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76"/>
  </p:notesMasterIdLst>
  <p:handoutMasterIdLst>
    <p:handoutMasterId r:id="rId77"/>
  </p:handoutMasterIdLst>
  <p:sldIdLst>
    <p:sldId id="259" r:id="rId3"/>
    <p:sldId id="277" r:id="rId4"/>
    <p:sldId id="260" r:id="rId5"/>
    <p:sldId id="272" r:id="rId6"/>
    <p:sldId id="918" r:id="rId7"/>
    <p:sldId id="916" r:id="rId8"/>
    <p:sldId id="426" r:id="rId9"/>
    <p:sldId id="374" r:id="rId10"/>
    <p:sldId id="375" r:id="rId11"/>
    <p:sldId id="421" r:id="rId12"/>
    <p:sldId id="422" r:id="rId13"/>
    <p:sldId id="423" r:id="rId14"/>
    <p:sldId id="917" r:id="rId15"/>
    <p:sldId id="420" r:id="rId16"/>
    <p:sldId id="388" r:id="rId17"/>
    <p:sldId id="428" r:id="rId18"/>
    <p:sldId id="427" r:id="rId19"/>
    <p:sldId id="430" r:id="rId20"/>
    <p:sldId id="379" r:id="rId21"/>
    <p:sldId id="431" r:id="rId22"/>
    <p:sldId id="432" r:id="rId23"/>
    <p:sldId id="507" r:id="rId24"/>
    <p:sldId id="508" r:id="rId25"/>
    <p:sldId id="436" r:id="rId26"/>
    <p:sldId id="441" r:id="rId27"/>
    <p:sldId id="442" r:id="rId28"/>
    <p:sldId id="443" r:id="rId29"/>
    <p:sldId id="444" r:id="rId30"/>
    <p:sldId id="445" r:id="rId31"/>
    <p:sldId id="446" r:id="rId32"/>
    <p:sldId id="453" r:id="rId33"/>
    <p:sldId id="452" r:id="rId34"/>
    <p:sldId id="454" r:id="rId35"/>
    <p:sldId id="457" r:id="rId36"/>
    <p:sldId id="458" r:id="rId37"/>
    <p:sldId id="459" r:id="rId38"/>
    <p:sldId id="460" r:id="rId39"/>
    <p:sldId id="461" r:id="rId40"/>
    <p:sldId id="462" r:id="rId41"/>
    <p:sldId id="463" r:id="rId42"/>
    <p:sldId id="464" r:id="rId43"/>
    <p:sldId id="465" r:id="rId44"/>
    <p:sldId id="471" r:id="rId45"/>
    <p:sldId id="472" r:id="rId46"/>
    <p:sldId id="475" r:id="rId47"/>
    <p:sldId id="476" r:id="rId48"/>
    <p:sldId id="477" r:id="rId49"/>
    <p:sldId id="478" r:id="rId50"/>
    <p:sldId id="479" r:id="rId51"/>
    <p:sldId id="480" r:id="rId52"/>
    <p:sldId id="481" r:id="rId53"/>
    <p:sldId id="482" r:id="rId54"/>
    <p:sldId id="484" r:id="rId55"/>
    <p:sldId id="485" r:id="rId56"/>
    <p:sldId id="486" r:id="rId57"/>
    <p:sldId id="487" r:id="rId58"/>
    <p:sldId id="488" r:id="rId59"/>
    <p:sldId id="489" r:id="rId60"/>
    <p:sldId id="490" r:id="rId61"/>
    <p:sldId id="491" r:id="rId62"/>
    <p:sldId id="492" r:id="rId63"/>
    <p:sldId id="493" r:id="rId64"/>
    <p:sldId id="494" r:id="rId65"/>
    <p:sldId id="495" r:id="rId66"/>
    <p:sldId id="496" r:id="rId67"/>
    <p:sldId id="497" r:id="rId68"/>
    <p:sldId id="498" r:id="rId69"/>
    <p:sldId id="499" r:id="rId70"/>
    <p:sldId id="500" r:id="rId71"/>
    <p:sldId id="501" r:id="rId72"/>
    <p:sldId id="503" r:id="rId73"/>
    <p:sldId id="502" r:id="rId74"/>
    <p:sldId id="258" r:id="rId75"/>
  </p:sldIdLst>
  <p:sldSz cx="17610138" cy="9906000"/>
  <p:notesSz cx="9144000" cy="6858000"/>
  <p:defaultTextStyle>
    <a:defPPr>
      <a:defRPr lang="ja-JP"/>
    </a:defPPr>
    <a:lvl1pPr marL="0" algn="l" defTabSz="1320600" rtl="0" eaLnBrk="1" latinLnBrk="0" hangingPunct="1">
      <a:defRPr kumimoji="1" sz="2600" kern="1200">
        <a:solidFill>
          <a:schemeClr val="tx1"/>
        </a:solidFill>
        <a:latin typeface="+mn-lt"/>
        <a:ea typeface="+mn-ea"/>
        <a:cs typeface="+mn-cs"/>
      </a:defRPr>
    </a:lvl1pPr>
    <a:lvl2pPr marL="660300" algn="l" defTabSz="1320600" rtl="0" eaLnBrk="1" latinLnBrk="0" hangingPunct="1">
      <a:defRPr kumimoji="1" sz="2600" kern="1200">
        <a:solidFill>
          <a:schemeClr val="tx1"/>
        </a:solidFill>
        <a:latin typeface="+mn-lt"/>
        <a:ea typeface="+mn-ea"/>
        <a:cs typeface="+mn-cs"/>
      </a:defRPr>
    </a:lvl2pPr>
    <a:lvl3pPr marL="1320600" algn="l" defTabSz="1320600" rtl="0" eaLnBrk="1" latinLnBrk="0" hangingPunct="1">
      <a:defRPr kumimoji="1" sz="2600" kern="1200">
        <a:solidFill>
          <a:schemeClr val="tx1"/>
        </a:solidFill>
        <a:latin typeface="+mn-lt"/>
        <a:ea typeface="+mn-ea"/>
        <a:cs typeface="+mn-cs"/>
      </a:defRPr>
    </a:lvl3pPr>
    <a:lvl4pPr marL="1980901" algn="l" defTabSz="1320600" rtl="0" eaLnBrk="1" latinLnBrk="0" hangingPunct="1">
      <a:defRPr kumimoji="1" sz="2600" kern="1200">
        <a:solidFill>
          <a:schemeClr val="tx1"/>
        </a:solidFill>
        <a:latin typeface="+mn-lt"/>
        <a:ea typeface="+mn-ea"/>
        <a:cs typeface="+mn-cs"/>
      </a:defRPr>
    </a:lvl4pPr>
    <a:lvl5pPr marL="2641201" algn="l" defTabSz="1320600" rtl="0" eaLnBrk="1" latinLnBrk="0" hangingPunct="1">
      <a:defRPr kumimoji="1" sz="2600" kern="1200">
        <a:solidFill>
          <a:schemeClr val="tx1"/>
        </a:solidFill>
        <a:latin typeface="+mn-lt"/>
        <a:ea typeface="+mn-ea"/>
        <a:cs typeface="+mn-cs"/>
      </a:defRPr>
    </a:lvl5pPr>
    <a:lvl6pPr marL="3301501" algn="l" defTabSz="1320600" rtl="0" eaLnBrk="1" latinLnBrk="0" hangingPunct="1">
      <a:defRPr kumimoji="1" sz="2600" kern="1200">
        <a:solidFill>
          <a:schemeClr val="tx1"/>
        </a:solidFill>
        <a:latin typeface="+mn-lt"/>
        <a:ea typeface="+mn-ea"/>
        <a:cs typeface="+mn-cs"/>
      </a:defRPr>
    </a:lvl6pPr>
    <a:lvl7pPr marL="3961803" algn="l" defTabSz="1320600" rtl="0" eaLnBrk="1" latinLnBrk="0" hangingPunct="1">
      <a:defRPr kumimoji="1" sz="2600" kern="1200">
        <a:solidFill>
          <a:schemeClr val="tx1"/>
        </a:solidFill>
        <a:latin typeface="+mn-lt"/>
        <a:ea typeface="+mn-ea"/>
        <a:cs typeface="+mn-cs"/>
      </a:defRPr>
    </a:lvl7pPr>
    <a:lvl8pPr marL="4622103" algn="l" defTabSz="1320600" rtl="0" eaLnBrk="1" latinLnBrk="0" hangingPunct="1">
      <a:defRPr kumimoji="1" sz="2600" kern="1200">
        <a:solidFill>
          <a:schemeClr val="tx1"/>
        </a:solidFill>
        <a:latin typeface="+mn-lt"/>
        <a:ea typeface="+mn-ea"/>
        <a:cs typeface="+mn-cs"/>
      </a:defRPr>
    </a:lvl8pPr>
    <a:lvl9pPr marL="5282403" algn="l" defTabSz="1320600" rtl="0" eaLnBrk="1" latinLnBrk="0" hangingPunct="1">
      <a:defRPr kumimoji="1" sz="26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F40"/>
    <a:srgbClr val="FFFFFF"/>
    <a:srgbClr val="DFECDB"/>
    <a:srgbClr val="53B0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4658"/>
  </p:normalViewPr>
  <p:slideViewPr>
    <p:cSldViewPr snapToGrid="0">
      <p:cViewPr varScale="1">
        <p:scale>
          <a:sx n="83" d="100"/>
          <a:sy n="83" d="100"/>
        </p:scale>
        <p:origin x="528"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82" Type="http://schemas.microsoft.com/office/2018/10/relationships/authors" Target="author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A13BC417-05BF-C32E-DD7F-CFD58F269337}"/>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kumimoji="1" lang="ja-JP" altLang="en-US" dirty="0">
              <a:latin typeface="BIZ UDPゴシック" panose="020B0400000000000000" pitchFamily="50" charset="-128"/>
              <a:ea typeface="BIZ UDPゴシック" panose="020B0400000000000000" pitchFamily="50" charset="-128"/>
            </a:endParaRPr>
          </a:p>
        </p:txBody>
      </p:sp>
      <p:sp>
        <p:nvSpPr>
          <p:cNvPr id="3" name="日付プレースホルダー 2">
            <a:extLst>
              <a:ext uri="{FF2B5EF4-FFF2-40B4-BE49-F238E27FC236}">
                <a16:creationId xmlns:a16="http://schemas.microsoft.com/office/drawing/2014/main" id="{305C5798-03EA-AFD5-E5BC-C33257275221}"/>
              </a:ext>
            </a:extLst>
          </p:cNvPr>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FCD72E61-8354-4126-9076-3F52FFDE82A2}" type="datetimeFigureOut">
              <a:rPr kumimoji="1" lang="ja-JP" altLang="en-US" smtClean="0">
                <a:latin typeface="BIZ UDPゴシック" panose="020B0400000000000000" pitchFamily="50" charset="-128"/>
                <a:ea typeface="BIZ UDPゴシック" panose="020B0400000000000000" pitchFamily="50" charset="-128"/>
              </a:rPr>
              <a:t>2025/8/20</a:t>
            </a:fld>
            <a:endParaRPr kumimoji="1" lang="ja-JP" altLang="en-US" dirty="0">
              <a:latin typeface="BIZ UDPゴシック" panose="020B0400000000000000" pitchFamily="50" charset="-128"/>
              <a:ea typeface="BIZ UDPゴシック" panose="020B0400000000000000" pitchFamily="50" charset="-128"/>
            </a:endParaRPr>
          </a:p>
        </p:txBody>
      </p:sp>
      <p:sp>
        <p:nvSpPr>
          <p:cNvPr id="4" name="フッター プレースホルダー 3">
            <a:extLst>
              <a:ext uri="{FF2B5EF4-FFF2-40B4-BE49-F238E27FC236}">
                <a16:creationId xmlns:a16="http://schemas.microsoft.com/office/drawing/2014/main" id="{5321A2AE-A0CB-0006-4A7F-34DF108F7B2F}"/>
              </a:ext>
            </a:extLst>
          </p:cNvPr>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kumimoji="1" lang="ja-JP" altLang="en-US" dirty="0">
              <a:latin typeface="BIZ UDPゴシック" panose="020B0400000000000000" pitchFamily="50" charset="-128"/>
              <a:ea typeface="BIZ UDPゴシック" panose="020B0400000000000000" pitchFamily="50" charset="-128"/>
            </a:endParaRPr>
          </a:p>
        </p:txBody>
      </p:sp>
      <p:sp>
        <p:nvSpPr>
          <p:cNvPr id="5" name="スライド番号プレースホルダー 4">
            <a:extLst>
              <a:ext uri="{FF2B5EF4-FFF2-40B4-BE49-F238E27FC236}">
                <a16:creationId xmlns:a16="http://schemas.microsoft.com/office/drawing/2014/main" id="{55F8B55E-9C70-EA13-D3A1-0F4F4AC8FBF6}"/>
              </a:ext>
            </a:extLst>
          </p:cNvPr>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FC5E374A-A9BA-4631-A90A-609F87DFDF14}" type="slidenum">
              <a:rPr kumimoji="1" lang="ja-JP" altLang="en-US" smtClean="0">
                <a:latin typeface="BIZ UDPゴシック" panose="020B0400000000000000" pitchFamily="50" charset="-128"/>
                <a:ea typeface="BIZ UDPゴシック" panose="020B0400000000000000" pitchFamily="50" charset="-128"/>
              </a:rPr>
              <a:t>‹#›</a:t>
            </a:fld>
            <a:endParaRPr kumimoji="1"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57073370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2"/>
            <a:ext cx="3962400" cy="344091"/>
          </a:xfrm>
          <a:prstGeom prst="rect">
            <a:avLst/>
          </a:prstGeom>
        </p:spPr>
        <p:txBody>
          <a:bodyPr vert="horz" lIns="91440" tIns="45720" rIns="91440" bIns="45720" rtlCol="0"/>
          <a:lstStyle>
            <a:lvl1pPr algn="l">
              <a:defRPr sz="1200">
                <a:latin typeface="BIZ UDPゴシック" panose="020B0400000000000000" pitchFamily="50" charset="-128"/>
                <a:ea typeface="BIZ UDPゴシック" panose="020B0400000000000000" pitchFamily="50" charset="-128"/>
              </a:defRPr>
            </a:lvl1pPr>
          </a:lstStyle>
          <a:p>
            <a:endParaRPr lang="ja-JP" altLang="en-US" dirty="0"/>
          </a:p>
        </p:txBody>
      </p:sp>
      <p:sp>
        <p:nvSpPr>
          <p:cNvPr id="3" name="日付プレースホルダー 2"/>
          <p:cNvSpPr>
            <a:spLocks noGrp="1"/>
          </p:cNvSpPr>
          <p:nvPr>
            <p:ph type="dt" idx="1"/>
          </p:nvPr>
        </p:nvSpPr>
        <p:spPr>
          <a:xfrm>
            <a:off x="5179484" y="2"/>
            <a:ext cx="3962400" cy="344091"/>
          </a:xfrm>
          <a:prstGeom prst="rect">
            <a:avLst/>
          </a:prstGeom>
        </p:spPr>
        <p:txBody>
          <a:bodyPr vert="horz" lIns="91440" tIns="45720" rIns="91440" bIns="45720" rtlCol="0"/>
          <a:lstStyle>
            <a:lvl1pPr algn="r">
              <a:defRPr sz="1200">
                <a:latin typeface="BIZ UDPゴシック" panose="020B0400000000000000" pitchFamily="50" charset="-128"/>
                <a:ea typeface="BIZ UDPゴシック" panose="020B0400000000000000" pitchFamily="50" charset="-128"/>
              </a:defRPr>
            </a:lvl1pPr>
          </a:lstStyle>
          <a:p>
            <a:fld id="{13AF87F4-E76D-4355-AA3F-1041820C27F7}" type="datetimeFigureOut">
              <a:rPr lang="ja-JP" altLang="en-US" smtClean="0"/>
              <a:pPr/>
              <a:t>2025/8/20</a:t>
            </a:fld>
            <a:endParaRPr lang="ja-JP" altLang="en-US" dirty="0"/>
          </a:p>
        </p:txBody>
      </p:sp>
      <p:sp>
        <p:nvSpPr>
          <p:cNvPr id="4" name="スライド イメージ プレースホルダー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atin typeface="BIZ UDPゴシック" panose="020B0400000000000000" pitchFamily="50" charset="-128"/>
                <a:ea typeface="BIZ UDPゴシック" panose="020B0400000000000000" pitchFamily="50" charset="-128"/>
              </a:defRPr>
            </a:lvl1pPr>
          </a:lstStyle>
          <a:p>
            <a:endParaRPr lang="ja-JP" altLang="en-US" dirty="0"/>
          </a:p>
        </p:txBody>
      </p:sp>
      <p:sp>
        <p:nvSpPr>
          <p:cNvPr id="7" name="スライド番号プレースホルダー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atin typeface="BIZ UDPゴシック" panose="020B0400000000000000" pitchFamily="50" charset="-128"/>
                <a:ea typeface="BIZ UDPゴシック" panose="020B0400000000000000" pitchFamily="50" charset="-128"/>
              </a:defRPr>
            </a:lvl1pPr>
          </a:lstStyle>
          <a:p>
            <a:fld id="{7466C0C7-206C-4847-9BFC-7888F6F6A273}" type="slidenum">
              <a:rPr lang="ja-JP" altLang="en-US" smtClean="0"/>
              <a:pPr/>
              <a:t>‹#›</a:t>
            </a:fld>
            <a:endParaRPr lang="ja-JP" altLang="en-US" dirty="0"/>
          </a:p>
        </p:txBody>
      </p:sp>
    </p:spTree>
    <p:extLst>
      <p:ext uri="{BB962C8B-B14F-4D97-AF65-F5344CB8AC3E}">
        <p14:creationId xmlns:p14="http://schemas.microsoft.com/office/powerpoint/2010/main" val="2912027725"/>
      </p:ext>
    </p:extLst>
  </p:cSld>
  <p:clrMap bg1="lt1" tx1="dk1" bg2="lt2" tx2="dk2" accent1="accent1" accent2="accent2" accent3="accent3" accent4="accent4" accent5="accent5" accent6="accent6" hlink="hlink" folHlink="folHlink"/>
  <p:hf sldNum="0" hdr="0" ftr="0" dt="0"/>
  <p:notesStyle>
    <a:lvl1pPr marL="0" algn="l" defTabSz="1320600" rtl="0" eaLnBrk="1" latinLnBrk="0" hangingPunct="1">
      <a:defRPr kumimoji="1" sz="1733" kern="1200">
        <a:solidFill>
          <a:schemeClr val="tx1"/>
        </a:solidFill>
        <a:latin typeface="BIZ UDPゴシック" panose="020B0400000000000000" pitchFamily="50" charset="-128"/>
        <a:ea typeface="BIZ UDPゴシック" panose="020B0400000000000000" pitchFamily="50" charset="-128"/>
        <a:cs typeface="+mn-cs"/>
      </a:defRPr>
    </a:lvl1pPr>
    <a:lvl2pPr marL="660300" algn="l" defTabSz="1320600" rtl="0" eaLnBrk="1" latinLnBrk="0" hangingPunct="1">
      <a:defRPr kumimoji="1" sz="1733" kern="1200">
        <a:solidFill>
          <a:schemeClr val="tx1"/>
        </a:solidFill>
        <a:latin typeface="BIZ UDPゴシック" panose="020B0400000000000000" pitchFamily="50" charset="-128"/>
        <a:ea typeface="BIZ UDPゴシック" panose="020B0400000000000000" pitchFamily="50" charset="-128"/>
        <a:cs typeface="+mn-cs"/>
      </a:defRPr>
    </a:lvl2pPr>
    <a:lvl3pPr marL="1320600" algn="l" defTabSz="1320600" rtl="0" eaLnBrk="1" latinLnBrk="0" hangingPunct="1">
      <a:defRPr kumimoji="1" sz="1733" kern="1200">
        <a:solidFill>
          <a:schemeClr val="tx1"/>
        </a:solidFill>
        <a:latin typeface="BIZ UDPゴシック" panose="020B0400000000000000" pitchFamily="50" charset="-128"/>
        <a:ea typeface="BIZ UDPゴシック" panose="020B0400000000000000" pitchFamily="50" charset="-128"/>
        <a:cs typeface="+mn-cs"/>
      </a:defRPr>
    </a:lvl3pPr>
    <a:lvl4pPr marL="1980901" algn="l" defTabSz="1320600" rtl="0" eaLnBrk="1" latinLnBrk="0" hangingPunct="1">
      <a:defRPr kumimoji="1" sz="1733" kern="1200">
        <a:solidFill>
          <a:schemeClr val="tx1"/>
        </a:solidFill>
        <a:latin typeface="BIZ UDPゴシック" panose="020B0400000000000000" pitchFamily="50" charset="-128"/>
        <a:ea typeface="BIZ UDPゴシック" panose="020B0400000000000000" pitchFamily="50" charset="-128"/>
        <a:cs typeface="+mn-cs"/>
      </a:defRPr>
    </a:lvl4pPr>
    <a:lvl5pPr marL="2641201" algn="l" defTabSz="1320600" rtl="0" eaLnBrk="1" latinLnBrk="0" hangingPunct="1">
      <a:defRPr kumimoji="1" sz="1733" kern="1200">
        <a:solidFill>
          <a:schemeClr val="tx1"/>
        </a:solidFill>
        <a:latin typeface="BIZ UDPゴシック" panose="020B0400000000000000" pitchFamily="50" charset="-128"/>
        <a:ea typeface="BIZ UDPゴシック" panose="020B0400000000000000" pitchFamily="50" charset="-128"/>
        <a:cs typeface="+mn-cs"/>
      </a:defRPr>
    </a:lvl5pPr>
    <a:lvl6pPr marL="3301501" algn="l" defTabSz="1320600" rtl="0" eaLnBrk="1" latinLnBrk="0" hangingPunct="1">
      <a:defRPr kumimoji="1" sz="1733" kern="1200">
        <a:solidFill>
          <a:schemeClr val="tx1"/>
        </a:solidFill>
        <a:latin typeface="+mn-lt"/>
        <a:ea typeface="+mn-ea"/>
        <a:cs typeface="+mn-cs"/>
      </a:defRPr>
    </a:lvl6pPr>
    <a:lvl7pPr marL="3961803" algn="l" defTabSz="1320600" rtl="0" eaLnBrk="1" latinLnBrk="0" hangingPunct="1">
      <a:defRPr kumimoji="1" sz="1733" kern="1200">
        <a:solidFill>
          <a:schemeClr val="tx1"/>
        </a:solidFill>
        <a:latin typeface="+mn-lt"/>
        <a:ea typeface="+mn-ea"/>
        <a:cs typeface="+mn-cs"/>
      </a:defRPr>
    </a:lvl7pPr>
    <a:lvl8pPr marL="4622103" algn="l" defTabSz="1320600" rtl="0" eaLnBrk="1" latinLnBrk="0" hangingPunct="1">
      <a:defRPr kumimoji="1" sz="1733" kern="1200">
        <a:solidFill>
          <a:schemeClr val="tx1"/>
        </a:solidFill>
        <a:latin typeface="+mn-lt"/>
        <a:ea typeface="+mn-ea"/>
        <a:cs typeface="+mn-cs"/>
      </a:defRPr>
    </a:lvl8pPr>
    <a:lvl9pPr marL="5282403" algn="l" defTabSz="1320600" rtl="0" eaLnBrk="1" latinLnBrk="0" hangingPunct="1">
      <a:defRPr kumimoji="1" sz="173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6</a:t>
            </a:fld>
            <a:endParaRPr kumimoji="1" lang="ja-JP" altLang="en-US"/>
          </a:p>
        </p:txBody>
      </p:sp>
    </p:spTree>
    <p:extLst>
      <p:ext uri="{BB962C8B-B14F-4D97-AF65-F5344CB8AC3E}">
        <p14:creationId xmlns:p14="http://schemas.microsoft.com/office/powerpoint/2010/main" val="2969014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15</a:t>
            </a:fld>
            <a:endParaRPr kumimoji="1" lang="ja-JP" altLang="en-US"/>
          </a:p>
        </p:txBody>
      </p:sp>
    </p:spTree>
    <p:extLst>
      <p:ext uri="{BB962C8B-B14F-4D97-AF65-F5344CB8AC3E}">
        <p14:creationId xmlns:p14="http://schemas.microsoft.com/office/powerpoint/2010/main" val="276778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16</a:t>
            </a:fld>
            <a:endParaRPr kumimoji="1" lang="ja-JP" altLang="en-US"/>
          </a:p>
        </p:txBody>
      </p:sp>
    </p:spTree>
    <p:extLst>
      <p:ext uri="{BB962C8B-B14F-4D97-AF65-F5344CB8AC3E}">
        <p14:creationId xmlns:p14="http://schemas.microsoft.com/office/powerpoint/2010/main" val="569901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17</a:t>
            </a:fld>
            <a:endParaRPr kumimoji="1" lang="ja-JP" altLang="en-US"/>
          </a:p>
        </p:txBody>
      </p:sp>
    </p:spTree>
    <p:extLst>
      <p:ext uri="{BB962C8B-B14F-4D97-AF65-F5344CB8AC3E}">
        <p14:creationId xmlns:p14="http://schemas.microsoft.com/office/powerpoint/2010/main" val="15649960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18</a:t>
            </a:fld>
            <a:endParaRPr kumimoji="1" lang="ja-JP" altLang="en-US"/>
          </a:p>
        </p:txBody>
      </p:sp>
    </p:spTree>
    <p:extLst>
      <p:ext uri="{BB962C8B-B14F-4D97-AF65-F5344CB8AC3E}">
        <p14:creationId xmlns:p14="http://schemas.microsoft.com/office/powerpoint/2010/main" val="8184094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19</a:t>
            </a:fld>
            <a:endParaRPr kumimoji="1" lang="ja-JP" altLang="en-US"/>
          </a:p>
        </p:txBody>
      </p:sp>
    </p:spTree>
    <p:extLst>
      <p:ext uri="{BB962C8B-B14F-4D97-AF65-F5344CB8AC3E}">
        <p14:creationId xmlns:p14="http://schemas.microsoft.com/office/powerpoint/2010/main" val="37876304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20</a:t>
            </a:fld>
            <a:endParaRPr kumimoji="1" lang="ja-JP" altLang="en-US"/>
          </a:p>
        </p:txBody>
      </p:sp>
    </p:spTree>
    <p:extLst>
      <p:ext uri="{BB962C8B-B14F-4D97-AF65-F5344CB8AC3E}">
        <p14:creationId xmlns:p14="http://schemas.microsoft.com/office/powerpoint/2010/main" val="39759646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21</a:t>
            </a:fld>
            <a:endParaRPr kumimoji="1" lang="ja-JP" altLang="en-US"/>
          </a:p>
        </p:txBody>
      </p:sp>
    </p:spTree>
    <p:extLst>
      <p:ext uri="{BB962C8B-B14F-4D97-AF65-F5344CB8AC3E}">
        <p14:creationId xmlns:p14="http://schemas.microsoft.com/office/powerpoint/2010/main" val="31980483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22</a:t>
            </a:fld>
            <a:endParaRPr kumimoji="1" lang="ja-JP" altLang="en-US"/>
          </a:p>
        </p:txBody>
      </p:sp>
    </p:spTree>
    <p:extLst>
      <p:ext uri="{BB962C8B-B14F-4D97-AF65-F5344CB8AC3E}">
        <p14:creationId xmlns:p14="http://schemas.microsoft.com/office/powerpoint/2010/main" val="16537444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23</a:t>
            </a:fld>
            <a:endParaRPr kumimoji="1" lang="ja-JP" altLang="en-US"/>
          </a:p>
        </p:txBody>
      </p:sp>
    </p:spTree>
    <p:extLst>
      <p:ext uri="{BB962C8B-B14F-4D97-AF65-F5344CB8AC3E}">
        <p14:creationId xmlns:p14="http://schemas.microsoft.com/office/powerpoint/2010/main" val="21113467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24</a:t>
            </a:fld>
            <a:endParaRPr kumimoji="1" lang="ja-JP" altLang="en-US"/>
          </a:p>
        </p:txBody>
      </p:sp>
    </p:spTree>
    <p:extLst>
      <p:ext uri="{BB962C8B-B14F-4D97-AF65-F5344CB8AC3E}">
        <p14:creationId xmlns:p14="http://schemas.microsoft.com/office/powerpoint/2010/main" val="4053805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7</a:t>
            </a:fld>
            <a:endParaRPr kumimoji="1" lang="ja-JP" altLang="en-US"/>
          </a:p>
        </p:txBody>
      </p:sp>
    </p:spTree>
    <p:extLst>
      <p:ext uri="{BB962C8B-B14F-4D97-AF65-F5344CB8AC3E}">
        <p14:creationId xmlns:p14="http://schemas.microsoft.com/office/powerpoint/2010/main" val="40192432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25</a:t>
            </a:fld>
            <a:endParaRPr kumimoji="1" lang="ja-JP" altLang="en-US"/>
          </a:p>
        </p:txBody>
      </p:sp>
    </p:spTree>
    <p:extLst>
      <p:ext uri="{BB962C8B-B14F-4D97-AF65-F5344CB8AC3E}">
        <p14:creationId xmlns:p14="http://schemas.microsoft.com/office/powerpoint/2010/main" val="3792159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26</a:t>
            </a:fld>
            <a:endParaRPr kumimoji="1" lang="ja-JP" altLang="en-US"/>
          </a:p>
        </p:txBody>
      </p:sp>
    </p:spTree>
    <p:extLst>
      <p:ext uri="{BB962C8B-B14F-4D97-AF65-F5344CB8AC3E}">
        <p14:creationId xmlns:p14="http://schemas.microsoft.com/office/powerpoint/2010/main" val="17893369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27</a:t>
            </a:fld>
            <a:endParaRPr kumimoji="1" lang="ja-JP" altLang="en-US"/>
          </a:p>
        </p:txBody>
      </p:sp>
    </p:spTree>
    <p:extLst>
      <p:ext uri="{BB962C8B-B14F-4D97-AF65-F5344CB8AC3E}">
        <p14:creationId xmlns:p14="http://schemas.microsoft.com/office/powerpoint/2010/main" val="17147077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28</a:t>
            </a:fld>
            <a:endParaRPr kumimoji="1" lang="ja-JP" altLang="en-US"/>
          </a:p>
        </p:txBody>
      </p:sp>
    </p:spTree>
    <p:extLst>
      <p:ext uri="{BB962C8B-B14F-4D97-AF65-F5344CB8AC3E}">
        <p14:creationId xmlns:p14="http://schemas.microsoft.com/office/powerpoint/2010/main" val="15238952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29</a:t>
            </a:fld>
            <a:endParaRPr kumimoji="1" lang="ja-JP" altLang="en-US"/>
          </a:p>
        </p:txBody>
      </p:sp>
    </p:spTree>
    <p:extLst>
      <p:ext uri="{BB962C8B-B14F-4D97-AF65-F5344CB8AC3E}">
        <p14:creationId xmlns:p14="http://schemas.microsoft.com/office/powerpoint/2010/main" val="17388744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30</a:t>
            </a:fld>
            <a:endParaRPr kumimoji="1" lang="ja-JP" altLang="en-US"/>
          </a:p>
        </p:txBody>
      </p:sp>
    </p:spTree>
    <p:extLst>
      <p:ext uri="{BB962C8B-B14F-4D97-AF65-F5344CB8AC3E}">
        <p14:creationId xmlns:p14="http://schemas.microsoft.com/office/powerpoint/2010/main" val="5614767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31</a:t>
            </a:fld>
            <a:endParaRPr kumimoji="1" lang="ja-JP" altLang="en-US"/>
          </a:p>
        </p:txBody>
      </p:sp>
    </p:spTree>
    <p:extLst>
      <p:ext uri="{BB962C8B-B14F-4D97-AF65-F5344CB8AC3E}">
        <p14:creationId xmlns:p14="http://schemas.microsoft.com/office/powerpoint/2010/main" val="28403409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pPr indent="152400" algn="just">
              <a:lnSpc>
                <a:spcPts val="2000"/>
              </a:lnSpc>
            </a:pPr>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32</a:t>
            </a:fld>
            <a:endParaRPr kumimoji="1" lang="ja-JP" altLang="en-US"/>
          </a:p>
        </p:txBody>
      </p:sp>
    </p:spTree>
    <p:extLst>
      <p:ext uri="{BB962C8B-B14F-4D97-AF65-F5344CB8AC3E}">
        <p14:creationId xmlns:p14="http://schemas.microsoft.com/office/powerpoint/2010/main" val="20827147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33</a:t>
            </a:fld>
            <a:endParaRPr kumimoji="1" lang="ja-JP" altLang="en-US"/>
          </a:p>
        </p:txBody>
      </p:sp>
    </p:spTree>
    <p:extLst>
      <p:ext uri="{BB962C8B-B14F-4D97-AF65-F5344CB8AC3E}">
        <p14:creationId xmlns:p14="http://schemas.microsoft.com/office/powerpoint/2010/main" val="2485859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34</a:t>
            </a:fld>
            <a:endParaRPr kumimoji="1" lang="ja-JP" altLang="en-US"/>
          </a:p>
        </p:txBody>
      </p:sp>
    </p:spTree>
    <p:extLst>
      <p:ext uri="{BB962C8B-B14F-4D97-AF65-F5344CB8AC3E}">
        <p14:creationId xmlns:p14="http://schemas.microsoft.com/office/powerpoint/2010/main" val="2367410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8</a:t>
            </a:fld>
            <a:endParaRPr kumimoji="1" lang="ja-JP" altLang="en-US"/>
          </a:p>
        </p:txBody>
      </p:sp>
    </p:spTree>
    <p:extLst>
      <p:ext uri="{BB962C8B-B14F-4D97-AF65-F5344CB8AC3E}">
        <p14:creationId xmlns:p14="http://schemas.microsoft.com/office/powerpoint/2010/main" val="19294960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35</a:t>
            </a:fld>
            <a:endParaRPr kumimoji="1" lang="ja-JP" altLang="en-US"/>
          </a:p>
        </p:txBody>
      </p:sp>
    </p:spTree>
    <p:extLst>
      <p:ext uri="{BB962C8B-B14F-4D97-AF65-F5344CB8AC3E}">
        <p14:creationId xmlns:p14="http://schemas.microsoft.com/office/powerpoint/2010/main" val="1832285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36</a:t>
            </a:fld>
            <a:endParaRPr kumimoji="1" lang="ja-JP" altLang="en-US"/>
          </a:p>
        </p:txBody>
      </p:sp>
    </p:spTree>
    <p:extLst>
      <p:ext uri="{BB962C8B-B14F-4D97-AF65-F5344CB8AC3E}">
        <p14:creationId xmlns:p14="http://schemas.microsoft.com/office/powerpoint/2010/main" val="35314452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37</a:t>
            </a:fld>
            <a:endParaRPr kumimoji="1" lang="ja-JP" altLang="en-US"/>
          </a:p>
        </p:txBody>
      </p:sp>
    </p:spTree>
    <p:extLst>
      <p:ext uri="{BB962C8B-B14F-4D97-AF65-F5344CB8AC3E}">
        <p14:creationId xmlns:p14="http://schemas.microsoft.com/office/powerpoint/2010/main" val="21332611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38</a:t>
            </a:fld>
            <a:endParaRPr kumimoji="1" lang="ja-JP" altLang="en-US"/>
          </a:p>
        </p:txBody>
      </p:sp>
    </p:spTree>
    <p:extLst>
      <p:ext uri="{BB962C8B-B14F-4D97-AF65-F5344CB8AC3E}">
        <p14:creationId xmlns:p14="http://schemas.microsoft.com/office/powerpoint/2010/main" val="23085242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39</a:t>
            </a:fld>
            <a:endParaRPr kumimoji="1" lang="ja-JP" altLang="en-US"/>
          </a:p>
        </p:txBody>
      </p:sp>
    </p:spTree>
    <p:extLst>
      <p:ext uri="{BB962C8B-B14F-4D97-AF65-F5344CB8AC3E}">
        <p14:creationId xmlns:p14="http://schemas.microsoft.com/office/powerpoint/2010/main" val="21520726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40</a:t>
            </a:fld>
            <a:endParaRPr kumimoji="1" lang="ja-JP" altLang="en-US"/>
          </a:p>
        </p:txBody>
      </p:sp>
    </p:spTree>
    <p:extLst>
      <p:ext uri="{BB962C8B-B14F-4D97-AF65-F5344CB8AC3E}">
        <p14:creationId xmlns:p14="http://schemas.microsoft.com/office/powerpoint/2010/main" val="33350637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41</a:t>
            </a:fld>
            <a:endParaRPr kumimoji="1" lang="ja-JP" altLang="en-US"/>
          </a:p>
        </p:txBody>
      </p:sp>
    </p:spTree>
    <p:extLst>
      <p:ext uri="{BB962C8B-B14F-4D97-AF65-F5344CB8AC3E}">
        <p14:creationId xmlns:p14="http://schemas.microsoft.com/office/powerpoint/2010/main" val="4053864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42</a:t>
            </a:fld>
            <a:endParaRPr kumimoji="1" lang="ja-JP" altLang="en-US"/>
          </a:p>
        </p:txBody>
      </p:sp>
    </p:spTree>
    <p:extLst>
      <p:ext uri="{BB962C8B-B14F-4D97-AF65-F5344CB8AC3E}">
        <p14:creationId xmlns:p14="http://schemas.microsoft.com/office/powerpoint/2010/main" val="206257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43</a:t>
            </a:fld>
            <a:endParaRPr kumimoji="1" lang="ja-JP" altLang="en-US"/>
          </a:p>
        </p:txBody>
      </p:sp>
    </p:spTree>
    <p:extLst>
      <p:ext uri="{BB962C8B-B14F-4D97-AF65-F5344CB8AC3E}">
        <p14:creationId xmlns:p14="http://schemas.microsoft.com/office/powerpoint/2010/main" val="31747980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44</a:t>
            </a:fld>
            <a:endParaRPr kumimoji="1" lang="ja-JP" altLang="en-US"/>
          </a:p>
        </p:txBody>
      </p:sp>
    </p:spTree>
    <p:extLst>
      <p:ext uri="{BB962C8B-B14F-4D97-AF65-F5344CB8AC3E}">
        <p14:creationId xmlns:p14="http://schemas.microsoft.com/office/powerpoint/2010/main" val="4266179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9</a:t>
            </a:fld>
            <a:endParaRPr kumimoji="1" lang="ja-JP" altLang="en-US"/>
          </a:p>
        </p:txBody>
      </p:sp>
    </p:spTree>
    <p:extLst>
      <p:ext uri="{BB962C8B-B14F-4D97-AF65-F5344CB8AC3E}">
        <p14:creationId xmlns:p14="http://schemas.microsoft.com/office/powerpoint/2010/main" val="32857457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45</a:t>
            </a:fld>
            <a:endParaRPr kumimoji="1" lang="ja-JP" altLang="en-US"/>
          </a:p>
        </p:txBody>
      </p:sp>
    </p:spTree>
    <p:extLst>
      <p:ext uri="{BB962C8B-B14F-4D97-AF65-F5344CB8AC3E}">
        <p14:creationId xmlns:p14="http://schemas.microsoft.com/office/powerpoint/2010/main" val="1744073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46</a:t>
            </a:fld>
            <a:endParaRPr kumimoji="1" lang="ja-JP" altLang="en-US"/>
          </a:p>
        </p:txBody>
      </p:sp>
    </p:spTree>
    <p:extLst>
      <p:ext uri="{BB962C8B-B14F-4D97-AF65-F5344CB8AC3E}">
        <p14:creationId xmlns:p14="http://schemas.microsoft.com/office/powerpoint/2010/main" val="20791695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47</a:t>
            </a:fld>
            <a:endParaRPr kumimoji="1" lang="ja-JP" altLang="en-US"/>
          </a:p>
        </p:txBody>
      </p:sp>
    </p:spTree>
    <p:extLst>
      <p:ext uri="{BB962C8B-B14F-4D97-AF65-F5344CB8AC3E}">
        <p14:creationId xmlns:p14="http://schemas.microsoft.com/office/powerpoint/2010/main" val="38450517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48</a:t>
            </a:fld>
            <a:endParaRPr kumimoji="1" lang="ja-JP" altLang="en-US"/>
          </a:p>
        </p:txBody>
      </p:sp>
    </p:spTree>
    <p:extLst>
      <p:ext uri="{BB962C8B-B14F-4D97-AF65-F5344CB8AC3E}">
        <p14:creationId xmlns:p14="http://schemas.microsoft.com/office/powerpoint/2010/main" val="25705554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49</a:t>
            </a:fld>
            <a:endParaRPr kumimoji="1" lang="ja-JP" altLang="en-US"/>
          </a:p>
        </p:txBody>
      </p:sp>
    </p:spTree>
    <p:extLst>
      <p:ext uri="{BB962C8B-B14F-4D97-AF65-F5344CB8AC3E}">
        <p14:creationId xmlns:p14="http://schemas.microsoft.com/office/powerpoint/2010/main" val="27039223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50</a:t>
            </a:fld>
            <a:endParaRPr kumimoji="1" lang="ja-JP" altLang="en-US"/>
          </a:p>
        </p:txBody>
      </p:sp>
    </p:spTree>
    <p:extLst>
      <p:ext uri="{BB962C8B-B14F-4D97-AF65-F5344CB8AC3E}">
        <p14:creationId xmlns:p14="http://schemas.microsoft.com/office/powerpoint/2010/main" val="13712648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51</a:t>
            </a:fld>
            <a:endParaRPr kumimoji="1" lang="ja-JP" altLang="en-US"/>
          </a:p>
        </p:txBody>
      </p:sp>
    </p:spTree>
    <p:extLst>
      <p:ext uri="{BB962C8B-B14F-4D97-AF65-F5344CB8AC3E}">
        <p14:creationId xmlns:p14="http://schemas.microsoft.com/office/powerpoint/2010/main" val="33111233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52</a:t>
            </a:fld>
            <a:endParaRPr kumimoji="1" lang="ja-JP" altLang="en-US"/>
          </a:p>
        </p:txBody>
      </p:sp>
    </p:spTree>
    <p:extLst>
      <p:ext uri="{BB962C8B-B14F-4D97-AF65-F5344CB8AC3E}">
        <p14:creationId xmlns:p14="http://schemas.microsoft.com/office/powerpoint/2010/main" val="3340455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53</a:t>
            </a:fld>
            <a:endParaRPr kumimoji="1" lang="ja-JP" altLang="en-US"/>
          </a:p>
        </p:txBody>
      </p:sp>
    </p:spTree>
    <p:extLst>
      <p:ext uri="{BB962C8B-B14F-4D97-AF65-F5344CB8AC3E}">
        <p14:creationId xmlns:p14="http://schemas.microsoft.com/office/powerpoint/2010/main" val="2628967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54</a:t>
            </a:fld>
            <a:endParaRPr kumimoji="1" lang="ja-JP" altLang="en-US"/>
          </a:p>
        </p:txBody>
      </p:sp>
    </p:spTree>
    <p:extLst>
      <p:ext uri="{BB962C8B-B14F-4D97-AF65-F5344CB8AC3E}">
        <p14:creationId xmlns:p14="http://schemas.microsoft.com/office/powerpoint/2010/main" val="1207590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10</a:t>
            </a:fld>
            <a:endParaRPr kumimoji="1" lang="ja-JP" altLang="en-US"/>
          </a:p>
        </p:txBody>
      </p:sp>
    </p:spTree>
    <p:extLst>
      <p:ext uri="{BB962C8B-B14F-4D97-AF65-F5344CB8AC3E}">
        <p14:creationId xmlns:p14="http://schemas.microsoft.com/office/powerpoint/2010/main" val="7699671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55</a:t>
            </a:fld>
            <a:endParaRPr kumimoji="1" lang="ja-JP" altLang="en-US"/>
          </a:p>
        </p:txBody>
      </p:sp>
    </p:spTree>
    <p:extLst>
      <p:ext uri="{BB962C8B-B14F-4D97-AF65-F5344CB8AC3E}">
        <p14:creationId xmlns:p14="http://schemas.microsoft.com/office/powerpoint/2010/main" val="86185511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56</a:t>
            </a:fld>
            <a:endParaRPr kumimoji="1" lang="ja-JP" altLang="en-US"/>
          </a:p>
        </p:txBody>
      </p:sp>
    </p:spTree>
    <p:extLst>
      <p:ext uri="{BB962C8B-B14F-4D97-AF65-F5344CB8AC3E}">
        <p14:creationId xmlns:p14="http://schemas.microsoft.com/office/powerpoint/2010/main" val="71276183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57</a:t>
            </a:fld>
            <a:endParaRPr kumimoji="1" lang="ja-JP" altLang="en-US"/>
          </a:p>
        </p:txBody>
      </p:sp>
    </p:spTree>
    <p:extLst>
      <p:ext uri="{BB962C8B-B14F-4D97-AF65-F5344CB8AC3E}">
        <p14:creationId xmlns:p14="http://schemas.microsoft.com/office/powerpoint/2010/main" val="219196109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58</a:t>
            </a:fld>
            <a:endParaRPr kumimoji="1" lang="ja-JP" altLang="en-US"/>
          </a:p>
        </p:txBody>
      </p:sp>
    </p:spTree>
    <p:extLst>
      <p:ext uri="{BB962C8B-B14F-4D97-AF65-F5344CB8AC3E}">
        <p14:creationId xmlns:p14="http://schemas.microsoft.com/office/powerpoint/2010/main" val="38386050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59</a:t>
            </a:fld>
            <a:endParaRPr kumimoji="1" lang="ja-JP" altLang="en-US"/>
          </a:p>
        </p:txBody>
      </p:sp>
    </p:spTree>
    <p:extLst>
      <p:ext uri="{BB962C8B-B14F-4D97-AF65-F5344CB8AC3E}">
        <p14:creationId xmlns:p14="http://schemas.microsoft.com/office/powerpoint/2010/main" val="429416709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60</a:t>
            </a:fld>
            <a:endParaRPr kumimoji="1" lang="ja-JP" altLang="en-US"/>
          </a:p>
        </p:txBody>
      </p:sp>
    </p:spTree>
    <p:extLst>
      <p:ext uri="{BB962C8B-B14F-4D97-AF65-F5344CB8AC3E}">
        <p14:creationId xmlns:p14="http://schemas.microsoft.com/office/powerpoint/2010/main" val="114727718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61</a:t>
            </a:fld>
            <a:endParaRPr kumimoji="1" lang="ja-JP" altLang="en-US"/>
          </a:p>
        </p:txBody>
      </p:sp>
    </p:spTree>
    <p:extLst>
      <p:ext uri="{BB962C8B-B14F-4D97-AF65-F5344CB8AC3E}">
        <p14:creationId xmlns:p14="http://schemas.microsoft.com/office/powerpoint/2010/main" val="83386186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62</a:t>
            </a:fld>
            <a:endParaRPr kumimoji="1" lang="ja-JP" altLang="en-US"/>
          </a:p>
        </p:txBody>
      </p:sp>
    </p:spTree>
    <p:extLst>
      <p:ext uri="{BB962C8B-B14F-4D97-AF65-F5344CB8AC3E}">
        <p14:creationId xmlns:p14="http://schemas.microsoft.com/office/powerpoint/2010/main" val="111466056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63</a:t>
            </a:fld>
            <a:endParaRPr kumimoji="1" lang="ja-JP" altLang="en-US"/>
          </a:p>
        </p:txBody>
      </p:sp>
    </p:spTree>
    <p:extLst>
      <p:ext uri="{BB962C8B-B14F-4D97-AF65-F5344CB8AC3E}">
        <p14:creationId xmlns:p14="http://schemas.microsoft.com/office/powerpoint/2010/main" val="185873505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64</a:t>
            </a:fld>
            <a:endParaRPr kumimoji="1" lang="ja-JP" altLang="en-US"/>
          </a:p>
        </p:txBody>
      </p:sp>
    </p:spTree>
    <p:extLst>
      <p:ext uri="{BB962C8B-B14F-4D97-AF65-F5344CB8AC3E}">
        <p14:creationId xmlns:p14="http://schemas.microsoft.com/office/powerpoint/2010/main" val="3238335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11</a:t>
            </a:fld>
            <a:endParaRPr kumimoji="1" lang="ja-JP" altLang="en-US"/>
          </a:p>
        </p:txBody>
      </p:sp>
    </p:spTree>
    <p:extLst>
      <p:ext uri="{BB962C8B-B14F-4D97-AF65-F5344CB8AC3E}">
        <p14:creationId xmlns:p14="http://schemas.microsoft.com/office/powerpoint/2010/main" val="140878858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65</a:t>
            </a:fld>
            <a:endParaRPr kumimoji="1" lang="ja-JP" altLang="en-US"/>
          </a:p>
        </p:txBody>
      </p:sp>
    </p:spTree>
    <p:extLst>
      <p:ext uri="{BB962C8B-B14F-4D97-AF65-F5344CB8AC3E}">
        <p14:creationId xmlns:p14="http://schemas.microsoft.com/office/powerpoint/2010/main" val="185703396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66</a:t>
            </a:fld>
            <a:endParaRPr kumimoji="1" lang="ja-JP" altLang="en-US"/>
          </a:p>
        </p:txBody>
      </p:sp>
    </p:spTree>
    <p:extLst>
      <p:ext uri="{BB962C8B-B14F-4D97-AF65-F5344CB8AC3E}">
        <p14:creationId xmlns:p14="http://schemas.microsoft.com/office/powerpoint/2010/main" val="80885815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67</a:t>
            </a:fld>
            <a:endParaRPr kumimoji="1" lang="ja-JP" altLang="en-US"/>
          </a:p>
        </p:txBody>
      </p:sp>
    </p:spTree>
    <p:extLst>
      <p:ext uri="{BB962C8B-B14F-4D97-AF65-F5344CB8AC3E}">
        <p14:creationId xmlns:p14="http://schemas.microsoft.com/office/powerpoint/2010/main" val="112639242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68</a:t>
            </a:fld>
            <a:endParaRPr kumimoji="1" lang="ja-JP" altLang="en-US"/>
          </a:p>
        </p:txBody>
      </p:sp>
    </p:spTree>
    <p:extLst>
      <p:ext uri="{BB962C8B-B14F-4D97-AF65-F5344CB8AC3E}">
        <p14:creationId xmlns:p14="http://schemas.microsoft.com/office/powerpoint/2010/main" val="83039999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69</a:t>
            </a:fld>
            <a:endParaRPr kumimoji="1" lang="ja-JP" altLang="en-US"/>
          </a:p>
        </p:txBody>
      </p:sp>
    </p:spTree>
    <p:extLst>
      <p:ext uri="{BB962C8B-B14F-4D97-AF65-F5344CB8AC3E}">
        <p14:creationId xmlns:p14="http://schemas.microsoft.com/office/powerpoint/2010/main" val="261625029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pPr marL="0" indent="0">
              <a:buFont typeface="Arial" panose="020B0604020202020204" pitchFamily="34" charset="0"/>
              <a:buNone/>
            </a:pPr>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70</a:t>
            </a:fld>
            <a:endParaRPr kumimoji="1" lang="ja-JP" altLang="en-US"/>
          </a:p>
        </p:txBody>
      </p:sp>
    </p:spTree>
    <p:extLst>
      <p:ext uri="{BB962C8B-B14F-4D97-AF65-F5344CB8AC3E}">
        <p14:creationId xmlns:p14="http://schemas.microsoft.com/office/powerpoint/2010/main" val="16352190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71</a:t>
            </a:fld>
            <a:endParaRPr kumimoji="1" lang="ja-JP" altLang="en-US"/>
          </a:p>
        </p:txBody>
      </p:sp>
    </p:spTree>
    <p:extLst>
      <p:ext uri="{BB962C8B-B14F-4D97-AF65-F5344CB8AC3E}">
        <p14:creationId xmlns:p14="http://schemas.microsoft.com/office/powerpoint/2010/main" val="378110747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72</a:t>
            </a:fld>
            <a:endParaRPr kumimoji="1" lang="ja-JP" altLang="en-US"/>
          </a:p>
        </p:txBody>
      </p:sp>
    </p:spTree>
    <p:extLst>
      <p:ext uri="{BB962C8B-B14F-4D97-AF65-F5344CB8AC3E}">
        <p14:creationId xmlns:p14="http://schemas.microsoft.com/office/powerpoint/2010/main" val="1851154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12</a:t>
            </a:fld>
            <a:endParaRPr kumimoji="1" lang="ja-JP" altLang="en-US"/>
          </a:p>
        </p:txBody>
      </p:sp>
    </p:spTree>
    <p:extLst>
      <p:ext uri="{BB962C8B-B14F-4D97-AF65-F5344CB8AC3E}">
        <p14:creationId xmlns:p14="http://schemas.microsoft.com/office/powerpoint/2010/main" val="2829022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13</a:t>
            </a:fld>
            <a:endParaRPr kumimoji="1" lang="ja-JP" altLang="en-US"/>
          </a:p>
        </p:txBody>
      </p:sp>
    </p:spTree>
    <p:extLst>
      <p:ext uri="{BB962C8B-B14F-4D97-AF65-F5344CB8AC3E}">
        <p14:creationId xmlns:p14="http://schemas.microsoft.com/office/powerpoint/2010/main" val="364756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fld id="{7D95702B-A176-47F2-94B3-59C819DD5A0E}" type="slidenum">
              <a:rPr kumimoji="1" lang="ja-JP" altLang="en-US" smtClean="0"/>
              <a:t>14</a:t>
            </a:fld>
            <a:endParaRPr kumimoji="1" lang="ja-JP" altLang="en-US"/>
          </a:p>
        </p:txBody>
      </p:sp>
    </p:spTree>
    <p:extLst>
      <p:ext uri="{BB962C8B-B14F-4D97-AF65-F5344CB8AC3E}">
        <p14:creationId xmlns:p14="http://schemas.microsoft.com/office/powerpoint/2010/main" val="13567407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EE3C8A66-BA8E-B35C-A6A8-6BAF3C613D53}"/>
              </a:ext>
            </a:extLst>
          </p:cNvPr>
          <p:cNvPicPr>
            <a:picLocks noChangeAspect="1"/>
          </p:cNvPicPr>
          <p:nvPr userDrawn="1"/>
        </p:nvPicPr>
        <p:blipFill>
          <a:blip r:embed="rId2"/>
          <a:stretch>
            <a:fillRect/>
          </a:stretch>
        </p:blipFill>
        <p:spPr>
          <a:xfrm>
            <a:off x="1645041" y="810360"/>
            <a:ext cx="14393198" cy="8097216"/>
          </a:xfrm>
          <a:prstGeom prst="rect">
            <a:avLst/>
          </a:prstGeom>
        </p:spPr>
      </p:pic>
      <p:pic>
        <p:nvPicPr>
          <p:cNvPr id="8" name="図 7" descr="テキスト&#10;&#10;自動的に生成された説明">
            <a:extLst>
              <a:ext uri="{FF2B5EF4-FFF2-40B4-BE49-F238E27FC236}">
                <a16:creationId xmlns:a16="http://schemas.microsoft.com/office/drawing/2014/main" id="{52F9B19C-DE4A-5552-0672-5AF241B92F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56200" y="9092863"/>
            <a:ext cx="4314484" cy="675076"/>
          </a:xfrm>
          <a:prstGeom prst="rect">
            <a:avLst/>
          </a:prstGeom>
        </p:spPr>
      </p:pic>
      <p:sp>
        <p:nvSpPr>
          <p:cNvPr id="9" name="正方形/長方形 8">
            <a:extLst>
              <a:ext uri="{FF2B5EF4-FFF2-40B4-BE49-F238E27FC236}">
                <a16:creationId xmlns:a16="http://schemas.microsoft.com/office/drawing/2014/main" id="{9FB6175E-0D5F-D3B9-3DEE-A198F1A5E267}"/>
              </a:ext>
            </a:extLst>
          </p:cNvPr>
          <p:cNvSpPr/>
          <p:nvPr userDrawn="1"/>
        </p:nvSpPr>
        <p:spPr>
          <a:xfrm>
            <a:off x="506931" y="5379"/>
            <a:ext cx="16639500" cy="156000"/>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601" dirty="0">
              <a:latin typeface="BIZ UDPゴシック" panose="020B0400000000000000" pitchFamily="50" charset="-128"/>
              <a:ea typeface="BIZ UDPゴシック" panose="020B0400000000000000" pitchFamily="50" charset="-128"/>
            </a:endParaRPr>
          </a:p>
        </p:txBody>
      </p:sp>
      <p:sp>
        <p:nvSpPr>
          <p:cNvPr id="10" name="正方形/長方形 9">
            <a:extLst>
              <a:ext uri="{FF2B5EF4-FFF2-40B4-BE49-F238E27FC236}">
                <a16:creationId xmlns:a16="http://schemas.microsoft.com/office/drawing/2014/main" id="{B5655E3F-6135-6D2F-6B95-21E1B24D70E4}"/>
              </a:ext>
            </a:extLst>
          </p:cNvPr>
          <p:cNvSpPr/>
          <p:nvPr userDrawn="1"/>
        </p:nvSpPr>
        <p:spPr>
          <a:xfrm>
            <a:off x="521890" y="9753257"/>
            <a:ext cx="16639500" cy="156000"/>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601" dirty="0">
              <a:latin typeface="BIZ UDPゴシック" panose="020B0400000000000000" pitchFamily="50" charset="-128"/>
              <a:ea typeface="BIZ UDPゴシック" panose="020B0400000000000000" pitchFamily="50" charset="-128"/>
            </a:endParaRPr>
          </a:p>
        </p:txBody>
      </p:sp>
      <p:cxnSp>
        <p:nvCxnSpPr>
          <p:cNvPr id="12" name="直線コネクタ 11">
            <a:extLst>
              <a:ext uri="{FF2B5EF4-FFF2-40B4-BE49-F238E27FC236}">
                <a16:creationId xmlns:a16="http://schemas.microsoft.com/office/drawing/2014/main" id="{63EA7470-E0E1-C4D0-5EDA-0D5361317277}"/>
              </a:ext>
            </a:extLst>
          </p:cNvPr>
          <p:cNvCxnSpPr/>
          <p:nvPr userDrawn="1"/>
        </p:nvCxnSpPr>
        <p:spPr>
          <a:xfrm>
            <a:off x="1033823" y="4530501"/>
            <a:ext cx="7084079" cy="0"/>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13" name="直線コネクタ 12">
            <a:extLst>
              <a:ext uri="{FF2B5EF4-FFF2-40B4-BE49-F238E27FC236}">
                <a16:creationId xmlns:a16="http://schemas.microsoft.com/office/drawing/2014/main" id="{2990F8EC-A5D6-A631-19CD-D829FC3EAD8B}"/>
              </a:ext>
            </a:extLst>
          </p:cNvPr>
          <p:cNvCxnSpPr/>
          <p:nvPr userDrawn="1"/>
        </p:nvCxnSpPr>
        <p:spPr>
          <a:xfrm>
            <a:off x="1033823" y="5822683"/>
            <a:ext cx="7084079" cy="0"/>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sp>
        <p:nvSpPr>
          <p:cNvPr id="14" name="テキスト プレースホルダー 2">
            <a:extLst>
              <a:ext uri="{FF2B5EF4-FFF2-40B4-BE49-F238E27FC236}">
                <a16:creationId xmlns:a16="http://schemas.microsoft.com/office/drawing/2014/main" id="{B2740096-B2DE-714E-ED22-6382D644827F}"/>
              </a:ext>
            </a:extLst>
          </p:cNvPr>
          <p:cNvSpPr>
            <a:spLocks noGrp="1"/>
          </p:cNvSpPr>
          <p:nvPr>
            <p:ph type="body" idx="1"/>
          </p:nvPr>
        </p:nvSpPr>
        <p:spPr>
          <a:xfrm>
            <a:off x="1033823" y="4685621"/>
            <a:ext cx="7084079" cy="913789"/>
          </a:xfrm>
        </p:spPr>
        <p:txBody>
          <a:bodyPr anchor="ctr"/>
          <a:lstStyle>
            <a:lvl1pPr marL="0" indent="0" algn="ctr">
              <a:buNone/>
              <a:defRPr sz="2400">
                <a:solidFill>
                  <a:srgbClr val="009F40"/>
                </a:solidFill>
                <a:latin typeface="BIZ UDPゴシック" panose="020B0400000000000000" pitchFamily="50" charset="-128"/>
                <a:ea typeface="BIZ UDPゴシック" panose="020B0400000000000000" pitchFamily="50" charset="-128"/>
              </a:defRPr>
            </a:lvl1pPr>
            <a:lvl2pPr marL="457180" indent="0">
              <a:buNone/>
              <a:defRPr sz="2000">
                <a:solidFill>
                  <a:schemeClr val="tx1">
                    <a:tint val="82000"/>
                  </a:schemeClr>
                </a:solidFill>
              </a:defRPr>
            </a:lvl2pPr>
            <a:lvl3pPr marL="914360" indent="0">
              <a:buNone/>
              <a:defRPr sz="1801">
                <a:solidFill>
                  <a:schemeClr val="tx1">
                    <a:tint val="82000"/>
                  </a:schemeClr>
                </a:solidFill>
              </a:defRPr>
            </a:lvl3pPr>
            <a:lvl4pPr marL="1371540" indent="0">
              <a:buNone/>
              <a:defRPr sz="1600">
                <a:solidFill>
                  <a:schemeClr val="tx1">
                    <a:tint val="82000"/>
                  </a:schemeClr>
                </a:solidFill>
              </a:defRPr>
            </a:lvl4pPr>
            <a:lvl5pPr marL="1828720" indent="0">
              <a:buNone/>
              <a:defRPr sz="1600">
                <a:solidFill>
                  <a:schemeClr val="tx1">
                    <a:tint val="82000"/>
                  </a:schemeClr>
                </a:solidFill>
              </a:defRPr>
            </a:lvl5pPr>
            <a:lvl6pPr marL="2285900" indent="0">
              <a:buNone/>
              <a:defRPr sz="1600">
                <a:solidFill>
                  <a:schemeClr val="tx1">
                    <a:tint val="82000"/>
                  </a:schemeClr>
                </a:solidFill>
              </a:defRPr>
            </a:lvl6pPr>
            <a:lvl7pPr marL="2743080" indent="0">
              <a:buNone/>
              <a:defRPr sz="1600">
                <a:solidFill>
                  <a:schemeClr val="tx1">
                    <a:tint val="82000"/>
                  </a:schemeClr>
                </a:solidFill>
              </a:defRPr>
            </a:lvl7pPr>
            <a:lvl8pPr marL="3200260" indent="0">
              <a:buNone/>
              <a:defRPr sz="1600">
                <a:solidFill>
                  <a:schemeClr val="tx1">
                    <a:tint val="82000"/>
                  </a:schemeClr>
                </a:solidFill>
              </a:defRPr>
            </a:lvl8pPr>
            <a:lvl9pPr marL="3657440" indent="0">
              <a:buNone/>
              <a:defRPr sz="1600">
                <a:solidFill>
                  <a:schemeClr val="tx1">
                    <a:tint val="82000"/>
                  </a:schemeClr>
                </a:solidFill>
              </a:defRPr>
            </a:lvl9pPr>
          </a:lstStyle>
          <a:p>
            <a:pPr lvl="0"/>
            <a:r>
              <a:rPr kumimoji="1" lang="ja-JP" altLang="en-US" dirty="0"/>
              <a:t>マスター テキストの書式設定</a:t>
            </a:r>
          </a:p>
        </p:txBody>
      </p:sp>
      <p:sp>
        <p:nvSpPr>
          <p:cNvPr id="15" name="タイトル 1">
            <a:extLst>
              <a:ext uri="{FF2B5EF4-FFF2-40B4-BE49-F238E27FC236}">
                <a16:creationId xmlns:a16="http://schemas.microsoft.com/office/drawing/2014/main" id="{F8D1437D-FAB8-BCE1-C46B-167CD5434884}"/>
              </a:ext>
            </a:extLst>
          </p:cNvPr>
          <p:cNvSpPr>
            <a:spLocks noGrp="1"/>
          </p:cNvSpPr>
          <p:nvPr>
            <p:ph type="title"/>
          </p:nvPr>
        </p:nvSpPr>
        <p:spPr>
          <a:xfrm>
            <a:off x="1033823" y="1093509"/>
            <a:ext cx="7084079" cy="2943129"/>
          </a:xfrm>
        </p:spPr>
        <p:txBody>
          <a:bodyPr anchor="ctr">
            <a:normAutofit/>
          </a:bodyPr>
          <a:lstStyle>
            <a:lvl1pPr algn="ctr">
              <a:defRPr sz="3600" b="1">
                <a:latin typeface="BIZ UDPゴシック" panose="020B0400000000000000" pitchFamily="50" charset="-128"/>
                <a:ea typeface="BIZ UDPゴシック" panose="020B0400000000000000"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1104811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1359048-2A48-CF6C-BC1D-3D7C1BD018C5}"/>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14EB939-9465-8BD7-6F4E-799AC8EE4722}"/>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180CEEE-D91D-59AF-0F6C-FFC58CD6A1AA}"/>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49C570B9-A735-6D95-DEDC-D5A101EECBF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BA1CECB-EB01-3D50-3235-46D6C413B0BE}"/>
              </a:ext>
            </a:extLst>
          </p:cNvPr>
          <p:cNvSpPr>
            <a:spLocks noGrp="1"/>
          </p:cNvSpPr>
          <p:nvPr>
            <p:ph type="sldNum" sz="quarter" idx="12"/>
          </p:nvPr>
        </p:nvSpPr>
        <p:spPr/>
        <p:txBody>
          <a:bodyPr/>
          <a:lstStyle/>
          <a:p>
            <a:fld id="{BAB2AF25-89F4-48A4-836F-17EBCD24879C}" type="slidenum">
              <a:rPr kumimoji="1" lang="ja-JP" altLang="en-US" smtClean="0"/>
              <a:t>‹#›</a:t>
            </a:fld>
            <a:endParaRPr kumimoji="1" lang="ja-JP" altLang="en-US"/>
          </a:p>
        </p:txBody>
      </p:sp>
    </p:spTree>
    <p:extLst>
      <p:ext uri="{BB962C8B-B14F-4D97-AF65-F5344CB8AC3E}">
        <p14:creationId xmlns:p14="http://schemas.microsoft.com/office/powerpoint/2010/main" val="1108541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C654E913-F160-6449-650E-819533CBB138}"/>
              </a:ext>
            </a:extLst>
          </p:cNvPr>
          <p:cNvSpPr>
            <a:spLocks noGrp="1"/>
          </p:cNvSpPr>
          <p:nvPr>
            <p:ph type="title" orient="vert"/>
          </p:nvPr>
        </p:nvSpPr>
        <p:spPr>
          <a:xfrm>
            <a:off x="12602255" y="527403"/>
            <a:ext cx="3797186" cy="8394877"/>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C0A54FC-AE92-0D55-1830-CD8AD1112198}"/>
              </a:ext>
            </a:extLst>
          </p:cNvPr>
          <p:cNvSpPr>
            <a:spLocks noGrp="1"/>
          </p:cNvSpPr>
          <p:nvPr>
            <p:ph type="body" orient="vert" idx="1"/>
          </p:nvPr>
        </p:nvSpPr>
        <p:spPr>
          <a:xfrm>
            <a:off x="1210699" y="527403"/>
            <a:ext cx="11171432" cy="8394877"/>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3067900-9CB7-A410-EDD8-5D556DFA891A}"/>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1EA5305A-0817-3271-E807-29029EC9982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4DEEAC1-F760-FF5F-1F7A-31DD00F06437}"/>
              </a:ext>
            </a:extLst>
          </p:cNvPr>
          <p:cNvSpPr>
            <a:spLocks noGrp="1"/>
          </p:cNvSpPr>
          <p:nvPr>
            <p:ph type="sldNum" sz="quarter" idx="12"/>
          </p:nvPr>
        </p:nvSpPr>
        <p:spPr/>
        <p:txBody>
          <a:bodyPr/>
          <a:lstStyle/>
          <a:p>
            <a:fld id="{BAB2AF25-89F4-48A4-836F-17EBCD24879C}" type="slidenum">
              <a:rPr kumimoji="1" lang="ja-JP" altLang="en-US" smtClean="0"/>
              <a:t>‹#›</a:t>
            </a:fld>
            <a:endParaRPr kumimoji="1" lang="ja-JP" altLang="en-US"/>
          </a:p>
        </p:txBody>
      </p:sp>
    </p:spTree>
    <p:extLst>
      <p:ext uri="{BB962C8B-B14F-4D97-AF65-F5344CB8AC3E}">
        <p14:creationId xmlns:p14="http://schemas.microsoft.com/office/powerpoint/2010/main" val="30822837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最終スライド">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944E0BCB-5BE3-DD61-ED2A-6DC346C76959}"/>
              </a:ext>
            </a:extLst>
          </p:cNvPr>
          <p:cNvPicPr>
            <a:picLocks noChangeAspect="1"/>
          </p:cNvPicPr>
          <p:nvPr userDrawn="1"/>
        </p:nvPicPr>
        <p:blipFill>
          <a:blip r:embed="rId2"/>
          <a:stretch>
            <a:fillRect/>
          </a:stretch>
        </p:blipFill>
        <p:spPr>
          <a:xfrm>
            <a:off x="1645041" y="810360"/>
            <a:ext cx="14393198" cy="8097216"/>
          </a:xfrm>
          <a:prstGeom prst="rect">
            <a:avLst/>
          </a:prstGeom>
        </p:spPr>
      </p:pic>
      <p:pic>
        <p:nvPicPr>
          <p:cNvPr id="3" name="図 2" descr="テキスト&#10;&#10;自動的に生成された説明">
            <a:extLst>
              <a:ext uri="{FF2B5EF4-FFF2-40B4-BE49-F238E27FC236}">
                <a16:creationId xmlns:a16="http://schemas.microsoft.com/office/drawing/2014/main" id="{A3E8B246-8E57-EA9D-8D7B-853EB4A5271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56200" y="9092863"/>
            <a:ext cx="4314484" cy="675076"/>
          </a:xfrm>
          <a:prstGeom prst="rect">
            <a:avLst/>
          </a:prstGeom>
        </p:spPr>
      </p:pic>
      <p:sp>
        <p:nvSpPr>
          <p:cNvPr id="4" name="正方形/長方形 3">
            <a:extLst>
              <a:ext uri="{FF2B5EF4-FFF2-40B4-BE49-F238E27FC236}">
                <a16:creationId xmlns:a16="http://schemas.microsoft.com/office/drawing/2014/main" id="{A1148328-93EF-0A44-849D-DFAF72CF6E0F}"/>
              </a:ext>
            </a:extLst>
          </p:cNvPr>
          <p:cNvSpPr/>
          <p:nvPr userDrawn="1"/>
        </p:nvSpPr>
        <p:spPr>
          <a:xfrm>
            <a:off x="506931" y="5379"/>
            <a:ext cx="16639500" cy="156000"/>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601" dirty="0">
              <a:latin typeface="BIZ UDPゴシック" panose="020B0400000000000000" pitchFamily="50" charset="-128"/>
              <a:ea typeface="BIZ UDPゴシック" panose="020B0400000000000000" pitchFamily="50" charset="-128"/>
            </a:endParaRPr>
          </a:p>
        </p:txBody>
      </p:sp>
      <p:sp>
        <p:nvSpPr>
          <p:cNvPr id="5" name="正方形/長方形 4">
            <a:extLst>
              <a:ext uri="{FF2B5EF4-FFF2-40B4-BE49-F238E27FC236}">
                <a16:creationId xmlns:a16="http://schemas.microsoft.com/office/drawing/2014/main" id="{45EB97EB-0790-DAFF-175E-59A64333EED4}"/>
              </a:ext>
            </a:extLst>
          </p:cNvPr>
          <p:cNvSpPr/>
          <p:nvPr userDrawn="1"/>
        </p:nvSpPr>
        <p:spPr>
          <a:xfrm>
            <a:off x="521890" y="9753257"/>
            <a:ext cx="16639500" cy="156000"/>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601" dirty="0">
              <a:latin typeface="BIZ UDPゴシック" panose="020B0400000000000000" pitchFamily="50" charset="-128"/>
              <a:ea typeface="BIZ UDPゴシック" panose="020B0400000000000000" pitchFamily="50" charset="-128"/>
            </a:endParaRPr>
          </a:p>
        </p:txBody>
      </p:sp>
      <p:sp>
        <p:nvSpPr>
          <p:cNvPr id="6" name="タイトル 1">
            <a:extLst>
              <a:ext uri="{FF2B5EF4-FFF2-40B4-BE49-F238E27FC236}">
                <a16:creationId xmlns:a16="http://schemas.microsoft.com/office/drawing/2014/main" id="{547E88C7-71AC-EB0D-800D-1C0A1F94848E}"/>
              </a:ext>
            </a:extLst>
          </p:cNvPr>
          <p:cNvSpPr txBox="1">
            <a:spLocks/>
          </p:cNvSpPr>
          <p:nvPr userDrawn="1"/>
        </p:nvSpPr>
        <p:spPr>
          <a:xfrm>
            <a:off x="1244601" y="2371669"/>
            <a:ext cx="6475375" cy="1194262"/>
          </a:xfrm>
          <a:prstGeom prst="rect">
            <a:avLst/>
          </a:prstGeom>
          <a:solidFill>
            <a:schemeClr val="bg1"/>
          </a:solidFill>
        </p:spPr>
        <p:txBody>
          <a:bodyPr anchor="ctr">
            <a:normAutofit/>
          </a:bodyPr>
          <a:lstStyle>
            <a:lvl1pPr algn="ctr" defTabSz="914400" rtl="0" eaLnBrk="1" latinLnBrk="0" hangingPunct="1">
              <a:lnSpc>
                <a:spcPct val="90000"/>
              </a:lnSpc>
              <a:spcBef>
                <a:spcPct val="0"/>
              </a:spcBef>
              <a:buNone/>
              <a:defRPr kumimoji="1" sz="3200" kern="1200">
                <a:solidFill>
                  <a:schemeClr val="tx1"/>
                </a:solidFill>
                <a:latin typeface="メイリオ" panose="020B0604030504040204" pitchFamily="50" charset="-128"/>
                <a:ea typeface="メイリオ" panose="020B0604030504040204" pitchFamily="50" charset="-128"/>
                <a:cs typeface="+mj-cs"/>
              </a:defRPr>
            </a:lvl1pPr>
          </a:lstStyle>
          <a:p>
            <a:r>
              <a:rPr lang="ja-JP" altLang="en-US" sz="2400" dirty="0">
                <a:solidFill>
                  <a:srgbClr val="009F40"/>
                </a:solidFill>
                <a:latin typeface="BIZ UDPゴシック" panose="020B0400000000000000" pitchFamily="50" charset="-128"/>
                <a:ea typeface="BIZ UDPゴシック" panose="020B0400000000000000" pitchFamily="50" charset="-128"/>
              </a:rPr>
              <a:t>令和</a:t>
            </a:r>
            <a:r>
              <a:rPr lang="en-US" altLang="ja-JP" sz="2400" dirty="0">
                <a:solidFill>
                  <a:srgbClr val="009F40"/>
                </a:solidFill>
                <a:latin typeface="BIZ UDPゴシック" panose="020B0400000000000000" pitchFamily="50" charset="-128"/>
                <a:ea typeface="BIZ UDPゴシック" panose="020B0400000000000000" pitchFamily="50" charset="-128"/>
              </a:rPr>
              <a:t>7</a:t>
            </a:r>
            <a:r>
              <a:rPr lang="ja-JP" altLang="en-US" sz="2400" dirty="0">
                <a:solidFill>
                  <a:srgbClr val="009F40"/>
                </a:solidFill>
                <a:latin typeface="BIZ UDPゴシック" panose="020B0400000000000000" pitchFamily="50" charset="-128"/>
                <a:ea typeface="BIZ UDPゴシック" panose="020B0400000000000000" pitchFamily="50" charset="-128"/>
              </a:rPr>
              <a:t>年度</a:t>
            </a:r>
            <a:br>
              <a:rPr lang="en-US" altLang="ja-JP" sz="2400" dirty="0">
                <a:solidFill>
                  <a:srgbClr val="009F40"/>
                </a:solidFill>
                <a:latin typeface="BIZ UDPゴシック" panose="020B0400000000000000" pitchFamily="50" charset="-128"/>
                <a:ea typeface="BIZ UDPゴシック" panose="020B0400000000000000" pitchFamily="50" charset="-128"/>
              </a:rPr>
            </a:br>
            <a:r>
              <a:rPr lang="ja-JP" altLang="en-US" sz="2400" dirty="0">
                <a:solidFill>
                  <a:srgbClr val="009F40"/>
                </a:solidFill>
                <a:latin typeface="BIZ UDPゴシック" panose="020B0400000000000000" pitchFamily="50" charset="-128"/>
                <a:ea typeface="BIZ UDPゴシック" panose="020B0400000000000000" pitchFamily="50" charset="-128"/>
              </a:rPr>
              <a:t>中小企業サイバーセキュリティ</a:t>
            </a:r>
            <a:r>
              <a:rPr lang="en-US" altLang="ja-JP" sz="2400" dirty="0">
                <a:solidFill>
                  <a:srgbClr val="009F40"/>
                </a:solidFill>
                <a:latin typeface="BIZ UDPゴシック" panose="020B0400000000000000" pitchFamily="50" charset="-128"/>
                <a:ea typeface="BIZ UDPゴシック" panose="020B0400000000000000" pitchFamily="50" charset="-128"/>
              </a:rPr>
              <a:t> </a:t>
            </a:r>
          </a:p>
          <a:p>
            <a:r>
              <a:rPr lang="ja-JP" altLang="en-US" sz="2400" dirty="0">
                <a:solidFill>
                  <a:srgbClr val="009F40"/>
                </a:solidFill>
                <a:latin typeface="BIZ UDPゴシック" panose="020B0400000000000000" pitchFamily="50" charset="-128"/>
                <a:ea typeface="BIZ UDPゴシック" panose="020B0400000000000000" pitchFamily="50" charset="-128"/>
              </a:rPr>
              <a:t>実践力強化プログラム</a:t>
            </a:r>
          </a:p>
        </p:txBody>
      </p:sp>
      <p:cxnSp>
        <p:nvCxnSpPr>
          <p:cNvPr id="7" name="直線コネクタ 6">
            <a:extLst>
              <a:ext uri="{FF2B5EF4-FFF2-40B4-BE49-F238E27FC236}">
                <a16:creationId xmlns:a16="http://schemas.microsoft.com/office/drawing/2014/main" id="{C2CEC4C9-831D-95A2-83F6-CA84B5F72C4C}"/>
              </a:ext>
            </a:extLst>
          </p:cNvPr>
          <p:cNvCxnSpPr>
            <a:cxnSpLocks/>
          </p:cNvCxnSpPr>
          <p:nvPr userDrawn="1"/>
        </p:nvCxnSpPr>
        <p:spPr>
          <a:xfrm>
            <a:off x="1183705" y="2371668"/>
            <a:ext cx="6606650" cy="0"/>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8" name="直線コネクタ 7">
            <a:extLst>
              <a:ext uri="{FF2B5EF4-FFF2-40B4-BE49-F238E27FC236}">
                <a16:creationId xmlns:a16="http://schemas.microsoft.com/office/drawing/2014/main" id="{F2C9D348-A2BF-7CAB-0F88-052FD0ABD4A6}"/>
              </a:ext>
            </a:extLst>
          </p:cNvPr>
          <p:cNvCxnSpPr>
            <a:cxnSpLocks/>
          </p:cNvCxnSpPr>
          <p:nvPr userDrawn="1"/>
        </p:nvCxnSpPr>
        <p:spPr>
          <a:xfrm>
            <a:off x="1183705" y="3545919"/>
            <a:ext cx="6606650" cy="0"/>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0818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4D6DBB-8C2D-4818-0FB6-977218765C8A}"/>
              </a:ext>
            </a:extLst>
          </p:cNvPr>
          <p:cNvSpPr>
            <a:spLocks noGrp="1"/>
          </p:cNvSpPr>
          <p:nvPr>
            <p:ph type="ctrTitle"/>
          </p:nvPr>
        </p:nvSpPr>
        <p:spPr>
          <a:xfrm>
            <a:off x="2201267" y="1621191"/>
            <a:ext cx="13207604" cy="3448756"/>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FAE0AD0-F946-6283-5FCF-0607BB571036}"/>
              </a:ext>
            </a:extLst>
          </p:cNvPr>
          <p:cNvSpPr>
            <a:spLocks noGrp="1"/>
          </p:cNvSpPr>
          <p:nvPr>
            <p:ph type="subTitle" idx="1"/>
          </p:nvPr>
        </p:nvSpPr>
        <p:spPr>
          <a:xfrm>
            <a:off x="2201267" y="5202944"/>
            <a:ext cx="13207604" cy="2391656"/>
          </a:xfrm>
        </p:spPr>
        <p:txBody>
          <a:bodyPr/>
          <a:lstStyle>
            <a:lvl1pPr marL="0" indent="0" algn="ctr">
              <a:buNone/>
              <a:defRPr sz="2400"/>
            </a:lvl1pPr>
            <a:lvl2pPr marL="457180" indent="0" algn="ctr">
              <a:buNone/>
              <a:defRPr sz="2000"/>
            </a:lvl2pPr>
            <a:lvl3pPr marL="914360" indent="0" algn="ctr">
              <a:buNone/>
              <a:defRPr sz="1801"/>
            </a:lvl3pPr>
            <a:lvl4pPr marL="1371540" indent="0" algn="ctr">
              <a:buNone/>
              <a:defRPr sz="1600"/>
            </a:lvl4pPr>
            <a:lvl5pPr marL="1828720" indent="0" algn="ctr">
              <a:buNone/>
              <a:defRPr sz="1600"/>
            </a:lvl5pPr>
            <a:lvl6pPr marL="2285900" indent="0" algn="ctr">
              <a:buNone/>
              <a:defRPr sz="1600"/>
            </a:lvl6pPr>
            <a:lvl7pPr marL="2743080" indent="0" algn="ctr">
              <a:buNone/>
              <a:defRPr sz="1600"/>
            </a:lvl7pPr>
            <a:lvl8pPr marL="3200260" indent="0" algn="ctr">
              <a:buNone/>
              <a:defRPr sz="1600"/>
            </a:lvl8pPr>
            <a:lvl9pPr marL="365744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83CDA25A-BE19-613B-BCC4-7CC0EA62C1F5}"/>
              </a:ext>
            </a:extLst>
          </p:cNvPr>
          <p:cNvSpPr>
            <a:spLocks noGrp="1"/>
          </p:cNvSpPr>
          <p:nvPr>
            <p:ph type="dt" sz="half" idx="10"/>
          </p:nvPr>
        </p:nvSpPr>
        <p:spPr>
          <a:xfrm>
            <a:off x="1210698"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5" name="フッター プレースホルダー 4">
            <a:extLst>
              <a:ext uri="{FF2B5EF4-FFF2-40B4-BE49-F238E27FC236}">
                <a16:creationId xmlns:a16="http://schemas.microsoft.com/office/drawing/2014/main" id="{F179AFA5-7E25-4A09-01E0-1309D1B7AD66}"/>
              </a:ext>
            </a:extLst>
          </p:cNvPr>
          <p:cNvSpPr>
            <a:spLocks noGrp="1"/>
          </p:cNvSpPr>
          <p:nvPr>
            <p:ph type="ftr" sz="quarter" idx="11"/>
          </p:nvPr>
        </p:nvSpPr>
        <p:spPr>
          <a:xfrm>
            <a:off x="5833360" y="9181397"/>
            <a:ext cx="5943422"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6" name="スライド番号プレースホルダー 5">
            <a:extLst>
              <a:ext uri="{FF2B5EF4-FFF2-40B4-BE49-F238E27FC236}">
                <a16:creationId xmlns:a16="http://schemas.microsoft.com/office/drawing/2014/main" id="{876E2C08-692D-0378-B072-039AAAE5DC08}"/>
              </a:ext>
            </a:extLst>
          </p:cNvPr>
          <p:cNvSpPr>
            <a:spLocks noGrp="1"/>
          </p:cNvSpPr>
          <p:nvPr>
            <p:ph type="sldNum" sz="quarter" idx="12"/>
          </p:nvPr>
        </p:nvSpPr>
        <p:spPr>
          <a:xfrm>
            <a:off x="12437161"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fld id="{242DB008-4E90-488E-8D18-824CB66D037E}" type="slidenum">
              <a:rPr lang="ja-JP" altLang="en-US" smtClean="0"/>
              <a:pPr/>
              <a:t>‹#›</a:t>
            </a:fld>
            <a:endParaRPr lang="ja-JP" altLang="en-US" dirty="0"/>
          </a:p>
        </p:txBody>
      </p:sp>
    </p:spTree>
    <p:extLst>
      <p:ext uri="{BB962C8B-B14F-4D97-AF65-F5344CB8AC3E}">
        <p14:creationId xmlns:p14="http://schemas.microsoft.com/office/powerpoint/2010/main" val="6304955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49832D-9433-FF47-807D-6CEEAACEBE9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BFC2553-0712-2626-DCA5-172EC0DD45F5}"/>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BEFE16B-E294-A357-DEF5-0FF3A31857CB}"/>
              </a:ext>
            </a:extLst>
          </p:cNvPr>
          <p:cNvSpPr>
            <a:spLocks noGrp="1"/>
          </p:cNvSpPr>
          <p:nvPr>
            <p:ph type="dt" sz="half" idx="10"/>
          </p:nvPr>
        </p:nvSpPr>
        <p:spPr>
          <a:xfrm>
            <a:off x="1210698"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5" name="フッター プレースホルダー 4">
            <a:extLst>
              <a:ext uri="{FF2B5EF4-FFF2-40B4-BE49-F238E27FC236}">
                <a16:creationId xmlns:a16="http://schemas.microsoft.com/office/drawing/2014/main" id="{B051B131-1A40-0C69-70AD-299F6160F4CF}"/>
              </a:ext>
            </a:extLst>
          </p:cNvPr>
          <p:cNvSpPr>
            <a:spLocks noGrp="1"/>
          </p:cNvSpPr>
          <p:nvPr>
            <p:ph type="ftr" sz="quarter" idx="11"/>
          </p:nvPr>
        </p:nvSpPr>
        <p:spPr>
          <a:xfrm>
            <a:off x="5833360" y="9181397"/>
            <a:ext cx="5943422"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Tree>
    <p:extLst>
      <p:ext uri="{BB962C8B-B14F-4D97-AF65-F5344CB8AC3E}">
        <p14:creationId xmlns:p14="http://schemas.microsoft.com/office/powerpoint/2010/main" val="11396468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6B509C-D466-92FD-964E-BA681AC211E4}"/>
              </a:ext>
            </a:extLst>
          </p:cNvPr>
          <p:cNvSpPr>
            <a:spLocks noGrp="1"/>
          </p:cNvSpPr>
          <p:nvPr>
            <p:ph type="title"/>
          </p:nvPr>
        </p:nvSpPr>
        <p:spPr>
          <a:xfrm>
            <a:off x="1201526" y="2469622"/>
            <a:ext cx="15188744" cy="4120620"/>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9666340-84BA-CD34-71F6-9F2CEDA468BF}"/>
              </a:ext>
            </a:extLst>
          </p:cNvPr>
          <p:cNvSpPr>
            <a:spLocks noGrp="1"/>
          </p:cNvSpPr>
          <p:nvPr>
            <p:ph type="body" idx="1"/>
          </p:nvPr>
        </p:nvSpPr>
        <p:spPr>
          <a:xfrm>
            <a:off x="1201526" y="6629226"/>
            <a:ext cx="15188744" cy="2166937"/>
          </a:xfrm>
        </p:spPr>
        <p:txBody>
          <a:bodyPr/>
          <a:lstStyle>
            <a:lvl1pPr marL="0" indent="0">
              <a:buNone/>
              <a:defRPr sz="2400">
                <a:solidFill>
                  <a:schemeClr val="tx1">
                    <a:tint val="82000"/>
                  </a:schemeClr>
                </a:solidFill>
              </a:defRPr>
            </a:lvl1pPr>
            <a:lvl2pPr marL="457180" indent="0">
              <a:buNone/>
              <a:defRPr sz="2000">
                <a:solidFill>
                  <a:schemeClr val="tx1">
                    <a:tint val="82000"/>
                  </a:schemeClr>
                </a:solidFill>
              </a:defRPr>
            </a:lvl2pPr>
            <a:lvl3pPr marL="914360" indent="0">
              <a:buNone/>
              <a:defRPr sz="1801">
                <a:solidFill>
                  <a:schemeClr val="tx1">
                    <a:tint val="82000"/>
                  </a:schemeClr>
                </a:solidFill>
              </a:defRPr>
            </a:lvl3pPr>
            <a:lvl4pPr marL="1371540" indent="0">
              <a:buNone/>
              <a:defRPr sz="1600">
                <a:solidFill>
                  <a:schemeClr val="tx1">
                    <a:tint val="82000"/>
                  </a:schemeClr>
                </a:solidFill>
              </a:defRPr>
            </a:lvl4pPr>
            <a:lvl5pPr marL="1828720" indent="0">
              <a:buNone/>
              <a:defRPr sz="1600">
                <a:solidFill>
                  <a:schemeClr val="tx1">
                    <a:tint val="82000"/>
                  </a:schemeClr>
                </a:solidFill>
              </a:defRPr>
            </a:lvl5pPr>
            <a:lvl6pPr marL="2285900" indent="0">
              <a:buNone/>
              <a:defRPr sz="1600">
                <a:solidFill>
                  <a:schemeClr val="tx1">
                    <a:tint val="82000"/>
                  </a:schemeClr>
                </a:solidFill>
              </a:defRPr>
            </a:lvl6pPr>
            <a:lvl7pPr marL="2743080" indent="0">
              <a:buNone/>
              <a:defRPr sz="1600">
                <a:solidFill>
                  <a:schemeClr val="tx1">
                    <a:tint val="82000"/>
                  </a:schemeClr>
                </a:solidFill>
              </a:defRPr>
            </a:lvl7pPr>
            <a:lvl8pPr marL="3200260" indent="0">
              <a:buNone/>
              <a:defRPr sz="1600">
                <a:solidFill>
                  <a:schemeClr val="tx1">
                    <a:tint val="82000"/>
                  </a:schemeClr>
                </a:solidFill>
              </a:defRPr>
            </a:lvl8pPr>
            <a:lvl9pPr marL="365744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1456273B-B1CD-D01D-579F-C50EB91946E7}"/>
              </a:ext>
            </a:extLst>
          </p:cNvPr>
          <p:cNvSpPr>
            <a:spLocks noGrp="1"/>
          </p:cNvSpPr>
          <p:nvPr>
            <p:ph type="dt" sz="half" idx="10"/>
          </p:nvPr>
        </p:nvSpPr>
        <p:spPr>
          <a:xfrm>
            <a:off x="1210698"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5" name="フッター プレースホルダー 4">
            <a:extLst>
              <a:ext uri="{FF2B5EF4-FFF2-40B4-BE49-F238E27FC236}">
                <a16:creationId xmlns:a16="http://schemas.microsoft.com/office/drawing/2014/main" id="{C715136A-7FE1-A938-F300-19FAD8C85950}"/>
              </a:ext>
            </a:extLst>
          </p:cNvPr>
          <p:cNvSpPr>
            <a:spLocks noGrp="1"/>
          </p:cNvSpPr>
          <p:nvPr>
            <p:ph type="ftr" sz="quarter" idx="11"/>
          </p:nvPr>
        </p:nvSpPr>
        <p:spPr>
          <a:xfrm>
            <a:off x="5833360" y="9181397"/>
            <a:ext cx="5943422"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6" name="スライド番号プレースホルダー 5">
            <a:extLst>
              <a:ext uri="{FF2B5EF4-FFF2-40B4-BE49-F238E27FC236}">
                <a16:creationId xmlns:a16="http://schemas.microsoft.com/office/drawing/2014/main" id="{5FBBE4C6-04F6-A82E-C49E-7F86E8421C91}"/>
              </a:ext>
            </a:extLst>
          </p:cNvPr>
          <p:cNvSpPr>
            <a:spLocks noGrp="1"/>
          </p:cNvSpPr>
          <p:nvPr>
            <p:ph type="sldNum" sz="quarter" idx="12"/>
          </p:nvPr>
        </p:nvSpPr>
        <p:spPr>
          <a:xfrm>
            <a:off x="12437161"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fld id="{242DB008-4E90-488E-8D18-824CB66D037E}" type="slidenum">
              <a:rPr lang="ja-JP" altLang="en-US" smtClean="0"/>
              <a:pPr/>
              <a:t>‹#›</a:t>
            </a:fld>
            <a:endParaRPr lang="ja-JP" altLang="en-US" dirty="0"/>
          </a:p>
        </p:txBody>
      </p:sp>
    </p:spTree>
    <p:extLst>
      <p:ext uri="{BB962C8B-B14F-4D97-AF65-F5344CB8AC3E}">
        <p14:creationId xmlns:p14="http://schemas.microsoft.com/office/powerpoint/2010/main" val="31038989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494392-95A3-45A2-CF2D-FF82132AE99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537F381-28B3-F14F-D0AB-506558AB5A1E}"/>
              </a:ext>
            </a:extLst>
          </p:cNvPr>
          <p:cNvSpPr>
            <a:spLocks noGrp="1"/>
          </p:cNvSpPr>
          <p:nvPr>
            <p:ph sz="half" idx="1"/>
          </p:nvPr>
        </p:nvSpPr>
        <p:spPr>
          <a:xfrm>
            <a:off x="1210698" y="2637014"/>
            <a:ext cx="7484309" cy="628526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FA25D32B-EE09-DA17-5612-43BD434BD156}"/>
              </a:ext>
            </a:extLst>
          </p:cNvPr>
          <p:cNvSpPr>
            <a:spLocks noGrp="1"/>
          </p:cNvSpPr>
          <p:nvPr>
            <p:ph sz="half" idx="2"/>
          </p:nvPr>
        </p:nvSpPr>
        <p:spPr>
          <a:xfrm>
            <a:off x="8915133" y="2637014"/>
            <a:ext cx="7484309" cy="628526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837ED0A9-7301-901F-B387-3288EE935054}"/>
              </a:ext>
            </a:extLst>
          </p:cNvPr>
          <p:cNvSpPr>
            <a:spLocks noGrp="1"/>
          </p:cNvSpPr>
          <p:nvPr>
            <p:ph type="dt" sz="half" idx="10"/>
          </p:nvPr>
        </p:nvSpPr>
        <p:spPr>
          <a:xfrm>
            <a:off x="1210698"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6" name="フッター プレースホルダー 5">
            <a:extLst>
              <a:ext uri="{FF2B5EF4-FFF2-40B4-BE49-F238E27FC236}">
                <a16:creationId xmlns:a16="http://schemas.microsoft.com/office/drawing/2014/main" id="{10E520B1-7831-7258-0676-5ED2B4B15507}"/>
              </a:ext>
            </a:extLst>
          </p:cNvPr>
          <p:cNvSpPr>
            <a:spLocks noGrp="1"/>
          </p:cNvSpPr>
          <p:nvPr>
            <p:ph type="ftr" sz="quarter" idx="11"/>
          </p:nvPr>
        </p:nvSpPr>
        <p:spPr>
          <a:xfrm>
            <a:off x="5833360" y="9181397"/>
            <a:ext cx="5943422"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7" name="スライド番号プレースホルダー 6">
            <a:extLst>
              <a:ext uri="{FF2B5EF4-FFF2-40B4-BE49-F238E27FC236}">
                <a16:creationId xmlns:a16="http://schemas.microsoft.com/office/drawing/2014/main" id="{E6373631-0262-74B0-57F8-C7C90BF6B080}"/>
              </a:ext>
            </a:extLst>
          </p:cNvPr>
          <p:cNvSpPr>
            <a:spLocks noGrp="1"/>
          </p:cNvSpPr>
          <p:nvPr>
            <p:ph type="sldNum" sz="quarter" idx="12"/>
          </p:nvPr>
        </p:nvSpPr>
        <p:spPr>
          <a:xfrm>
            <a:off x="12437161"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fld id="{242DB008-4E90-488E-8D18-824CB66D037E}" type="slidenum">
              <a:rPr lang="ja-JP" altLang="en-US" smtClean="0"/>
              <a:pPr/>
              <a:t>‹#›</a:t>
            </a:fld>
            <a:endParaRPr lang="ja-JP" altLang="en-US" dirty="0"/>
          </a:p>
        </p:txBody>
      </p:sp>
    </p:spTree>
    <p:extLst>
      <p:ext uri="{BB962C8B-B14F-4D97-AF65-F5344CB8AC3E}">
        <p14:creationId xmlns:p14="http://schemas.microsoft.com/office/powerpoint/2010/main" val="24205391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F5E05B-CC22-901A-09B0-2125CF420FE7}"/>
              </a:ext>
            </a:extLst>
          </p:cNvPr>
          <p:cNvSpPr>
            <a:spLocks noGrp="1"/>
          </p:cNvSpPr>
          <p:nvPr>
            <p:ph type="title"/>
          </p:nvPr>
        </p:nvSpPr>
        <p:spPr>
          <a:xfrm>
            <a:off x="1212992" y="527405"/>
            <a:ext cx="15188744" cy="1914702"/>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9F570E4-A8F3-8849-E62E-A9F1B45BA2E4}"/>
              </a:ext>
            </a:extLst>
          </p:cNvPr>
          <p:cNvSpPr>
            <a:spLocks noGrp="1"/>
          </p:cNvSpPr>
          <p:nvPr>
            <p:ph type="body" idx="1"/>
          </p:nvPr>
        </p:nvSpPr>
        <p:spPr>
          <a:xfrm>
            <a:off x="1212991" y="2428348"/>
            <a:ext cx="7449913" cy="1190095"/>
          </a:xfrm>
        </p:spPr>
        <p:txBody>
          <a:bodyPr anchor="b"/>
          <a:lstStyle>
            <a:lvl1pPr marL="0" indent="0">
              <a:buNone/>
              <a:defRPr sz="2400" b="1"/>
            </a:lvl1pPr>
            <a:lvl2pPr marL="457180" indent="0">
              <a:buNone/>
              <a:defRPr sz="2000" b="1"/>
            </a:lvl2pPr>
            <a:lvl3pPr marL="914360" indent="0">
              <a:buNone/>
              <a:defRPr sz="1801" b="1"/>
            </a:lvl3pPr>
            <a:lvl4pPr marL="1371540" indent="0">
              <a:buNone/>
              <a:defRPr sz="1600" b="1"/>
            </a:lvl4pPr>
            <a:lvl5pPr marL="1828720" indent="0">
              <a:buNone/>
              <a:defRPr sz="1600" b="1"/>
            </a:lvl5pPr>
            <a:lvl6pPr marL="2285900" indent="0">
              <a:buNone/>
              <a:defRPr sz="1600" b="1"/>
            </a:lvl6pPr>
            <a:lvl7pPr marL="2743080" indent="0">
              <a:buNone/>
              <a:defRPr sz="1600" b="1"/>
            </a:lvl7pPr>
            <a:lvl8pPr marL="3200260" indent="0">
              <a:buNone/>
              <a:defRPr sz="1600" b="1"/>
            </a:lvl8pPr>
            <a:lvl9pPr marL="365744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10D18115-C72F-E134-0816-5A63BEF5B15D}"/>
              </a:ext>
            </a:extLst>
          </p:cNvPr>
          <p:cNvSpPr>
            <a:spLocks noGrp="1"/>
          </p:cNvSpPr>
          <p:nvPr>
            <p:ph sz="half" idx="2"/>
          </p:nvPr>
        </p:nvSpPr>
        <p:spPr>
          <a:xfrm>
            <a:off x="1212991" y="3618443"/>
            <a:ext cx="7449913" cy="532218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7ED80E17-6D6B-D74E-DABF-50543C2E02FC}"/>
              </a:ext>
            </a:extLst>
          </p:cNvPr>
          <p:cNvSpPr>
            <a:spLocks noGrp="1"/>
          </p:cNvSpPr>
          <p:nvPr>
            <p:ph type="body" sz="quarter" idx="3"/>
          </p:nvPr>
        </p:nvSpPr>
        <p:spPr>
          <a:xfrm>
            <a:off x="8915133" y="2428348"/>
            <a:ext cx="7486602" cy="1190095"/>
          </a:xfrm>
        </p:spPr>
        <p:txBody>
          <a:bodyPr anchor="b"/>
          <a:lstStyle>
            <a:lvl1pPr marL="0" indent="0">
              <a:buNone/>
              <a:defRPr sz="2400" b="1"/>
            </a:lvl1pPr>
            <a:lvl2pPr marL="457180" indent="0">
              <a:buNone/>
              <a:defRPr sz="2000" b="1"/>
            </a:lvl2pPr>
            <a:lvl3pPr marL="914360" indent="0">
              <a:buNone/>
              <a:defRPr sz="1801" b="1"/>
            </a:lvl3pPr>
            <a:lvl4pPr marL="1371540" indent="0">
              <a:buNone/>
              <a:defRPr sz="1600" b="1"/>
            </a:lvl4pPr>
            <a:lvl5pPr marL="1828720" indent="0">
              <a:buNone/>
              <a:defRPr sz="1600" b="1"/>
            </a:lvl5pPr>
            <a:lvl6pPr marL="2285900" indent="0">
              <a:buNone/>
              <a:defRPr sz="1600" b="1"/>
            </a:lvl6pPr>
            <a:lvl7pPr marL="2743080" indent="0">
              <a:buNone/>
              <a:defRPr sz="1600" b="1"/>
            </a:lvl7pPr>
            <a:lvl8pPr marL="3200260" indent="0">
              <a:buNone/>
              <a:defRPr sz="1600" b="1"/>
            </a:lvl8pPr>
            <a:lvl9pPr marL="365744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A7E5FFF4-5E66-6DAB-6FA1-E60EF1BE49B5}"/>
              </a:ext>
            </a:extLst>
          </p:cNvPr>
          <p:cNvSpPr>
            <a:spLocks noGrp="1"/>
          </p:cNvSpPr>
          <p:nvPr>
            <p:ph sz="quarter" idx="4"/>
          </p:nvPr>
        </p:nvSpPr>
        <p:spPr>
          <a:xfrm>
            <a:off x="8915133" y="3618443"/>
            <a:ext cx="7486602" cy="532218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FD9C6F5B-6C86-118D-56B4-CED7A4ED9623}"/>
              </a:ext>
            </a:extLst>
          </p:cNvPr>
          <p:cNvSpPr>
            <a:spLocks noGrp="1"/>
          </p:cNvSpPr>
          <p:nvPr>
            <p:ph type="dt" sz="half" idx="10"/>
          </p:nvPr>
        </p:nvSpPr>
        <p:spPr>
          <a:xfrm>
            <a:off x="1210698"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8" name="フッター プレースホルダー 7">
            <a:extLst>
              <a:ext uri="{FF2B5EF4-FFF2-40B4-BE49-F238E27FC236}">
                <a16:creationId xmlns:a16="http://schemas.microsoft.com/office/drawing/2014/main" id="{05236FBF-1845-5377-105D-9790F05179DD}"/>
              </a:ext>
            </a:extLst>
          </p:cNvPr>
          <p:cNvSpPr>
            <a:spLocks noGrp="1"/>
          </p:cNvSpPr>
          <p:nvPr>
            <p:ph type="ftr" sz="quarter" idx="11"/>
          </p:nvPr>
        </p:nvSpPr>
        <p:spPr>
          <a:xfrm>
            <a:off x="5833360" y="9181397"/>
            <a:ext cx="5943422"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9" name="スライド番号プレースホルダー 8">
            <a:extLst>
              <a:ext uri="{FF2B5EF4-FFF2-40B4-BE49-F238E27FC236}">
                <a16:creationId xmlns:a16="http://schemas.microsoft.com/office/drawing/2014/main" id="{9E4E4B93-4C9A-13B1-37F1-12E49053EC51}"/>
              </a:ext>
            </a:extLst>
          </p:cNvPr>
          <p:cNvSpPr>
            <a:spLocks noGrp="1"/>
          </p:cNvSpPr>
          <p:nvPr>
            <p:ph type="sldNum" sz="quarter" idx="12"/>
          </p:nvPr>
        </p:nvSpPr>
        <p:spPr>
          <a:xfrm>
            <a:off x="12437161"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fld id="{242DB008-4E90-488E-8D18-824CB66D037E}" type="slidenum">
              <a:rPr lang="ja-JP" altLang="en-US" smtClean="0"/>
              <a:pPr/>
              <a:t>‹#›</a:t>
            </a:fld>
            <a:endParaRPr lang="ja-JP" altLang="en-US" dirty="0"/>
          </a:p>
        </p:txBody>
      </p:sp>
    </p:spTree>
    <p:extLst>
      <p:ext uri="{BB962C8B-B14F-4D97-AF65-F5344CB8AC3E}">
        <p14:creationId xmlns:p14="http://schemas.microsoft.com/office/powerpoint/2010/main" val="22130655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7805EE-2F5A-F82C-4906-62E05D59A91B}"/>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E0810AFC-99F5-1326-8AE4-BCA115165BF2}"/>
              </a:ext>
            </a:extLst>
          </p:cNvPr>
          <p:cNvSpPr>
            <a:spLocks noGrp="1"/>
          </p:cNvSpPr>
          <p:nvPr>
            <p:ph type="dt" sz="half" idx="10"/>
          </p:nvPr>
        </p:nvSpPr>
        <p:spPr>
          <a:xfrm>
            <a:off x="1210698"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4" name="フッター プレースホルダー 3">
            <a:extLst>
              <a:ext uri="{FF2B5EF4-FFF2-40B4-BE49-F238E27FC236}">
                <a16:creationId xmlns:a16="http://schemas.microsoft.com/office/drawing/2014/main" id="{53A034D2-969B-44F3-6B50-5D3A1E8B19C5}"/>
              </a:ext>
            </a:extLst>
          </p:cNvPr>
          <p:cNvSpPr>
            <a:spLocks noGrp="1"/>
          </p:cNvSpPr>
          <p:nvPr>
            <p:ph type="ftr" sz="quarter" idx="11"/>
          </p:nvPr>
        </p:nvSpPr>
        <p:spPr>
          <a:xfrm>
            <a:off x="5833360" y="9181397"/>
            <a:ext cx="5943422"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5" name="スライド番号プレースホルダー 4">
            <a:extLst>
              <a:ext uri="{FF2B5EF4-FFF2-40B4-BE49-F238E27FC236}">
                <a16:creationId xmlns:a16="http://schemas.microsoft.com/office/drawing/2014/main" id="{78AB9A99-BEC2-D7B1-97FC-16577CBCCD4D}"/>
              </a:ext>
            </a:extLst>
          </p:cNvPr>
          <p:cNvSpPr>
            <a:spLocks noGrp="1"/>
          </p:cNvSpPr>
          <p:nvPr>
            <p:ph type="sldNum" sz="quarter" idx="12"/>
          </p:nvPr>
        </p:nvSpPr>
        <p:spPr>
          <a:xfrm>
            <a:off x="12437161"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fld id="{242DB008-4E90-488E-8D18-824CB66D037E}" type="slidenum">
              <a:rPr lang="ja-JP" altLang="en-US" smtClean="0"/>
              <a:pPr/>
              <a:t>‹#›</a:t>
            </a:fld>
            <a:endParaRPr lang="ja-JP" altLang="en-US" dirty="0"/>
          </a:p>
        </p:txBody>
      </p:sp>
    </p:spTree>
    <p:extLst>
      <p:ext uri="{BB962C8B-B14F-4D97-AF65-F5344CB8AC3E}">
        <p14:creationId xmlns:p14="http://schemas.microsoft.com/office/powerpoint/2010/main" val="30009506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E7C539A-1F54-BC7F-262E-23E6689BDFD5}"/>
              </a:ext>
            </a:extLst>
          </p:cNvPr>
          <p:cNvSpPr>
            <a:spLocks noGrp="1"/>
          </p:cNvSpPr>
          <p:nvPr>
            <p:ph type="dt" sz="half" idx="10"/>
          </p:nvPr>
        </p:nvSpPr>
        <p:spPr>
          <a:xfrm>
            <a:off x="1210698"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3" name="フッター プレースホルダー 2">
            <a:extLst>
              <a:ext uri="{FF2B5EF4-FFF2-40B4-BE49-F238E27FC236}">
                <a16:creationId xmlns:a16="http://schemas.microsoft.com/office/drawing/2014/main" id="{D306BE4D-928D-4CD8-9475-53C0D54C0817}"/>
              </a:ext>
            </a:extLst>
          </p:cNvPr>
          <p:cNvSpPr>
            <a:spLocks noGrp="1"/>
          </p:cNvSpPr>
          <p:nvPr>
            <p:ph type="ftr" sz="quarter" idx="11"/>
          </p:nvPr>
        </p:nvSpPr>
        <p:spPr>
          <a:xfrm>
            <a:off x="5833360" y="9181397"/>
            <a:ext cx="5943422"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4" name="スライド番号プレースホルダー 3">
            <a:extLst>
              <a:ext uri="{FF2B5EF4-FFF2-40B4-BE49-F238E27FC236}">
                <a16:creationId xmlns:a16="http://schemas.microsoft.com/office/drawing/2014/main" id="{53A3006B-ADCE-83D1-7204-7F708CD74A44}"/>
              </a:ext>
            </a:extLst>
          </p:cNvPr>
          <p:cNvSpPr>
            <a:spLocks noGrp="1"/>
          </p:cNvSpPr>
          <p:nvPr>
            <p:ph type="sldNum" sz="quarter" idx="12"/>
          </p:nvPr>
        </p:nvSpPr>
        <p:spPr>
          <a:xfrm>
            <a:off x="12437161"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fld id="{242DB008-4E90-488E-8D18-824CB66D037E}" type="slidenum">
              <a:rPr lang="ja-JP" altLang="en-US" smtClean="0"/>
              <a:pPr/>
              <a:t>‹#›</a:t>
            </a:fld>
            <a:endParaRPr lang="ja-JP" altLang="en-US" dirty="0"/>
          </a:p>
        </p:txBody>
      </p:sp>
    </p:spTree>
    <p:extLst>
      <p:ext uri="{BB962C8B-B14F-4D97-AF65-F5344CB8AC3E}">
        <p14:creationId xmlns:p14="http://schemas.microsoft.com/office/powerpoint/2010/main" val="830069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BF3F78-8FA7-799A-8CE1-0389228C7D9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E5B214C-63D7-09EC-9BD6-5C0F8CD56522}"/>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299FE6F-232C-5E40-1C20-19295F15D9BE}"/>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211FD2E0-CDC4-05B4-8F7C-B943E2C7BF2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36D37FC-ACC6-1C53-67C7-A95546D988E5}"/>
              </a:ext>
            </a:extLst>
          </p:cNvPr>
          <p:cNvSpPr>
            <a:spLocks noGrp="1"/>
          </p:cNvSpPr>
          <p:nvPr>
            <p:ph type="sldNum" sz="quarter" idx="12"/>
          </p:nvPr>
        </p:nvSpPr>
        <p:spPr/>
        <p:txBody>
          <a:bodyPr/>
          <a:lstStyle/>
          <a:p>
            <a:fld id="{BAB2AF25-89F4-48A4-836F-17EBCD24879C}" type="slidenum">
              <a:rPr kumimoji="1" lang="ja-JP" altLang="en-US" smtClean="0"/>
              <a:t>‹#›</a:t>
            </a:fld>
            <a:endParaRPr kumimoji="1" lang="ja-JP" altLang="en-US"/>
          </a:p>
        </p:txBody>
      </p:sp>
    </p:spTree>
    <p:extLst>
      <p:ext uri="{BB962C8B-B14F-4D97-AF65-F5344CB8AC3E}">
        <p14:creationId xmlns:p14="http://schemas.microsoft.com/office/powerpoint/2010/main" val="30398956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761CBF-8B81-FC86-DCF7-8EE2BD1CA5C0}"/>
              </a:ext>
            </a:extLst>
          </p:cNvPr>
          <p:cNvSpPr>
            <a:spLocks noGrp="1"/>
          </p:cNvSpPr>
          <p:nvPr>
            <p:ph type="title"/>
          </p:nvPr>
        </p:nvSpPr>
        <p:spPr>
          <a:xfrm>
            <a:off x="1212993" y="660400"/>
            <a:ext cx="5679726" cy="23114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EDD9399-C761-0958-6B3B-F54BF52E424D}"/>
              </a:ext>
            </a:extLst>
          </p:cNvPr>
          <p:cNvSpPr>
            <a:spLocks noGrp="1"/>
          </p:cNvSpPr>
          <p:nvPr>
            <p:ph idx="1"/>
          </p:nvPr>
        </p:nvSpPr>
        <p:spPr>
          <a:xfrm>
            <a:off x="7486604" y="1426283"/>
            <a:ext cx="8915131" cy="703968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238ECEA0-DB74-9342-C5D1-85FBFD2E0D34}"/>
              </a:ext>
            </a:extLst>
          </p:cNvPr>
          <p:cNvSpPr>
            <a:spLocks noGrp="1"/>
          </p:cNvSpPr>
          <p:nvPr>
            <p:ph type="body" sz="half" idx="2"/>
          </p:nvPr>
        </p:nvSpPr>
        <p:spPr>
          <a:xfrm>
            <a:off x="1212993" y="2971800"/>
            <a:ext cx="5679726" cy="5505627"/>
          </a:xfrm>
        </p:spPr>
        <p:txBody>
          <a:bodyPr/>
          <a:lstStyle>
            <a:lvl1pPr marL="0" indent="0">
              <a:buNone/>
              <a:defRPr sz="1600"/>
            </a:lvl1pPr>
            <a:lvl2pPr marL="457180" indent="0">
              <a:buNone/>
              <a:defRPr sz="1401"/>
            </a:lvl2pPr>
            <a:lvl3pPr marL="914360" indent="0">
              <a:buNone/>
              <a:defRPr sz="1200"/>
            </a:lvl3pPr>
            <a:lvl4pPr marL="1371540" indent="0">
              <a:buNone/>
              <a:defRPr sz="1001"/>
            </a:lvl4pPr>
            <a:lvl5pPr marL="1828720" indent="0">
              <a:buNone/>
              <a:defRPr sz="1001"/>
            </a:lvl5pPr>
            <a:lvl6pPr marL="2285900" indent="0">
              <a:buNone/>
              <a:defRPr sz="1001"/>
            </a:lvl6pPr>
            <a:lvl7pPr marL="2743080" indent="0">
              <a:buNone/>
              <a:defRPr sz="1001"/>
            </a:lvl7pPr>
            <a:lvl8pPr marL="3200260" indent="0">
              <a:buNone/>
              <a:defRPr sz="1001"/>
            </a:lvl8pPr>
            <a:lvl9pPr marL="3657440" indent="0">
              <a:buNone/>
              <a:defRPr sz="1001"/>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E1917B5-1A84-5FF3-FB89-1C168481CB70}"/>
              </a:ext>
            </a:extLst>
          </p:cNvPr>
          <p:cNvSpPr>
            <a:spLocks noGrp="1"/>
          </p:cNvSpPr>
          <p:nvPr>
            <p:ph type="dt" sz="half" idx="10"/>
          </p:nvPr>
        </p:nvSpPr>
        <p:spPr>
          <a:xfrm>
            <a:off x="1210698"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6" name="フッター プレースホルダー 5">
            <a:extLst>
              <a:ext uri="{FF2B5EF4-FFF2-40B4-BE49-F238E27FC236}">
                <a16:creationId xmlns:a16="http://schemas.microsoft.com/office/drawing/2014/main" id="{D9EE603B-88C7-3AC9-2CE5-D834B25C3BA3}"/>
              </a:ext>
            </a:extLst>
          </p:cNvPr>
          <p:cNvSpPr>
            <a:spLocks noGrp="1"/>
          </p:cNvSpPr>
          <p:nvPr>
            <p:ph type="ftr" sz="quarter" idx="11"/>
          </p:nvPr>
        </p:nvSpPr>
        <p:spPr>
          <a:xfrm>
            <a:off x="5833360" y="9181397"/>
            <a:ext cx="5943422"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7" name="スライド番号プレースホルダー 6">
            <a:extLst>
              <a:ext uri="{FF2B5EF4-FFF2-40B4-BE49-F238E27FC236}">
                <a16:creationId xmlns:a16="http://schemas.microsoft.com/office/drawing/2014/main" id="{5844BE14-40D3-4654-4372-DFCC5B354E8B}"/>
              </a:ext>
            </a:extLst>
          </p:cNvPr>
          <p:cNvSpPr>
            <a:spLocks noGrp="1"/>
          </p:cNvSpPr>
          <p:nvPr>
            <p:ph type="sldNum" sz="quarter" idx="12"/>
          </p:nvPr>
        </p:nvSpPr>
        <p:spPr>
          <a:xfrm>
            <a:off x="12437161"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fld id="{242DB008-4E90-488E-8D18-824CB66D037E}" type="slidenum">
              <a:rPr lang="ja-JP" altLang="en-US" smtClean="0"/>
              <a:pPr/>
              <a:t>‹#›</a:t>
            </a:fld>
            <a:endParaRPr lang="ja-JP" altLang="en-US" dirty="0"/>
          </a:p>
        </p:txBody>
      </p:sp>
    </p:spTree>
    <p:extLst>
      <p:ext uri="{BB962C8B-B14F-4D97-AF65-F5344CB8AC3E}">
        <p14:creationId xmlns:p14="http://schemas.microsoft.com/office/powerpoint/2010/main" val="27910602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6C04DB-A540-9DAC-7B25-44BF03EF9901}"/>
              </a:ext>
            </a:extLst>
          </p:cNvPr>
          <p:cNvSpPr>
            <a:spLocks noGrp="1"/>
          </p:cNvSpPr>
          <p:nvPr>
            <p:ph type="title"/>
          </p:nvPr>
        </p:nvSpPr>
        <p:spPr>
          <a:xfrm>
            <a:off x="1212993" y="660400"/>
            <a:ext cx="5679726" cy="23114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E909BFD4-1535-39F9-0C8A-089A1E29EB02}"/>
              </a:ext>
            </a:extLst>
          </p:cNvPr>
          <p:cNvSpPr>
            <a:spLocks noGrp="1"/>
          </p:cNvSpPr>
          <p:nvPr>
            <p:ph type="pic" idx="1"/>
          </p:nvPr>
        </p:nvSpPr>
        <p:spPr>
          <a:xfrm>
            <a:off x="7486604" y="1426283"/>
            <a:ext cx="8915131" cy="7039681"/>
          </a:xfrm>
        </p:spPr>
        <p:txBody>
          <a:bodyPr/>
          <a:lstStyle>
            <a:lvl1pPr marL="0" indent="0">
              <a:buNone/>
              <a:defRPr sz="3200"/>
            </a:lvl1pPr>
            <a:lvl2pPr marL="457180" indent="0">
              <a:buNone/>
              <a:defRPr sz="2800"/>
            </a:lvl2pPr>
            <a:lvl3pPr marL="914360" indent="0">
              <a:buNone/>
              <a:defRPr sz="2400"/>
            </a:lvl3pPr>
            <a:lvl4pPr marL="1371540" indent="0">
              <a:buNone/>
              <a:defRPr sz="2000"/>
            </a:lvl4pPr>
            <a:lvl5pPr marL="1828720" indent="0">
              <a:buNone/>
              <a:defRPr sz="2000"/>
            </a:lvl5pPr>
            <a:lvl6pPr marL="2285900" indent="0">
              <a:buNone/>
              <a:defRPr sz="2000"/>
            </a:lvl6pPr>
            <a:lvl7pPr marL="2743080" indent="0">
              <a:buNone/>
              <a:defRPr sz="2000"/>
            </a:lvl7pPr>
            <a:lvl8pPr marL="3200260" indent="0">
              <a:buNone/>
              <a:defRPr sz="2000"/>
            </a:lvl8pPr>
            <a:lvl9pPr marL="365744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30A95BBD-7577-E544-5391-AC5250B5261A}"/>
              </a:ext>
            </a:extLst>
          </p:cNvPr>
          <p:cNvSpPr>
            <a:spLocks noGrp="1"/>
          </p:cNvSpPr>
          <p:nvPr>
            <p:ph type="body" sz="half" idx="2"/>
          </p:nvPr>
        </p:nvSpPr>
        <p:spPr>
          <a:xfrm>
            <a:off x="1212993" y="2971800"/>
            <a:ext cx="5679726" cy="5505627"/>
          </a:xfrm>
        </p:spPr>
        <p:txBody>
          <a:bodyPr/>
          <a:lstStyle>
            <a:lvl1pPr marL="0" indent="0">
              <a:buNone/>
              <a:defRPr sz="1600"/>
            </a:lvl1pPr>
            <a:lvl2pPr marL="457180" indent="0">
              <a:buNone/>
              <a:defRPr sz="1401"/>
            </a:lvl2pPr>
            <a:lvl3pPr marL="914360" indent="0">
              <a:buNone/>
              <a:defRPr sz="1200"/>
            </a:lvl3pPr>
            <a:lvl4pPr marL="1371540" indent="0">
              <a:buNone/>
              <a:defRPr sz="1001"/>
            </a:lvl4pPr>
            <a:lvl5pPr marL="1828720" indent="0">
              <a:buNone/>
              <a:defRPr sz="1001"/>
            </a:lvl5pPr>
            <a:lvl6pPr marL="2285900" indent="0">
              <a:buNone/>
              <a:defRPr sz="1001"/>
            </a:lvl6pPr>
            <a:lvl7pPr marL="2743080" indent="0">
              <a:buNone/>
              <a:defRPr sz="1001"/>
            </a:lvl7pPr>
            <a:lvl8pPr marL="3200260" indent="0">
              <a:buNone/>
              <a:defRPr sz="1001"/>
            </a:lvl8pPr>
            <a:lvl9pPr marL="3657440" indent="0">
              <a:buNone/>
              <a:defRPr sz="1001"/>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B323D6D-3525-1C32-DC99-23D81F0799D7}"/>
              </a:ext>
            </a:extLst>
          </p:cNvPr>
          <p:cNvSpPr>
            <a:spLocks noGrp="1"/>
          </p:cNvSpPr>
          <p:nvPr>
            <p:ph type="dt" sz="half" idx="10"/>
          </p:nvPr>
        </p:nvSpPr>
        <p:spPr>
          <a:xfrm>
            <a:off x="1210698"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6" name="フッター プレースホルダー 5">
            <a:extLst>
              <a:ext uri="{FF2B5EF4-FFF2-40B4-BE49-F238E27FC236}">
                <a16:creationId xmlns:a16="http://schemas.microsoft.com/office/drawing/2014/main" id="{FF09F13E-4116-6B56-FB3C-E487464CD391}"/>
              </a:ext>
            </a:extLst>
          </p:cNvPr>
          <p:cNvSpPr>
            <a:spLocks noGrp="1"/>
          </p:cNvSpPr>
          <p:nvPr>
            <p:ph type="ftr" sz="quarter" idx="11"/>
          </p:nvPr>
        </p:nvSpPr>
        <p:spPr>
          <a:xfrm>
            <a:off x="5833360" y="9181397"/>
            <a:ext cx="5943422"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7" name="スライド番号プレースホルダー 6">
            <a:extLst>
              <a:ext uri="{FF2B5EF4-FFF2-40B4-BE49-F238E27FC236}">
                <a16:creationId xmlns:a16="http://schemas.microsoft.com/office/drawing/2014/main" id="{304A3131-0DB9-4847-F87C-8675E4063858}"/>
              </a:ext>
            </a:extLst>
          </p:cNvPr>
          <p:cNvSpPr>
            <a:spLocks noGrp="1"/>
          </p:cNvSpPr>
          <p:nvPr>
            <p:ph type="sldNum" sz="quarter" idx="12"/>
          </p:nvPr>
        </p:nvSpPr>
        <p:spPr>
          <a:xfrm>
            <a:off x="12437161"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fld id="{242DB008-4E90-488E-8D18-824CB66D037E}" type="slidenum">
              <a:rPr lang="ja-JP" altLang="en-US" smtClean="0"/>
              <a:pPr/>
              <a:t>‹#›</a:t>
            </a:fld>
            <a:endParaRPr lang="ja-JP" altLang="en-US" dirty="0"/>
          </a:p>
        </p:txBody>
      </p:sp>
    </p:spTree>
    <p:extLst>
      <p:ext uri="{BB962C8B-B14F-4D97-AF65-F5344CB8AC3E}">
        <p14:creationId xmlns:p14="http://schemas.microsoft.com/office/powerpoint/2010/main" val="42519832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E642E0-66C7-94DF-33C0-FE24FF615757}"/>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DA0804E-9F86-F124-F71A-2C91EA3DAFA2}"/>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38B569E-A686-6D3A-0E9D-9F23BFD05B65}"/>
              </a:ext>
            </a:extLst>
          </p:cNvPr>
          <p:cNvSpPr>
            <a:spLocks noGrp="1"/>
          </p:cNvSpPr>
          <p:nvPr>
            <p:ph type="dt" sz="half" idx="10"/>
          </p:nvPr>
        </p:nvSpPr>
        <p:spPr>
          <a:xfrm>
            <a:off x="1210698"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5" name="フッター プレースホルダー 4">
            <a:extLst>
              <a:ext uri="{FF2B5EF4-FFF2-40B4-BE49-F238E27FC236}">
                <a16:creationId xmlns:a16="http://schemas.microsoft.com/office/drawing/2014/main" id="{27A63ABB-AE25-8B3F-E5AA-8F83269F0632}"/>
              </a:ext>
            </a:extLst>
          </p:cNvPr>
          <p:cNvSpPr>
            <a:spLocks noGrp="1"/>
          </p:cNvSpPr>
          <p:nvPr>
            <p:ph type="ftr" sz="quarter" idx="11"/>
          </p:nvPr>
        </p:nvSpPr>
        <p:spPr>
          <a:xfrm>
            <a:off x="5833360" y="9181397"/>
            <a:ext cx="5943422"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6" name="スライド番号プレースホルダー 5">
            <a:extLst>
              <a:ext uri="{FF2B5EF4-FFF2-40B4-BE49-F238E27FC236}">
                <a16:creationId xmlns:a16="http://schemas.microsoft.com/office/drawing/2014/main" id="{B8E595FB-A0DA-0AC3-7961-D58E85A832FA}"/>
              </a:ext>
            </a:extLst>
          </p:cNvPr>
          <p:cNvSpPr>
            <a:spLocks noGrp="1"/>
          </p:cNvSpPr>
          <p:nvPr>
            <p:ph type="sldNum" sz="quarter" idx="12"/>
          </p:nvPr>
        </p:nvSpPr>
        <p:spPr>
          <a:xfrm>
            <a:off x="12437161"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fld id="{242DB008-4E90-488E-8D18-824CB66D037E}" type="slidenum">
              <a:rPr lang="ja-JP" altLang="en-US" smtClean="0"/>
              <a:pPr/>
              <a:t>‹#›</a:t>
            </a:fld>
            <a:endParaRPr lang="ja-JP" altLang="en-US" dirty="0"/>
          </a:p>
        </p:txBody>
      </p:sp>
    </p:spTree>
    <p:extLst>
      <p:ext uri="{BB962C8B-B14F-4D97-AF65-F5344CB8AC3E}">
        <p14:creationId xmlns:p14="http://schemas.microsoft.com/office/powerpoint/2010/main" val="28323212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5951824C-C676-D579-C1FC-C7B60C908352}"/>
              </a:ext>
            </a:extLst>
          </p:cNvPr>
          <p:cNvSpPr>
            <a:spLocks noGrp="1"/>
          </p:cNvSpPr>
          <p:nvPr>
            <p:ph type="title" orient="vert"/>
          </p:nvPr>
        </p:nvSpPr>
        <p:spPr>
          <a:xfrm>
            <a:off x="12602255" y="527403"/>
            <a:ext cx="3797186" cy="8394877"/>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F92A944-C791-1124-7FBB-1A2A4489DD33}"/>
              </a:ext>
            </a:extLst>
          </p:cNvPr>
          <p:cNvSpPr>
            <a:spLocks noGrp="1"/>
          </p:cNvSpPr>
          <p:nvPr>
            <p:ph type="body" orient="vert" idx="1"/>
          </p:nvPr>
        </p:nvSpPr>
        <p:spPr>
          <a:xfrm>
            <a:off x="1210699" y="527403"/>
            <a:ext cx="11171432" cy="8394877"/>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9B51224-4697-94EA-DA3F-910149C49BC6}"/>
              </a:ext>
            </a:extLst>
          </p:cNvPr>
          <p:cNvSpPr>
            <a:spLocks noGrp="1"/>
          </p:cNvSpPr>
          <p:nvPr>
            <p:ph type="dt" sz="half" idx="10"/>
          </p:nvPr>
        </p:nvSpPr>
        <p:spPr>
          <a:xfrm>
            <a:off x="1210698"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5" name="フッター プレースホルダー 4">
            <a:extLst>
              <a:ext uri="{FF2B5EF4-FFF2-40B4-BE49-F238E27FC236}">
                <a16:creationId xmlns:a16="http://schemas.microsoft.com/office/drawing/2014/main" id="{0BECBFCC-19E6-60FF-4EBE-D586C52CCEC9}"/>
              </a:ext>
            </a:extLst>
          </p:cNvPr>
          <p:cNvSpPr>
            <a:spLocks noGrp="1"/>
          </p:cNvSpPr>
          <p:nvPr>
            <p:ph type="ftr" sz="quarter" idx="11"/>
          </p:nvPr>
        </p:nvSpPr>
        <p:spPr>
          <a:xfrm>
            <a:off x="5833360" y="9181397"/>
            <a:ext cx="5943422"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6" name="スライド番号プレースホルダー 5">
            <a:extLst>
              <a:ext uri="{FF2B5EF4-FFF2-40B4-BE49-F238E27FC236}">
                <a16:creationId xmlns:a16="http://schemas.microsoft.com/office/drawing/2014/main" id="{AE4716CA-A878-1CF8-5E38-809D0937F9E4}"/>
              </a:ext>
            </a:extLst>
          </p:cNvPr>
          <p:cNvSpPr>
            <a:spLocks noGrp="1"/>
          </p:cNvSpPr>
          <p:nvPr>
            <p:ph type="sldNum" sz="quarter" idx="12"/>
          </p:nvPr>
        </p:nvSpPr>
        <p:spPr>
          <a:xfrm>
            <a:off x="12437161"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fld id="{242DB008-4E90-488E-8D18-824CB66D037E}" type="slidenum">
              <a:rPr lang="ja-JP" altLang="en-US" smtClean="0"/>
              <a:pPr/>
              <a:t>‹#›</a:t>
            </a:fld>
            <a:endParaRPr lang="ja-JP" altLang="en-US" dirty="0"/>
          </a:p>
        </p:txBody>
      </p:sp>
    </p:spTree>
    <p:extLst>
      <p:ext uri="{BB962C8B-B14F-4D97-AF65-F5344CB8AC3E}">
        <p14:creationId xmlns:p14="http://schemas.microsoft.com/office/powerpoint/2010/main" val="19255184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8_タイトル スライド">
    <p:spTree>
      <p:nvGrpSpPr>
        <p:cNvPr id="1" name=""/>
        <p:cNvGrpSpPr/>
        <p:nvPr/>
      </p:nvGrpSpPr>
      <p:grpSpPr>
        <a:xfrm>
          <a:off x="0" y="0"/>
          <a:ext cx="0" cy="0"/>
          <a:chOff x="0" y="0"/>
          <a:chExt cx="0" cy="0"/>
        </a:xfrm>
      </p:grpSpPr>
      <p:sp>
        <p:nvSpPr>
          <p:cNvPr id="8" name="テキスト プレースホルダー 7">
            <a:extLst>
              <a:ext uri="{FF2B5EF4-FFF2-40B4-BE49-F238E27FC236}">
                <a16:creationId xmlns:a16="http://schemas.microsoft.com/office/drawing/2014/main" id="{355F12A9-C39A-C259-519F-5F49C13257B5}"/>
              </a:ext>
            </a:extLst>
          </p:cNvPr>
          <p:cNvSpPr>
            <a:spLocks noGrp="1"/>
          </p:cNvSpPr>
          <p:nvPr>
            <p:ph type="body" sz="quarter" idx="13" hasCustomPrompt="1"/>
          </p:nvPr>
        </p:nvSpPr>
        <p:spPr>
          <a:xfrm>
            <a:off x="1591085" y="790575"/>
            <a:ext cx="11373215" cy="419100"/>
          </a:xfrm>
          <a:prstGeom prst="rect">
            <a:avLst/>
          </a:prstGeom>
        </p:spPr>
        <p:txBody>
          <a:bodyPr anchor="b"/>
          <a:lstStyle>
            <a:lvl1pPr>
              <a:defRPr sz="1800"/>
            </a:lvl1pPr>
          </a:lstStyle>
          <a:p>
            <a:pPr lvl="0"/>
            <a:r>
              <a:rPr kumimoji="1" lang="ja-JP" altLang="en-US"/>
              <a:t>用語注釈・引用元・参考資料</a:t>
            </a:r>
          </a:p>
        </p:txBody>
      </p:sp>
      <p:sp>
        <p:nvSpPr>
          <p:cNvPr id="2" name="テキスト プレースホルダー 11">
            <a:extLst>
              <a:ext uri="{FF2B5EF4-FFF2-40B4-BE49-F238E27FC236}">
                <a16:creationId xmlns:a16="http://schemas.microsoft.com/office/drawing/2014/main" id="{0B74361F-29CA-14D1-979C-D335D9022B6D}"/>
              </a:ext>
            </a:extLst>
          </p:cNvPr>
          <p:cNvSpPr>
            <a:spLocks noGrp="1"/>
          </p:cNvSpPr>
          <p:nvPr>
            <p:ph type="body" sz="quarter" idx="25" hasCustomPrompt="1"/>
          </p:nvPr>
        </p:nvSpPr>
        <p:spPr>
          <a:xfrm>
            <a:off x="1591081" y="1476375"/>
            <a:ext cx="14427978" cy="7429500"/>
          </a:xfrm>
          <a:prstGeom prst="rect">
            <a:avLst/>
          </a:prstGeom>
        </p:spPr>
        <p:txBody>
          <a:bodyPr anchor="t"/>
          <a:lstStyle>
            <a:lvl1pPr algn="l">
              <a:lnSpc>
                <a:spcPts val="1500"/>
              </a:lnSpc>
              <a:defRPr sz="1051" b="0">
                <a:latin typeface="BIZ UDPゴシック" panose="020B0400000000000000" pitchFamily="50" charset="-128"/>
              </a:defRPr>
            </a:lvl1pPr>
          </a:lstStyle>
          <a:p>
            <a:pPr lvl="0"/>
            <a:r>
              <a:rPr kumimoji="1" lang="ja-JP" altLang="en-US" b="0" dirty="0"/>
              <a:t>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a:t>
            </a:r>
            <a:endParaRPr kumimoji="1" lang="ja-JP" altLang="en-US" dirty="0"/>
          </a:p>
        </p:txBody>
      </p:sp>
      <p:sp>
        <p:nvSpPr>
          <p:cNvPr id="3" name="スライド番号プレースホルダー 5">
            <a:extLst>
              <a:ext uri="{FF2B5EF4-FFF2-40B4-BE49-F238E27FC236}">
                <a16:creationId xmlns:a16="http://schemas.microsoft.com/office/drawing/2014/main" id="{893A5D2E-9B39-E8E2-6714-C0B819B9AC14}"/>
              </a:ext>
            </a:extLst>
          </p:cNvPr>
          <p:cNvSpPr>
            <a:spLocks noGrp="1"/>
          </p:cNvSpPr>
          <p:nvPr>
            <p:ph type="sldNum" sz="quarter" idx="4"/>
          </p:nvPr>
        </p:nvSpPr>
        <p:spPr>
          <a:xfrm>
            <a:off x="13297129" y="9554128"/>
            <a:ext cx="3962281" cy="351872"/>
          </a:xfrm>
          <a:prstGeom prst="rect">
            <a:avLst/>
          </a:prstGeom>
        </p:spPr>
        <p:txBody>
          <a:bodyPr vert="horz" lIns="91440" tIns="45720" rIns="91440" bIns="45720" rtlCol="0" anchor="ctr"/>
          <a:lstStyle>
            <a:lvl1pPr algn="r">
              <a:defRPr sz="2000">
                <a:solidFill>
                  <a:schemeClr val="tx1"/>
                </a:solidFill>
                <a:latin typeface="BIZ UDPゴシック" panose="020B0400000000000000" pitchFamily="50" charset="-128"/>
                <a:ea typeface="BIZ UDPゴシック" panose="020B0400000000000000" pitchFamily="50" charset="-128"/>
              </a:defRPr>
            </a:lvl1pPr>
          </a:lstStyle>
          <a:p>
            <a:fld id="{5C9A7DF6-5BF3-4F5D-B76E-EB7D638CBFF7}" type="slidenum">
              <a:rPr lang="ja-JP" altLang="en-US" smtClean="0"/>
              <a:pPr/>
              <a:t>‹#›</a:t>
            </a:fld>
            <a:endParaRPr lang="ja-JP" altLang="en-US" dirty="0"/>
          </a:p>
        </p:txBody>
      </p:sp>
    </p:spTree>
    <p:extLst>
      <p:ext uri="{BB962C8B-B14F-4D97-AF65-F5344CB8AC3E}">
        <p14:creationId xmlns:p14="http://schemas.microsoft.com/office/powerpoint/2010/main" val="2571368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03DD4C-DD5C-E42D-BEDF-9FD38DA6547E}"/>
              </a:ext>
            </a:extLst>
          </p:cNvPr>
          <p:cNvSpPr>
            <a:spLocks noGrp="1"/>
          </p:cNvSpPr>
          <p:nvPr>
            <p:ph type="title"/>
          </p:nvPr>
        </p:nvSpPr>
        <p:spPr>
          <a:xfrm>
            <a:off x="1201526" y="2469622"/>
            <a:ext cx="15188744" cy="4120620"/>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0698052-D193-8398-85D7-6216E392B799}"/>
              </a:ext>
            </a:extLst>
          </p:cNvPr>
          <p:cNvSpPr>
            <a:spLocks noGrp="1"/>
          </p:cNvSpPr>
          <p:nvPr>
            <p:ph type="body" idx="1"/>
          </p:nvPr>
        </p:nvSpPr>
        <p:spPr>
          <a:xfrm>
            <a:off x="1201526" y="6629226"/>
            <a:ext cx="15188744" cy="2166937"/>
          </a:xfrm>
        </p:spPr>
        <p:txBody>
          <a:bodyPr/>
          <a:lstStyle>
            <a:lvl1pPr marL="0" indent="0">
              <a:buNone/>
              <a:defRPr sz="2400">
                <a:solidFill>
                  <a:schemeClr val="tx1">
                    <a:tint val="82000"/>
                  </a:schemeClr>
                </a:solidFill>
              </a:defRPr>
            </a:lvl1pPr>
            <a:lvl2pPr marL="457180" indent="0">
              <a:buNone/>
              <a:defRPr sz="2000">
                <a:solidFill>
                  <a:schemeClr val="tx1">
                    <a:tint val="82000"/>
                  </a:schemeClr>
                </a:solidFill>
              </a:defRPr>
            </a:lvl2pPr>
            <a:lvl3pPr marL="914360" indent="0">
              <a:buNone/>
              <a:defRPr sz="1801">
                <a:solidFill>
                  <a:schemeClr val="tx1">
                    <a:tint val="82000"/>
                  </a:schemeClr>
                </a:solidFill>
              </a:defRPr>
            </a:lvl3pPr>
            <a:lvl4pPr marL="1371540" indent="0">
              <a:buNone/>
              <a:defRPr sz="1600">
                <a:solidFill>
                  <a:schemeClr val="tx1">
                    <a:tint val="82000"/>
                  </a:schemeClr>
                </a:solidFill>
              </a:defRPr>
            </a:lvl4pPr>
            <a:lvl5pPr marL="1828720" indent="0">
              <a:buNone/>
              <a:defRPr sz="1600">
                <a:solidFill>
                  <a:schemeClr val="tx1">
                    <a:tint val="82000"/>
                  </a:schemeClr>
                </a:solidFill>
              </a:defRPr>
            </a:lvl5pPr>
            <a:lvl6pPr marL="2285900" indent="0">
              <a:buNone/>
              <a:defRPr sz="1600">
                <a:solidFill>
                  <a:schemeClr val="tx1">
                    <a:tint val="82000"/>
                  </a:schemeClr>
                </a:solidFill>
              </a:defRPr>
            </a:lvl6pPr>
            <a:lvl7pPr marL="2743080" indent="0">
              <a:buNone/>
              <a:defRPr sz="1600">
                <a:solidFill>
                  <a:schemeClr val="tx1">
                    <a:tint val="82000"/>
                  </a:schemeClr>
                </a:solidFill>
              </a:defRPr>
            </a:lvl7pPr>
            <a:lvl8pPr marL="3200260" indent="0">
              <a:buNone/>
              <a:defRPr sz="1600">
                <a:solidFill>
                  <a:schemeClr val="tx1">
                    <a:tint val="82000"/>
                  </a:schemeClr>
                </a:solidFill>
              </a:defRPr>
            </a:lvl8pPr>
            <a:lvl9pPr marL="365744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30C5393D-8CDE-3418-9386-7C9BC52B6F37}"/>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A38FA200-5959-2DB7-DD6F-85F35612A8F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E6DBC64-998F-E4D0-E8E0-5AE82109717E}"/>
              </a:ext>
            </a:extLst>
          </p:cNvPr>
          <p:cNvSpPr>
            <a:spLocks noGrp="1"/>
          </p:cNvSpPr>
          <p:nvPr>
            <p:ph type="sldNum" sz="quarter" idx="12"/>
          </p:nvPr>
        </p:nvSpPr>
        <p:spPr/>
        <p:txBody>
          <a:bodyPr/>
          <a:lstStyle/>
          <a:p>
            <a:fld id="{BAB2AF25-89F4-48A4-836F-17EBCD24879C}" type="slidenum">
              <a:rPr kumimoji="1" lang="ja-JP" altLang="en-US" smtClean="0"/>
              <a:t>‹#›</a:t>
            </a:fld>
            <a:endParaRPr kumimoji="1" lang="ja-JP" altLang="en-US"/>
          </a:p>
        </p:txBody>
      </p:sp>
    </p:spTree>
    <p:extLst>
      <p:ext uri="{BB962C8B-B14F-4D97-AF65-F5344CB8AC3E}">
        <p14:creationId xmlns:p14="http://schemas.microsoft.com/office/powerpoint/2010/main" val="2938243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6A51F5-0BFE-1914-434D-163166785EB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1215783-5722-1CC2-6340-4AA875726B6A}"/>
              </a:ext>
            </a:extLst>
          </p:cNvPr>
          <p:cNvSpPr>
            <a:spLocks noGrp="1"/>
          </p:cNvSpPr>
          <p:nvPr>
            <p:ph sz="half" idx="1"/>
          </p:nvPr>
        </p:nvSpPr>
        <p:spPr>
          <a:xfrm>
            <a:off x="1210698" y="2637014"/>
            <a:ext cx="7484309" cy="628526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2648D0B9-1CFC-155D-8CC3-A98F0AC03186}"/>
              </a:ext>
            </a:extLst>
          </p:cNvPr>
          <p:cNvSpPr>
            <a:spLocks noGrp="1"/>
          </p:cNvSpPr>
          <p:nvPr>
            <p:ph sz="half" idx="2"/>
          </p:nvPr>
        </p:nvSpPr>
        <p:spPr>
          <a:xfrm>
            <a:off x="8915133" y="2637014"/>
            <a:ext cx="7484309" cy="628526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CF0FFDBC-1ECC-976F-AF3D-82D5C29361BB}"/>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F3BB67EE-2895-1907-37CE-F0337EF063C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5FF1DC4-CEBB-25E6-B52C-DE3393DD7E58}"/>
              </a:ext>
            </a:extLst>
          </p:cNvPr>
          <p:cNvSpPr>
            <a:spLocks noGrp="1"/>
          </p:cNvSpPr>
          <p:nvPr>
            <p:ph type="sldNum" sz="quarter" idx="12"/>
          </p:nvPr>
        </p:nvSpPr>
        <p:spPr/>
        <p:txBody>
          <a:bodyPr/>
          <a:lstStyle/>
          <a:p>
            <a:fld id="{BAB2AF25-89F4-48A4-836F-17EBCD24879C}" type="slidenum">
              <a:rPr kumimoji="1" lang="ja-JP" altLang="en-US" smtClean="0"/>
              <a:t>‹#›</a:t>
            </a:fld>
            <a:endParaRPr kumimoji="1" lang="ja-JP" altLang="en-US"/>
          </a:p>
        </p:txBody>
      </p:sp>
    </p:spTree>
    <p:extLst>
      <p:ext uri="{BB962C8B-B14F-4D97-AF65-F5344CB8AC3E}">
        <p14:creationId xmlns:p14="http://schemas.microsoft.com/office/powerpoint/2010/main" val="2823950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1DC7F3-2868-352B-41F5-C80A9430D323}"/>
              </a:ext>
            </a:extLst>
          </p:cNvPr>
          <p:cNvSpPr>
            <a:spLocks noGrp="1"/>
          </p:cNvSpPr>
          <p:nvPr>
            <p:ph type="title"/>
          </p:nvPr>
        </p:nvSpPr>
        <p:spPr>
          <a:xfrm>
            <a:off x="1212992" y="527405"/>
            <a:ext cx="15188744" cy="1914702"/>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732B175-688E-1037-8A89-8DA742EBB4DD}"/>
              </a:ext>
            </a:extLst>
          </p:cNvPr>
          <p:cNvSpPr>
            <a:spLocks noGrp="1"/>
          </p:cNvSpPr>
          <p:nvPr>
            <p:ph type="body" idx="1"/>
          </p:nvPr>
        </p:nvSpPr>
        <p:spPr>
          <a:xfrm>
            <a:off x="1212991" y="2428348"/>
            <a:ext cx="7449913" cy="1190095"/>
          </a:xfrm>
        </p:spPr>
        <p:txBody>
          <a:bodyPr anchor="b"/>
          <a:lstStyle>
            <a:lvl1pPr marL="0" indent="0">
              <a:buNone/>
              <a:defRPr sz="2400" b="1"/>
            </a:lvl1pPr>
            <a:lvl2pPr marL="457180" indent="0">
              <a:buNone/>
              <a:defRPr sz="2000" b="1"/>
            </a:lvl2pPr>
            <a:lvl3pPr marL="914360" indent="0">
              <a:buNone/>
              <a:defRPr sz="1801" b="1"/>
            </a:lvl3pPr>
            <a:lvl4pPr marL="1371540" indent="0">
              <a:buNone/>
              <a:defRPr sz="1600" b="1"/>
            </a:lvl4pPr>
            <a:lvl5pPr marL="1828720" indent="0">
              <a:buNone/>
              <a:defRPr sz="1600" b="1"/>
            </a:lvl5pPr>
            <a:lvl6pPr marL="2285900" indent="0">
              <a:buNone/>
              <a:defRPr sz="1600" b="1"/>
            </a:lvl6pPr>
            <a:lvl7pPr marL="2743080" indent="0">
              <a:buNone/>
              <a:defRPr sz="1600" b="1"/>
            </a:lvl7pPr>
            <a:lvl8pPr marL="3200260" indent="0">
              <a:buNone/>
              <a:defRPr sz="1600" b="1"/>
            </a:lvl8pPr>
            <a:lvl9pPr marL="365744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50BEC6C5-28FF-AD6D-B304-31B7F7C23899}"/>
              </a:ext>
            </a:extLst>
          </p:cNvPr>
          <p:cNvSpPr>
            <a:spLocks noGrp="1"/>
          </p:cNvSpPr>
          <p:nvPr>
            <p:ph sz="half" idx="2"/>
          </p:nvPr>
        </p:nvSpPr>
        <p:spPr>
          <a:xfrm>
            <a:off x="1212991" y="3618443"/>
            <a:ext cx="7449913" cy="532218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FC8CAB0F-C819-6045-ADD3-FEF6B2548C7D}"/>
              </a:ext>
            </a:extLst>
          </p:cNvPr>
          <p:cNvSpPr>
            <a:spLocks noGrp="1"/>
          </p:cNvSpPr>
          <p:nvPr>
            <p:ph type="body" sz="quarter" idx="3"/>
          </p:nvPr>
        </p:nvSpPr>
        <p:spPr>
          <a:xfrm>
            <a:off x="8915133" y="2428348"/>
            <a:ext cx="7486602" cy="1190095"/>
          </a:xfrm>
        </p:spPr>
        <p:txBody>
          <a:bodyPr anchor="b"/>
          <a:lstStyle>
            <a:lvl1pPr marL="0" indent="0">
              <a:buNone/>
              <a:defRPr sz="2400" b="1"/>
            </a:lvl1pPr>
            <a:lvl2pPr marL="457180" indent="0">
              <a:buNone/>
              <a:defRPr sz="2000" b="1"/>
            </a:lvl2pPr>
            <a:lvl3pPr marL="914360" indent="0">
              <a:buNone/>
              <a:defRPr sz="1801" b="1"/>
            </a:lvl3pPr>
            <a:lvl4pPr marL="1371540" indent="0">
              <a:buNone/>
              <a:defRPr sz="1600" b="1"/>
            </a:lvl4pPr>
            <a:lvl5pPr marL="1828720" indent="0">
              <a:buNone/>
              <a:defRPr sz="1600" b="1"/>
            </a:lvl5pPr>
            <a:lvl6pPr marL="2285900" indent="0">
              <a:buNone/>
              <a:defRPr sz="1600" b="1"/>
            </a:lvl6pPr>
            <a:lvl7pPr marL="2743080" indent="0">
              <a:buNone/>
              <a:defRPr sz="1600" b="1"/>
            </a:lvl7pPr>
            <a:lvl8pPr marL="3200260" indent="0">
              <a:buNone/>
              <a:defRPr sz="1600" b="1"/>
            </a:lvl8pPr>
            <a:lvl9pPr marL="365744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9151C46F-7CA7-AEA6-BEB7-41A66A667ED2}"/>
              </a:ext>
            </a:extLst>
          </p:cNvPr>
          <p:cNvSpPr>
            <a:spLocks noGrp="1"/>
          </p:cNvSpPr>
          <p:nvPr>
            <p:ph sz="quarter" idx="4"/>
          </p:nvPr>
        </p:nvSpPr>
        <p:spPr>
          <a:xfrm>
            <a:off x="8915133" y="3618443"/>
            <a:ext cx="7486602" cy="532218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B3460FE5-3A3A-7473-CFEB-AEAC63A046B0}"/>
              </a:ext>
            </a:extLst>
          </p:cNvPr>
          <p:cNvSpPr>
            <a:spLocks noGrp="1"/>
          </p:cNvSpPr>
          <p:nvPr>
            <p:ph type="dt" sz="half" idx="10"/>
          </p:nvPr>
        </p:nvSpPr>
        <p:spPr/>
        <p:txBody>
          <a:bodyPr/>
          <a:lstStyle/>
          <a:p>
            <a:endParaRPr kumimoji="1" lang="ja-JP" altLang="en-US"/>
          </a:p>
        </p:txBody>
      </p:sp>
      <p:sp>
        <p:nvSpPr>
          <p:cNvPr id="8" name="フッター プレースホルダー 7">
            <a:extLst>
              <a:ext uri="{FF2B5EF4-FFF2-40B4-BE49-F238E27FC236}">
                <a16:creationId xmlns:a16="http://schemas.microsoft.com/office/drawing/2014/main" id="{443E1F46-53B4-1516-9B79-DA8AAB122267}"/>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7C9F3706-FE3D-EAE9-3D27-6C2BDA8BC253}"/>
              </a:ext>
            </a:extLst>
          </p:cNvPr>
          <p:cNvSpPr>
            <a:spLocks noGrp="1"/>
          </p:cNvSpPr>
          <p:nvPr>
            <p:ph type="sldNum" sz="quarter" idx="12"/>
          </p:nvPr>
        </p:nvSpPr>
        <p:spPr/>
        <p:txBody>
          <a:bodyPr/>
          <a:lstStyle/>
          <a:p>
            <a:fld id="{BAB2AF25-89F4-48A4-836F-17EBCD24879C}" type="slidenum">
              <a:rPr kumimoji="1" lang="ja-JP" altLang="en-US" smtClean="0"/>
              <a:t>‹#›</a:t>
            </a:fld>
            <a:endParaRPr kumimoji="1" lang="ja-JP" altLang="en-US"/>
          </a:p>
        </p:txBody>
      </p:sp>
    </p:spTree>
    <p:extLst>
      <p:ext uri="{BB962C8B-B14F-4D97-AF65-F5344CB8AC3E}">
        <p14:creationId xmlns:p14="http://schemas.microsoft.com/office/powerpoint/2010/main" val="2830399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62C61A-8C5D-61C6-B7CA-B4699D4B1469}"/>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59E497FA-610B-A08D-589A-4BFE10BA17FC}"/>
              </a:ext>
            </a:extLst>
          </p:cNvPr>
          <p:cNvSpPr>
            <a:spLocks noGrp="1"/>
          </p:cNvSpPr>
          <p:nvPr>
            <p:ph type="dt" sz="half" idx="10"/>
          </p:nvPr>
        </p:nvSpPr>
        <p:spPr/>
        <p:txBody>
          <a:bodyPr/>
          <a:lstStyle/>
          <a:p>
            <a:endParaRPr kumimoji="1" lang="ja-JP" altLang="en-US"/>
          </a:p>
        </p:txBody>
      </p:sp>
      <p:sp>
        <p:nvSpPr>
          <p:cNvPr id="4" name="フッター プレースホルダー 3">
            <a:extLst>
              <a:ext uri="{FF2B5EF4-FFF2-40B4-BE49-F238E27FC236}">
                <a16:creationId xmlns:a16="http://schemas.microsoft.com/office/drawing/2014/main" id="{CA0EDDD3-1254-8676-E257-121DB8E3F375}"/>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85E8F6C6-129D-9874-DB43-3F463EE3FFC4}"/>
              </a:ext>
            </a:extLst>
          </p:cNvPr>
          <p:cNvSpPr>
            <a:spLocks noGrp="1"/>
          </p:cNvSpPr>
          <p:nvPr>
            <p:ph type="sldNum" sz="quarter" idx="12"/>
          </p:nvPr>
        </p:nvSpPr>
        <p:spPr/>
        <p:txBody>
          <a:bodyPr/>
          <a:lstStyle/>
          <a:p>
            <a:fld id="{BAB2AF25-89F4-48A4-836F-17EBCD24879C}" type="slidenum">
              <a:rPr kumimoji="1" lang="ja-JP" altLang="en-US" smtClean="0"/>
              <a:t>‹#›</a:t>
            </a:fld>
            <a:endParaRPr kumimoji="1" lang="ja-JP" altLang="en-US"/>
          </a:p>
        </p:txBody>
      </p:sp>
    </p:spTree>
    <p:extLst>
      <p:ext uri="{BB962C8B-B14F-4D97-AF65-F5344CB8AC3E}">
        <p14:creationId xmlns:p14="http://schemas.microsoft.com/office/powerpoint/2010/main" val="2157977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281BAA7B-6793-6C9A-B975-6D1FF4DFBDF6}"/>
              </a:ext>
            </a:extLst>
          </p:cNvPr>
          <p:cNvSpPr>
            <a:spLocks noGrp="1"/>
          </p:cNvSpPr>
          <p:nvPr>
            <p:ph type="dt" sz="half" idx="10"/>
          </p:nvPr>
        </p:nvSpPr>
        <p:spPr/>
        <p:txBody>
          <a:bodyPr/>
          <a:lstStyle/>
          <a:p>
            <a:endParaRPr kumimoji="1" lang="ja-JP" altLang="en-US"/>
          </a:p>
        </p:txBody>
      </p:sp>
      <p:sp>
        <p:nvSpPr>
          <p:cNvPr id="3" name="フッター プレースホルダー 2">
            <a:extLst>
              <a:ext uri="{FF2B5EF4-FFF2-40B4-BE49-F238E27FC236}">
                <a16:creationId xmlns:a16="http://schemas.microsoft.com/office/drawing/2014/main" id="{33F6FEB6-6F21-7DBD-C83E-F8DDF083B6F4}"/>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E19C7E05-9B39-A0FA-EE05-378AAED5F2F0}"/>
              </a:ext>
            </a:extLst>
          </p:cNvPr>
          <p:cNvSpPr>
            <a:spLocks noGrp="1"/>
          </p:cNvSpPr>
          <p:nvPr>
            <p:ph type="sldNum" sz="quarter" idx="12"/>
          </p:nvPr>
        </p:nvSpPr>
        <p:spPr/>
        <p:txBody>
          <a:bodyPr/>
          <a:lstStyle/>
          <a:p>
            <a:fld id="{BAB2AF25-89F4-48A4-836F-17EBCD24879C}" type="slidenum">
              <a:rPr kumimoji="1" lang="ja-JP" altLang="en-US" smtClean="0"/>
              <a:t>‹#›</a:t>
            </a:fld>
            <a:endParaRPr kumimoji="1" lang="ja-JP" altLang="en-US"/>
          </a:p>
        </p:txBody>
      </p:sp>
    </p:spTree>
    <p:extLst>
      <p:ext uri="{BB962C8B-B14F-4D97-AF65-F5344CB8AC3E}">
        <p14:creationId xmlns:p14="http://schemas.microsoft.com/office/powerpoint/2010/main" val="211676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8DEBD3-CA0E-88FD-FEDF-4F5B5713DE20}"/>
              </a:ext>
            </a:extLst>
          </p:cNvPr>
          <p:cNvSpPr>
            <a:spLocks noGrp="1"/>
          </p:cNvSpPr>
          <p:nvPr>
            <p:ph type="title"/>
          </p:nvPr>
        </p:nvSpPr>
        <p:spPr>
          <a:xfrm>
            <a:off x="1212993" y="660400"/>
            <a:ext cx="5679726" cy="23114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969ED4A-0755-CE03-4AEB-6F835F5BCEB0}"/>
              </a:ext>
            </a:extLst>
          </p:cNvPr>
          <p:cNvSpPr>
            <a:spLocks noGrp="1"/>
          </p:cNvSpPr>
          <p:nvPr>
            <p:ph idx="1"/>
          </p:nvPr>
        </p:nvSpPr>
        <p:spPr>
          <a:xfrm>
            <a:off x="7486604" y="1426283"/>
            <a:ext cx="8915131" cy="703968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2295D18E-29C0-DE57-FC6E-D47891D65D45}"/>
              </a:ext>
            </a:extLst>
          </p:cNvPr>
          <p:cNvSpPr>
            <a:spLocks noGrp="1"/>
          </p:cNvSpPr>
          <p:nvPr>
            <p:ph type="body" sz="half" idx="2"/>
          </p:nvPr>
        </p:nvSpPr>
        <p:spPr>
          <a:xfrm>
            <a:off x="1212993" y="2971800"/>
            <a:ext cx="5679726" cy="5505627"/>
          </a:xfrm>
        </p:spPr>
        <p:txBody>
          <a:bodyPr/>
          <a:lstStyle>
            <a:lvl1pPr marL="0" indent="0">
              <a:buNone/>
              <a:defRPr sz="1600"/>
            </a:lvl1pPr>
            <a:lvl2pPr marL="457180" indent="0">
              <a:buNone/>
              <a:defRPr sz="1401"/>
            </a:lvl2pPr>
            <a:lvl3pPr marL="914360" indent="0">
              <a:buNone/>
              <a:defRPr sz="1200"/>
            </a:lvl3pPr>
            <a:lvl4pPr marL="1371540" indent="0">
              <a:buNone/>
              <a:defRPr sz="1001"/>
            </a:lvl4pPr>
            <a:lvl5pPr marL="1828720" indent="0">
              <a:buNone/>
              <a:defRPr sz="1001"/>
            </a:lvl5pPr>
            <a:lvl6pPr marL="2285900" indent="0">
              <a:buNone/>
              <a:defRPr sz="1001"/>
            </a:lvl6pPr>
            <a:lvl7pPr marL="2743080" indent="0">
              <a:buNone/>
              <a:defRPr sz="1001"/>
            </a:lvl7pPr>
            <a:lvl8pPr marL="3200260" indent="0">
              <a:buNone/>
              <a:defRPr sz="1001"/>
            </a:lvl8pPr>
            <a:lvl9pPr marL="3657440" indent="0">
              <a:buNone/>
              <a:defRPr sz="1001"/>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878CDD4-52B7-C4C3-9283-232DA4C9B976}"/>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D048FB2F-05A0-9C18-17D9-1DBB3457DB0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0CCC820-88DE-7C58-DB2D-6F7A8651D58D}"/>
              </a:ext>
            </a:extLst>
          </p:cNvPr>
          <p:cNvSpPr>
            <a:spLocks noGrp="1"/>
          </p:cNvSpPr>
          <p:nvPr>
            <p:ph type="sldNum" sz="quarter" idx="12"/>
          </p:nvPr>
        </p:nvSpPr>
        <p:spPr/>
        <p:txBody>
          <a:bodyPr/>
          <a:lstStyle/>
          <a:p>
            <a:fld id="{BAB2AF25-89F4-48A4-836F-17EBCD24879C}" type="slidenum">
              <a:rPr kumimoji="1" lang="ja-JP" altLang="en-US" smtClean="0"/>
              <a:t>‹#›</a:t>
            </a:fld>
            <a:endParaRPr kumimoji="1" lang="ja-JP" altLang="en-US"/>
          </a:p>
        </p:txBody>
      </p:sp>
    </p:spTree>
    <p:extLst>
      <p:ext uri="{BB962C8B-B14F-4D97-AF65-F5344CB8AC3E}">
        <p14:creationId xmlns:p14="http://schemas.microsoft.com/office/powerpoint/2010/main" val="883704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AE6BA3-CFE2-AAB9-5B77-43E52022DDAE}"/>
              </a:ext>
            </a:extLst>
          </p:cNvPr>
          <p:cNvSpPr>
            <a:spLocks noGrp="1"/>
          </p:cNvSpPr>
          <p:nvPr>
            <p:ph type="title"/>
          </p:nvPr>
        </p:nvSpPr>
        <p:spPr>
          <a:xfrm>
            <a:off x="1212993" y="660400"/>
            <a:ext cx="5679726" cy="23114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1A5B0B33-F2B5-4ECF-3B0E-FC35E077B347}"/>
              </a:ext>
            </a:extLst>
          </p:cNvPr>
          <p:cNvSpPr>
            <a:spLocks noGrp="1"/>
          </p:cNvSpPr>
          <p:nvPr>
            <p:ph type="pic" idx="1"/>
          </p:nvPr>
        </p:nvSpPr>
        <p:spPr>
          <a:xfrm>
            <a:off x="7486604" y="1426283"/>
            <a:ext cx="8915131" cy="7039681"/>
          </a:xfrm>
        </p:spPr>
        <p:txBody>
          <a:bodyPr/>
          <a:lstStyle>
            <a:lvl1pPr marL="0" indent="0">
              <a:buNone/>
              <a:defRPr sz="3200"/>
            </a:lvl1pPr>
            <a:lvl2pPr marL="457180" indent="0">
              <a:buNone/>
              <a:defRPr sz="2800"/>
            </a:lvl2pPr>
            <a:lvl3pPr marL="914360" indent="0">
              <a:buNone/>
              <a:defRPr sz="2400"/>
            </a:lvl3pPr>
            <a:lvl4pPr marL="1371540" indent="0">
              <a:buNone/>
              <a:defRPr sz="2000"/>
            </a:lvl4pPr>
            <a:lvl5pPr marL="1828720" indent="0">
              <a:buNone/>
              <a:defRPr sz="2000"/>
            </a:lvl5pPr>
            <a:lvl6pPr marL="2285900" indent="0">
              <a:buNone/>
              <a:defRPr sz="2000"/>
            </a:lvl6pPr>
            <a:lvl7pPr marL="2743080" indent="0">
              <a:buNone/>
              <a:defRPr sz="2000"/>
            </a:lvl7pPr>
            <a:lvl8pPr marL="3200260" indent="0">
              <a:buNone/>
              <a:defRPr sz="2000"/>
            </a:lvl8pPr>
            <a:lvl9pPr marL="365744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0D4A8FA9-DDAF-8EF5-5B82-FA4A0AFE43D6}"/>
              </a:ext>
            </a:extLst>
          </p:cNvPr>
          <p:cNvSpPr>
            <a:spLocks noGrp="1"/>
          </p:cNvSpPr>
          <p:nvPr>
            <p:ph type="body" sz="half" idx="2"/>
          </p:nvPr>
        </p:nvSpPr>
        <p:spPr>
          <a:xfrm>
            <a:off x="1212993" y="2971800"/>
            <a:ext cx="5679726" cy="5505627"/>
          </a:xfrm>
        </p:spPr>
        <p:txBody>
          <a:bodyPr/>
          <a:lstStyle>
            <a:lvl1pPr marL="0" indent="0">
              <a:buNone/>
              <a:defRPr sz="1600"/>
            </a:lvl1pPr>
            <a:lvl2pPr marL="457180" indent="0">
              <a:buNone/>
              <a:defRPr sz="1401"/>
            </a:lvl2pPr>
            <a:lvl3pPr marL="914360" indent="0">
              <a:buNone/>
              <a:defRPr sz="1200"/>
            </a:lvl3pPr>
            <a:lvl4pPr marL="1371540" indent="0">
              <a:buNone/>
              <a:defRPr sz="1001"/>
            </a:lvl4pPr>
            <a:lvl5pPr marL="1828720" indent="0">
              <a:buNone/>
              <a:defRPr sz="1001"/>
            </a:lvl5pPr>
            <a:lvl6pPr marL="2285900" indent="0">
              <a:buNone/>
              <a:defRPr sz="1001"/>
            </a:lvl6pPr>
            <a:lvl7pPr marL="2743080" indent="0">
              <a:buNone/>
              <a:defRPr sz="1001"/>
            </a:lvl7pPr>
            <a:lvl8pPr marL="3200260" indent="0">
              <a:buNone/>
              <a:defRPr sz="1001"/>
            </a:lvl8pPr>
            <a:lvl9pPr marL="3657440" indent="0">
              <a:buNone/>
              <a:defRPr sz="1001"/>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D5EDDF6-87A5-E217-F3A7-2AB0F1A479D0}"/>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95D2E4BC-3C60-305E-1C5F-1F238498F49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852C640-95A1-026D-6878-5FAD8BE1AE61}"/>
              </a:ext>
            </a:extLst>
          </p:cNvPr>
          <p:cNvSpPr>
            <a:spLocks noGrp="1"/>
          </p:cNvSpPr>
          <p:nvPr>
            <p:ph type="sldNum" sz="quarter" idx="12"/>
          </p:nvPr>
        </p:nvSpPr>
        <p:spPr/>
        <p:txBody>
          <a:bodyPr/>
          <a:lstStyle/>
          <a:p>
            <a:fld id="{BAB2AF25-89F4-48A4-836F-17EBCD24879C}" type="slidenum">
              <a:rPr kumimoji="1" lang="ja-JP" altLang="en-US" smtClean="0"/>
              <a:t>‹#›</a:t>
            </a:fld>
            <a:endParaRPr kumimoji="1" lang="ja-JP" altLang="en-US"/>
          </a:p>
        </p:txBody>
      </p:sp>
    </p:spTree>
    <p:extLst>
      <p:ext uri="{BB962C8B-B14F-4D97-AF65-F5344CB8AC3E}">
        <p14:creationId xmlns:p14="http://schemas.microsoft.com/office/powerpoint/2010/main" val="3809716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E3588944-BAAD-4E90-E16C-7816440B3DDC}"/>
              </a:ext>
            </a:extLst>
          </p:cNvPr>
          <p:cNvSpPr>
            <a:spLocks noGrp="1"/>
          </p:cNvSpPr>
          <p:nvPr>
            <p:ph type="title"/>
          </p:nvPr>
        </p:nvSpPr>
        <p:spPr>
          <a:xfrm>
            <a:off x="1210699" y="527405"/>
            <a:ext cx="15188744" cy="1914702"/>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a:extLst>
              <a:ext uri="{FF2B5EF4-FFF2-40B4-BE49-F238E27FC236}">
                <a16:creationId xmlns:a16="http://schemas.microsoft.com/office/drawing/2014/main" id="{B9721827-FD5D-26E9-E873-387E8B9DFA6E}"/>
              </a:ext>
            </a:extLst>
          </p:cNvPr>
          <p:cNvSpPr>
            <a:spLocks noGrp="1"/>
          </p:cNvSpPr>
          <p:nvPr>
            <p:ph type="body" idx="1"/>
          </p:nvPr>
        </p:nvSpPr>
        <p:spPr>
          <a:xfrm>
            <a:off x="1210699" y="2637014"/>
            <a:ext cx="15188744" cy="6285266"/>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a:extLst>
              <a:ext uri="{FF2B5EF4-FFF2-40B4-BE49-F238E27FC236}">
                <a16:creationId xmlns:a16="http://schemas.microsoft.com/office/drawing/2014/main" id="{B4825001-5D4F-7868-203D-6B561C667259}"/>
              </a:ext>
            </a:extLst>
          </p:cNvPr>
          <p:cNvSpPr>
            <a:spLocks noGrp="1"/>
          </p:cNvSpPr>
          <p:nvPr>
            <p:ph type="dt" sz="half" idx="2"/>
          </p:nvPr>
        </p:nvSpPr>
        <p:spPr>
          <a:xfrm>
            <a:off x="1210698" y="9181397"/>
            <a:ext cx="3962281" cy="527403"/>
          </a:xfrm>
          <a:prstGeom prst="rect">
            <a:avLst/>
          </a:prstGeom>
        </p:spPr>
        <p:txBody>
          <a:bodyPr vert="horz" lIns="91440" tIns="45720" rIns="91440" bIns="45720" rtlCol="0" anchor="ctr"/>
          <a:lstStyle>
            <a:lvl1pPr algn="l">
              <a:defRPr sz="1200">
                <a:solidFill>
                  <a:schemeClr val="tx1">
                    <a:tint val="82000"/>
                  </a:schemeClr>
                </a:solidFill>
                <a:latin typeface="BIZ UDPゴシック" panose="020B0400000000000000" pitchFamily="50" charset="-128"/>
                <a:ea typeface="BIZ UDPゴシック" panose="020B0400000000000000" pitchFamily="50" charset="-128"/>
              </a:defRPr>
            </a:lvl1pPr>
          </a:lstStyle>
          <a:p>
            <a:endParaRPr lang="ja-JP" altLang="en-US" dirty="0"/>
          </a:p>
        </p:txBody>
      </p:sp>
      <p:sp>
        <p:nvSpPr>
          <p:cNvPr id="5" name="フッター プレースホルダー 4">
            <a:extLst>
              <a:ext uri="{FF2B5EF4-FFF2-40B4-BE49-F238E27FC236}">
                <a16:creationId xmlns:a16="http://schemas.microsoft.com/office/drawing/2014/main" id="{EE64BC5B-FA01-783C-C077-8F453CC63C70}"/>
              </a:ext>
            </a:extLst>
          </p:cNvPr>
          <p:cNvSpPr>
            <a:spLocks noGrp="1"/>
          </p:cNvSpPr>
          <p:nvPr>
            <p:ph type="ftr" sz="quarter" idx="3"/>
          </p:nvPr>
        </p:nvSpPr>
        <p:spPr>
          <a:xfrm>
            <a:off x="5833360" y="9181397"/>
            <a:ext cx="5943422" cy="527403"/>
          </a:xfrm>
          <a:prstGeom prst="rect">
            <a:avLst/>
          </a:prstGeom>
        </p:spPr>
        <p:txBody>
          <a:bodyPr vert="horz" lIns="91440" tIns="45720" rIns="91440" bIns="45720" rtlCol="0" anchor="ctr"/>
          <a:lstStyle>
            <a:lvl1pPr algn="ctr">
              <a:defRPr sz="1200">
                <a:solidFill>
                  <a:schemeClr val="tx1">
                    <a:tint val="82000"/>
                  </a:schemeClr>
                </a:solidFill>
                <a:latin typeface="BIZ UDPゴシック" panose="020B0400000000000000" pitchFamily="50" charset="-128"/>
                <a:ea typeface="BIZ UDPゴシック" panose="020B0400000000000000" pitchFamily="50" charset="-128"/>
              </a:defRPr>
            </a:lvl1pPr>
          </a:lstStyle>
          <a:p>
            <a:endParaRPr lang="ja-JP" altLang="en-US" dirty="0"/>
          </a:p>
        </p:txBody>
      </p:sp>
      <p:sp>
        <p:nvSpPr>
          <p:cNvPr id="6" name="スライド番号プレースホルダー 5">
            <a:extLst>
              <a:ext uri="{FF2B5EF4-FFF2-40B4-BE49-F238E27FC236}">
                <a16:creationId xmlns:a16="http://schemas.microsoft.com/office/drawing/2014/main" id="{74B677ED-2F36-227F-B25A-28690BA3ADF6}"/>
              </a:ext>
            </a:extLst>
          </p:cNvPr>
          <p:cNvSpPr>
            <a:spLocks noGrp="1"/>
          </p:cNvSpPr>
          <p:nvPr>
            <p:ph type="sldNum" sz="quarter" idx="4"/>
          </p:nvPr>
        </p:nvSpPr>
        <p:spPr>
          <a:xfrm>
            <a:off x="12437161" y="9181397"/>
            <a:ext cx="3962281" cy="527403"/>
          </a:xfrm>
          <a:prstGeom prst="rect">
            <a:avLst/>
          </a:prstGeom>
        </p:spPr>
        <p:txBody>
          <a:bodyPr vert="horz" lIns="91440" tIns="45720" rIns="91440" bIns="45720" rtlCol="0" anchor="ctr"/>
          <a:lstStyle>
            <a:lvl1pPr algn="r">
              <a:defRPr sz="1200">
                <a:solidFill>
                  <a:schemeClr val="tx1">
                    <a:tint val="82000"/>
                  </a:schemeClr>
                </a:solidFill>
                <a:latin typeface="BIZ UDPゴシック" panose="020B0400000000000000" pitchFamily="50" charset="-128"/>
                <a:ea typeface="BIZ UDPゴシック" panose="020B0400000000000000" pitchFamily="50" charset="-128"/>
              </a:defRPr>
            </a:lvl1pPr>
          </a:lstStyle>
          <a:p>
            <a:fld id="{BAB2AF25-89F4-48A4-836F-17EBCD24879C}" type="slidenum">
              <a:rPr lang="ja-JP" altLang="en-US" smtClean="0"/>
              <a:pPr/>
              <a:t>‹#›</a:t>
            </a:fld>
            <a:endParaRPr lang="ja-JP" altLang="en-US" dirty="0"/>
          </a:p>
        </p:txBody>
      </p:sp>
    </p:spTree>
    <p:extLst>
      <p:ext uri="{BB962C8B-B14F-4D97-AF65-F5344CB8AC3E}">
        <p14:creationId xmlns:p14="http://schemas.microsoft.com/office/powerpoint/2010/main" val="25497155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l" defTabSz="91436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BIZ UDPゴシック" panose="020B0400000000000000" pitchFamily="50" charset="-128"/>
          <a:cs typeface="+mj-cs"/>
        </a:defRPr>
      </a:lvl1pPr>
    </p:titleStyle>
    <p:bodyStyle>
      <a:lvl1pPr marL="228591" indent="-228591" algn="l" defTabSz="914360" rtl="0" eaLnBrk="1" latinLnBrk="0" hangingPunct="1">
        <a:lnSpc>
          <a:spcPct val="90000"/>
        </a:lnSpc>
        <a:spcBef>
          <a:spcPts val="1001"/>
        </a:spcBef>
        <a:buFont typeface="Arial" panose="020B0604020202020204" pitchFamily="34" charset="0"/>
        <a:buChar char="•"/>
        <a:defRPr kumimoji="1" sz="2800" kern="1200">
          <a:solidFill>
            <a:schemeClr val="tx1"/>
          </a:solidFill>
          <a:latin typeface="BIZ UDPゴシック" panose="020B0400000000000000" pitchFamily="50" charset="-128"/>
          <a:ea typeface="BIZ UDPゴシック" panose="020B0400000000000000" pitchFamily="50" charset="-128"/>
          <a:cs typeface="+mn-cs"/>
        </a:defRPr>
      </a:lvl1pPr>
      <a:lvl2pPr marL="685771" indent="-228591" algn="l" defTabSz="91436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Pゴシック" panose="020B0400000000000000" pitchFamily="50" charset="-128"/>
          <a:ea typeface="BIZ UDPゴシック" panose="020B0400000000000000" pitchFamily="50" charset="-128"/>
          <a:cs typeface="+mn-cs"/>
        </a:defRPr>
      </a:lvl2pPr>
      <a:lvl3pPr marL="1142951" indent="-228591" algn="l" defTabSz="91436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3pPr>
      <a:lvl4pPr marL="160013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BIZ UDPゴシック" panose="020B0400000000000000" pitchFamily="50" charset="-128"/>
          <a:ea typeface="BIZ UDPゴシック" panose="020B0400000000000000" pitchFamily="50" charset="-128"/>
          <a:cs typeface="+mn-cs"/>
        </a:defRPr>
      </a:lvl4pPr>
      <a:lvl5pPr marL="205731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BIZ UDPゴシック" panose="020B0400000000000000" pitchFamily="50" charset="-128"/>
          <a:ea typeface="BIZ UDPゴシック" panose="020B0400000000000000" pitchFamily="50" charset="-128"/>
          <a:cs typeface="+mn-cs"/>
        </a:defRPr>
      </a:lvl5pPr>
      <a:lvl6pPr marL="251449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6pPr>
      <a:lvl7pPr marL="297167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7pPr>
      <a:lvl8pPr marL="342885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8pPr>
      <a:lvl9pPr marL="388603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9pPr>
    </p:bodyStyle>
    <p:otherStyle>
      <a:defPPr>
        <a:defRPr lang="ja-JP"/>
      </a:defPPr>
      <a:lvl1pPr marL="0" algn="l" defTabSz="914360" rtl="0" eaLnBrk="1" latinLnBrk="0" hangingPunct="1">
        <a:defRPr kumimoji="1" sz="1801" kern="1200">
          <a:solidFill>
            <a:schemeClr val="tx1"/>
          </a:solidFill>
          <a:latin typeface="+mn-lt"/>
          <a:ea typeface="+mn-ea"/>
          <a:cs typeface="+mn-cs"/>
        </a:defRPr>
      </a:lvl1pPr>
      <a:lvl2pPr marL="457180" algn="l" defTabSz="914360" rtl="0" eaLnBrk="1" latinLnBrk="0" hangingPunct="1">
        <a:defRPr kumimoji="1" sz="1801" kern="1200">
          <a:solidFill>
            <a:schemeClr val="tx1"/>
          </a:solidFill>
          <a:latin typeface="+mn-lt"/>
          <a:ea typeface="+mn-ea"/>
          <a:cs typeface="+mn-cs"/>
        </a:defRPr>
      </a:lvl2pPr>
      <a:lvl3pPr marL="914360" algn="l" defTabSz="914360" rtl="0" eaLnBrk="1" latinLnBrk="0" hangingPunct="1">
        <a:defRPr kumimoji="1" sz="1801" kern="1200">
          <a:solidFill>
            <a:schemeClr val="tx1"/>
          </a:solidFill>
          <a:latin typeface="+mn-lt"/>
          <a:ea typeface="+mn-ea"/>
          <a:cs typeface="+mn-cs"/>
        </a:defRPr>
      </a:lvl3pPr>
      <a:lvl4pPr marL="1371540" algn="l" defTabSz="914360" rtl="0" eaLnBrk="1" latinLnBrk="0" hangingPunct="1">
        <a:defRPr kumimoji="1" sz="1801" kern="1200">
          <a:solidFill>
            <a:schemeClr val="tx1"/>
          </a:solidFill>
          <a:latin typeface="+mn-lt"/>
          <a:ea typeface="+mn-ea"/>
          <a:cs typeface="+mn-cs"/>
        </a:defRPr>
      </a:lvl4pPr>
      <a:lvl5pPr marL="1828720" algn="l" defTabSz="914360" rtl="0" eaLnBrk="1" latinLnBrk="0" hangingPunct="1">
        <a:defRPr kumimoji="1" sz="1801" kern="1200">
          <a:solidFill>
            <a:schemeClr val="tx1"/>
          </a:solidFill>
          <a:latin typeface="+mn-lt"/>
          <a:ea typeface="+mn-ea"/>
          <a:cs typeface="+mn-cs"/>
        </a:defRPr>
      </a:lvl5pPr>
      <a:lvl6pPr marL="2285900" algn="l" defTabSz="914360" rtl="0" eaLnBrk="1" latinLnBrk="0" hangingPunct="1">
        <a:defRPr kumimoji="1" sz="1801" kern="1200">
          <a:solidFill>
            <a:schemeClr val="tx1"/>
          </a:solidFill>
          <a:latin typeface="+mn-lt"/>
          <a:ea typeface="+mn-ea"/>
          <a:cs typeface="+mn-cs"/>
        </a:defRPr>
      </a:lvl6pPr>
      <a:lvl7pPr marL="2743080" algn="l" defTabSz="914360" rtl="0" eaLnBrk="1" latinLnBrk="0" hangingPunct="1">
        <a:defRPr kumimoji="1" sz="1801" kern="1200">
          <a:solidFill>
            <a:schemeClr val="tx1"/>
          </a:solidFill>
          <a:latin typeface="+mn-lt"/>
          <a:ea typeface="+mn-ea"/>
          <a:cs typeface="+mn-cs"/>
        </a:defRPr>
      </a:lvl7pPr>
      <a:lvl8pPr marL="3200260" algn="l" defTabSz="914360" rtl="0" eaLnBrk="1" latinLnBrk="0" hangingPunct="1">
        <a:defRPr kumimoji="1" sz="1801" kern="1200">
          <a:solidFill>
            <a:schemeClr val="tx1"/>
          </a:solidFill>
          <a:latin typeface="+mn-lt"/>
          <a:ea typeface="+mn-ea"/>
          <a:cs typeface="+mn-cs"/>
        </a:defRPr>
      </a:lvl8pPr>
      <a:lvl9pPr marL="3657440" algn="l" defTabSz="914360" rtl="0" eaLnBrk="1" latinLnBrk="0" hangingPunct="1">
        <a:defRPr kumimoji="1"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34776C83-50D5-5F94-F870-A0257498A60F}"/>
              </a:ext>
            </a:extLst>
          </p:cNvPr>
          <p:cNvSpPr>
            <a:spLocks noGrp="1"/>
          </p:cNvSpPr>
          <p:nvPr>
            <p:ph type="title"/>
          </p:nvPr>
        </p:nvSpPr>
        <p:spPr>
          <a:xfrm>
            <a:off x="1260602" y="666265"/>
            <a:ext cx="11368455" cy="620246"/>
          </a:xfrm>
          <a:prstGeom prst="rect">
            <a:avLst/>
          </a:prstGeom>
        </p:spPr>
        <p:txBody>
          <a:bodyPr vert="horz" lIns="91440" tIns="45720" rIns="91440" bIns="45720" rtlCol="0" anchor="b">
            <a:noAutofit/>
          </a:bodyPr>
          <a:lstStyle/>
          <a:p>
            <a:r>
              <a:rPr kumimoji="1" lang="ja-JP" altLang="en-US" dirty="0"/>
              <a:t>マスター タイトルの書式設定</a:t>
            </a:r>
          </a:p>
        </p:txBody>
      </p:sp>
      <p:sp>
        <p:nvSpPr>
          <p:cNvPr id="3" name="テキスト プレースホルダー 2">
            <a:extLst>
              <a:ext uri="{FF2B5EF4-FFF2-40B4-BE49-F238E27FC236}">
                <a16:creationId xmlns:a16="http://schemas.microsoft.com/office/drawing/2014/main" id="{B5AA18AF-56F5-36FE-CAB0-F62403F69EC5}"/>
              </a:ext>
            </a:extLst>
          </p:cNvPr>
          <p:cNvSpPr>
            <a:spLocks noGrp="1"/>
          </p:cNvSpPr>
          <p:nvPr>
            <p:ph type="body" idx="1"/>
          </p:nvPr>
        </p:nvSpPr>
        <p:spPr>
          <a:xfrm>
            <a:off x="1210699" y="2637014"/>
            <a:ext cx="15188744" cy="6285266"/>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2" name="object 41">
            <a:extLst>
              <a:ext uri="{FF2B5EF4-FFF2-40B4-BE49-F238E27FC236}">
                <a16:creationId xmlns:a16="http://schemas.microsoft.com/office/drawing/2014/main" id="{250CA17E-B1C9-A034-4C8C-B2BE8C32C0C3}"/>
              </a:ext>
            </a:extLst>
          </p:cNvPr>
          <p:cNvSpPr/>
          <p:nvPr userDrawn="1"/>
        </p:nvSpPr>
        <p:spPr>
          <a:xfrm>
            <a:off x="917916" y="509406"/>
            <a:ext cx="16670941" cy="230419"/>
          </a:xfrm>
          <a:custGeom>
            <a:avLst/>
            <a:gdLst/>
            <a:ahLst/>
            <a:cxnLst/>
            <a:rect l="l" t="t" r="r" b="b"/>
            <a:pathLst>
              <a:path w="7714615">
                <a:moveTo>
                  <a:pt x="0" y="0"/>
                </a:moveTo>
                <a:lnTo>
                  <a:pt x="7714437" y="0"/>
                </a:lnTo>
              </a:path>
            </a:pathLst>
          </a:custGeom>
          <a:ln w="25400">
            <a:solidFill>
              <a:srgbClr val="009F40"/>
            </a:solidFill>
          </a:ln>
          <a:effectLst>
            <a:outerShdw blurRad="50800" dist="38100" dir="2700000" algn="tl" rotWithShape="0">
              <a:prstClr val="black">
                <a:alpha val="40000"/>
              </a:prstClr>
            </a:outerShdw>
          </a:effectLst>
        </p:spPr>
        <p:txBody>
          <a:bodyPr wrap="square" lIns="0" tIns="0" rIns="0" bIns="0" rtlCol="0"/>
          <a:lstStyle/>
          <a:p>
            <a:endParaRPr sz="1587" dirty="0">
              <a:latin typeface="BIZ UDPゴシック" panose="020B0400000000000000" pitchFamily="50" charset="-128"/>
            </a:endParaRPr>
          </a:p>
        </p:txBody>
      </p:sp>
      <p:sp>
        <p:nvSpPr>
          <p:cNvPr id="13" name="object 11">
            <a:extLst>
              <a:ext uri="{FF2B5EF4-FFF2-40B4-BE49-F238E27FC236}">
                <a16:creationId xmlns:a16="http://schemas.microsoft.com/office/drawing/2014/main" id="{D2F78807-FE7B-26F2-485E-18611971A92A}"/>
              </a:ext>
            </a:extLst>
          </p:cNvPr>
          <p:cNvSpPr/>
          <p:nvPr userDrawn="1"/>
        </p:nvSpPr>
        <p:spPr>
          <a:xfrm>
            <a:off x="1210696" y="9460795"/>
            <a:ext cx="15578587" cy="197201"/>
          </a:xfrm>
          <a:custGeom>
            <a:avLst/>
            <a:gdLst/>
            <a:ahLst/>
            <a:cxnLst/>
            <a:rect l="l" t="t" r="r" b="b"/>
            <a:pathLst>
              <a:path w="6167755">
                <a:moveTo>
                  <a:pt x="0" y="0"/>
                </a:moveTo>
                <a:lnTo>
                  <a:pt x="6167450" y="0"/>
                </a:lnTo>
              </a:path>
            </a:pathLst>
          </a:custGeom>
          <a:ln w="12700">
            <a:solidFill>
              <a:srgbClr val="222222"/>
            </a:solidFill>
          </a:ln>
        </p:spPr>
        <p:txBody>
          <a:bodyPr wrap="square" lIns="0" tIns="0" rIns="0" bIns="0" rtlCol="0"/>
          <a:lstStyle/>
          <a:p>
            <a:endParaRPr sz="1587" dirty="0">
              <a:latin typeface="BIZ UDPゴシック" panose="020B0400000000000000" pitchFamily="50" charset="-128"/>
            </a:endParaRPr>
          </a:p>
        </p:txBody>
      </p:sp>
      <p:sp>
        <p:nvSpPr>
          <p:cNvPr id="14" name="object 50">
            <a:extLst>
              <a:ext uri="{FF2B5EF4-FFF2-40B4-BE49-F238E27FC236}">
                <a16:creationId xmlns:a16="http://schemas.microsoft.com/office/drawing/2014/main" id="{EE1467BA-8615-5E1D-73AF-143E39ACA537}"/>
              </a:ext>
            </a:extLst>
          </p:cNvPr>
          <p:cNvSpPr/>
          <p:nvPr userDrawn="1"/>
        </p:nvSpPr>
        <p:spPr>
          <a:xfrm>
            <a:off x="1260602" y="1286510"/>
            <a:ext cx="11368455" cy="163474"/>
          </a:xfrm>
          <a:custGeom>
            <a:avLst/>
            <a:gdLst/>
            <a:ahLst/>
            <a:cxnLst/>
            <a:rect l="l" t="t" r="r" b="b"/>
            <a:pathLst>
              <a:path w="3078479">
                <a:moveTo>
                  <a:pt x="0" y="0"/>
                </a:moveTo>
                <a:lnTo>
                  <a:pt x="3078416" y="0"/>
                </a:lnTo>
              </a:path>
            </a:pathLst>
          </a:custGeom>
          <a:ln w="76200">
            <a:solidFill>
              <a:srgbClr val="B2B3B5"/>
            </a:solidFill>
          </a:ln>
        </p:spPr>
        <p:txBody>
          <a:bodyPr wrap="square" lIns="0" tIns="0" rIns="0" bIns="0" rtlCol="0"/>
          <a:lstStyle/>
          <a:p>
            <a:endParaRPr sz="1587" dirty="0">
              <a:latin typeface="BIZ UDPゴシック" panose="020B0400000000000000" pitchFamily="50" charset="-128"/>
            </a:endParaRPr>
          </a:p>
        </p:txBody>
      </p:sp>
      <p:sp>
        <p:nvSpPr>
          <p:cNvPr id="15" name="object 2">
            <a:extLst>
              <a:ext uri="{FF2B5EF4-FFF2-40B4-BE49-F238E27FC236}">
                <a16:creationId xmlns:a16="http://schemas.microsoft.com/office/drawing/2014/main" id="{87BBE8A7-F658-D9E9-4101-C451B95699A0}"/>
              </a:ext>
            </a:extLst>
          </p:cNvPr>
          <p:cNvSpPr/>
          <p:nvPr userDrawn="1"/>
        </p:nvSpPr>
        <p:spPr>
          <a:xfrm>
            <a:off x="1" y="2"/>
            <a:ext cx="540000" cy="522194"/>
          </a:xfrm>
          <a:custGeom>
            <a:avLst/>
            <a:gdLst/>
            <a:ahLst/>
            <a:cxnLst/>
            <a:rect l="l" t="t" r="r" b="b"/>
            <a:pathLst>
              <a:path w="377825" h="433070">
                <a:moveTo>
                  <a:pt x="377698" y="0"/>
                </a:moveTo>
                <a:lnTo>
                  <a:pt x="0" y="0"/>
                </a:lnTo>
                <a:lnTo>
                  <a:pt x="0" y="432930"/>
                </a:lnTo>
                <a:lnTo>
                  <a:pt x="377698" y="432930"/>
                </a:lnTo>
                <a:lnTo>
                  <a:pt x="377698" y="0"/>
                </a:lnTo>
                <a:close/>
              </a:path>
            </a:pathLst>
          </a:custGeom>
          <a:solidFill>
            <a:srgbClr val="009F40"/>
          </a:solidFill>
        </p:spPr>
        <p:txBody>
          <a:bodyPr wrap="square" lIns="0" tIns="0" rIns="0" bIns="0" rtlCol="0"/>
          <a:lstStyle/>
          <a:p>
            <a:endParaRPr sz="1587" dirty="0">
              <a:latin typeface="BIZ UDPゴシック" panose="020B0400000000000000" pitchFamily="50" charset="-128"/>
            </a:endParaRPr>
          </a:p>
        </p:txBody>
      </p:sp>
      <p:sp>
        <p:nvSpPr>
          <p:cNvPr id="16" name="object 3">
            <a:extLst>
              <a:ext uri="{FF2B5EF4-FFF2-40B4-BE49-F238E27FC236}">
                <a16:creationId xmlns:a16="http://schemas.microsoft.com/office/drawing/2014/main" id="{B9C76ECA-F531-F913-F7DB-455FA341829E}"/>
              </a:ext>
            </a:extLst>
          </p:cNvPr>
          <p:cNvSpPr/>
          <p:nvPr userDrawn="1"/>
        </p:nvSpPr>
        <p:spPr>
          <a:xfrm>
            <a:off x="3" y="726927"/>
            <a:ext cx="540000" cy="620246"/>
          </a:xfrm>
          <a:custGeom>
            <a:avLst/>
            <a:gdLst/>
            <a:ahLst/>
            <a:cxnLst/>
            <a:rect l="l" t="t" r="r" b="b"/>
            <a:pathLst>
              <a:path w="405130" h="702944">
                <a:moveTo>
                  <a:pt x="397573" y="0"/>
                </a:moveTo>
                <a:lnTo>
                  <a:pt x="7150" y="0"/>
                </a:lnTo>
                <a:lnTo>
                  <a:pt x="0" y="7162"/>
                </a:lnTo>
                <a:lnTo>
                  <a:pt x="0" y="695731"/>
                </a:lnTo>
                <a:lnTo>
                  <a:pt x="7150" y="702881"/>
                </a:lnTo>
                <a:lnTo>
                  <a:pt x="388747" y="702881"/>
                </a:lnTo>
                <a:lnTo>
                  <a:pt x="397573" y="702881"/>
                </a:lnTo>
                <a:lnTo>
                  <a:pt x="404723" y="695731"/>
                </a:lnTo>
                <a:lnTo>
                  <a:pt x="404723" y="7162"/>
                </a:lnTo>
                <a:lnTo>
                  <a:pt x="397573" y="0"/>
                </a:lnTo>
                <a:close/>
              </a:path>
            </a:pathLst>
          </a:custGeom>
          <a:solidFill>
            <a:srgbClr val="009F40"/>
          </a:solidFill>
        </p:spPr>
        <p:txBody>
          <a:bodyPr vert="vert" wrap="square" lIns="0" tIns="0" rIns="0" bIns="0" rtlCol="0"/>
          <a:lstStyle/>
          <a:p>
            <a:pPr algn="ctr"/>
            <a:endParaRPr sz="1100" dirty="0">
              <a:solidFill>
                <a:schemeClr val="bg1"/>
              </a:solidFill>
              <a:latin typeface="BIZ UDPゴシック" panose="020B0400000000000000" pitchFamily="50" charset="-128"/>
              <a:ea typeface="BIZ UDPゴシック" panose="020B0400000000000000" pitchFamily="50" charset="-128"/>
            </a:endParaRPr>
          </a:p>
        </p:txBody>
      </p:sp>
      <p:sp>
        <p:nvSpPr>
          <p:cNvPr id="17" name="object 49">
            <a:extLst>
              <a:ext uri="{FF2B5EF4-FFF2-40B4-BE49-F238E27FC236}">
                <a16:creationId xmlns:a16="http://schemas.microsoft.com/office/drawing/2014/main" id="{E7EFD4C7-8FB2-C0B6-F1D2-2051034D5F30}"/>
              </a:ext>
            </a:extLst>
          </p:cNvPr>
          <p:cNvSpPr/>
          <p:nvPr userDrawn="1"/>
        </p:nvSpPr>
        <p:spPr>
          <a:xfrm>
            <a:off x="3" y="1665998"/>
            <a:ext cx="540000" cy="5220260"/>
          </a:xfrm>
          <a:custGeom>
            <a:avLst/>
            <a:gdLst/>
            <a:ahLst/>
            <a:cxnLst/>
            <a:rect l="l" t="t" r="r" b="b"/>
            <a:pathLst>
              <a:path w="416559" h="5916295">
                <a:moveTo>
                  <a:pt x="410019" y="0"/>
                </a:moveTo>
                <a:lnTo>
                  <a:pt x="6286" y="0"/>
                </a:lnTo>
                <a:lnTo>
                  <a:pt x="0" y="6286"/>
                </a:lnTo>
                <a:lnTo>
                  <a:pt x="0" y="5909843"/>
                </a:lnTo>
                <a:lnTo>
                  <a:pt x="6286" y="5916142"/>
                </a:lnTo>
                <a:lnTo>
                  <a:pt x="402259" y="5916142"/>
                </a:lnTo>
                <a:lnTo>
                  <a:pt x="410019" y="5916142"/>
                </a:lnTo>
                <a:lnTo>
                  <a:pt x="416318" y="5909843"/>
                </a:lnTo>
                <a:lnTo>
                  <a:pt x="416318" y="6286"/>
                </a:lnTo>
                <a:lnTo>
                  <a:pt x="410019" y="0"/>
                </a:lnTo>
                <a:close/>
              </a:path>
            </a:pathLst>
          </a:custGeom>
          <a:solidFill>
            <a:schemeClr val="accent6">
              <a:lumMod val="40000"/>
              <a:lumOff val="60000"/>
            </a:schemeClr>
          </a:solidFill>
        </p:spPr>
        <p:txBody>
          <a:bodyPr wrap="square" lIns="0" tIns="0" rIns="0" bIns="0" rtlCol="0"/>
          <a:lstStyle/>
          <a:p>
            <a:endParaRPr sz="1587" dirty="0">
              <a:latin typeface="BIZ UDPゴシック" panose="020B0400000000000000" pitchFamily="50" charset="-128"/>
            </a:endParaRPr>
          </a:p>
        </p:txBody>
      </p:sp>
      <p:sp>
        <p:nvSpPr>
          <p:cNvPr id="18" name="object 40">
            <a:extLst>
              <a:ext uri="{FF2B5EF4-FFF2-40B4-BE49-F238E27FC236}">
                <a16:creationId xmlns:a16="http://schemas.microsoft.com/office/drawing/2014/main" id="{602C89B3-BD09-480B-7C85-6055703758A0}"/>
              </a:ext>
            </a:extLst>
          </p:cNvPr>
          <p:cNvSpPr txBox="1"/>
          <p:nvPr userDrawn="1"/>
        </p:nvSpPr>
        <p:spPr>
          <a:xfrm>
            <a:off x="1008107" y="204042"/>
            <a:ext cx="15983765" cy="203677"/>
          </a:xfrm>
          <a:prstGeom prst="rect">
            <a:avLst/>
          </a:prstGeom>
        </p:spPr>
        <p:txBody>
          <a:bodyPr vert="horz" wrap="square" lIns="0" tIns="11207" rIns="0" bIns="0" rtlCol="0">
            <a:spAutoFit/>
          </a:bodyPr>
          <a:lstStyle/>
          <a:p>
            <a:pPr marL="11205">
              <a:lnSpc>
                <a:spcPts val="1500"/>
              </a:lnSpc>
            </a:pPr>
            <a:r>
              <a:rPr lang="ja-JP" altLang="en-US" sz="1600" b="1" spc="-36" dirty="0">
                <a:solidFill>
                  <a:srgbClr val="009F40"/>
                </a:solidFill>
                <a:latin typeface="BIZ UDPゴシック" panose="020B0400000000000000" pitchFamily="50" charset="-128"/>
                <a:ea typeface="BIZ UDPゴシック" panose="020B0400000000000000" pitchFamily="50" charset="-128"/>
                <a:cs typeface="Hiragino Maru Gothic ProN"/>
              </a:rPr>
              <a:t>令和</a:t>
            </a:r>
            <a:r>
              <a:rPr lang="en-US" altLang="ja-JP" sz="1600" b="1" spc="-36" dirty="0">
                <a:solidFill>
                  <a:srgbClr val="009F40"/>
                </a:solidFill>
                <a:latin typeface="BIZ UDPゴシック" panose="020B0400000000000000" pitchFamily="50" charset="-128"/>
                <a:ea typeface="BIZ UDPゴシック" panose="020B0400000000000000" pitchFamily="50" charset="-128"/>
                <a:cs typeface="Hiragino Maru Gothic ProN"/>
              </a:rPr>
              <a:t>7</a:t>
            </a:r>
            <a:r>
              <a:rPr lang="ja-JP" altLang="en-US" sz="1600" b="1" spc="-36" dirty="0">
                <a:solidFill>
                  <a:srgbClr val="009F40"/>
                </a:solidFill>
                <a:latin typeface="BIZ UDPゴシック" panose="020B0400000000000000" pitchFamily="50" charset="-128"/>
                <a:ea typeface="BIZ UDPゴシック" panose="020B0400000000000000" pitchFamily="50" charset="-128"/>
                <a:cs typeface="Hiragino Maru Gothic ProN"/>
              </a:rPr>
              <a:t>年度　中小企業サイバーセキュリティ対策　実践力強化プログラム</a:t>
            </a:r>
            <a:endParaRPr sz="16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19" name="スライド番号プレースホルダー 5">
            <a:extLst>
              <a:ext uri="{FF2B5EF4-FFF2-40B4-BE49-F238E27FC236}">
                <a16:creationId xmlns:a16="http://schemas.microsoft.com/office/drawing/2014/main" id="{56BA4397-91DF-55B3-6B96-67DA12B5B762}"/>
              </a:ext>
            </a:extLst>
          </p:cNvPr>
          <p:cNvSpPr txBox="1">
            <a:spLocks/>
          </p:cNvSpPr>
          <p:nvPr userDrawn="1"/>
        </p:nvSpPr>
        <p:spPr>
          <a:xfrm>
            <a:off x="12843561" y="9346497"/>
            <a:ext cx="3962281" cy="527403"/>
          </a:xfrm>
          <a:prstGeom prst="rect">
            <a:avLst/>
          </a:prstGeom>
        </p:spPr>
        <p:txBody>
          <a:bodyPr anchor="b"/>
          <a:lstStyle>
            <a:defPPr>
              <a:defRPr lang="ja-JP"/>
            </a:defPPr>
            <a:lvl1pPr marL="0" algn="l" defTabSz="1320759" rtl="0" eaLnBrk="1" latinLnBrk="0" hangingPunct="1">
              <a:defRPr kumimoji="1" sz="2000" kern="1200">
                <a:solidFill>
                  <a:schemeClr val="tx1"/>
                </a:solidFill>
                <a:latin typeface="+mn-lt"/>
                <a:ea typeface="+mn-ea"/>
                <a:cs typeface="+mn-cs"/>
              </a:defRPr>
            </a:lvl1pPr>
            <a:lvl2pPr marL="660380" algn="l" defTabSz="1320759" rtl="0" eaLnBrk="1" latinLnBrk="0" hangingPunct="1">
              <a:defRPr kumimoji="1" sz="2600" kern="1200">
                <a:solidFill>
                  <a:schemeClr val="tx1"/>
                </a:solidFill>
                <a:latin typeface="+mn-lt"/>
                <a:ea typeface="+mn-ea"/>
                <a:cs typeface="+mn-cs"/>
              </a:defRPr>
            </a:lvl2pPr>
            <a:lvl3pPr marL="1320759" algn="l" defTabSz="1320759" rtl="0" eaLnBrk="1" latinLnBrk="0" hangingPunct="1">
              <a:defRPr kumimoji="1" sz="2600" kern="1200">
                <a:solidFill>
                  <a:schemeClr val="tx1"/>
                </a:solidFill>
                <a:latin typeface="+mn-lt"/>
                <a:ea typeface="+mn-ea"/>
                <a:cs typeface="+mn-cs"/>
              </a:defRPr>
            </a:lvl3pPr>
            <a:lvl4pPr marL="1981139" algn="l" defTabSz="1320759" rtl="0" eaLnBrk="1" latinLnBrk="0" hangingPunct="1">
              <a:defRPr kumimoji="1" sz="2600" kern="1200">
                <a:solidFill>
                  <a:schemeClr val="tx1"/>
                </a:solidFill>
                <a:latin typeface="+mn-lt"/>
                <a:ea typeface="+mn-ea"/>
                <a:cs typeface="+mn-cs"/>
              </a:defRPr>
            </a:lvl4pPr>
            <a:lvl5pPr marL="2641519" algn="l" defTabSz="1320759" rtl="0" eaLnBrk="1" latinLnBrk="0" hangingPunct="1">
              <a:defRPr kumimoji="1" sz="2600" kern="1200">
                <a:solidFill>
                  <a:schemeClr val="tx1"/>
                </a:solidFill>
                <a:latin typeface="+mn-lt"/>
                <a:ea typeface="+mn-ea"/>
                <a:cs typeface="+mn-cs"/>
              </a:defRPr>
            </a:lvl5pPr>
            <a:lvl6pPr marL="3301898" algn="l" defTabSz="1320759" rtl="0" eaLnBrk="1" latinLnBrk="0" hangingPunct="1">
              <a:defRPr kumimoji="1" sz="2600" kern="1200">
                <a:solidFill>
                  <a:schemeClr val="tx1"/>
                </a:solidFill>
                <a:latin typeface="+mn-lt"/>
                <a:ea typeface="+mn-ea"/>
                <a:cs typeface="+mn-cs"/>
              </a:defRPr>
            </a:lvl6pPr>
            <a:lvl7pPr marL="3962278" algn="l" defTabSz="1320759" rtl="0" eaLnBrk="1" latinLnBrk="0" hangingPunct="1">
              <a:defRPr kumimoji="1" sz="2600" kern="1200">
                <a:solidFill>
                  <a:schemeClr val="tx1"/>
                </a:solidFill>
                <a:latin typeface="+mn-lt"/>
                <a:ea typeface="+mn-ea"/>
                <a:cs typeface="+mn-cs"/>
              </a:defRPr>
            </a:lvl7pPr>
            <a:lvl8pPr marL="4622658" algn="l" defTabSz="1320759" rtl="0" eaLnBrk="1" latinLnBrk="0" hangingPunct="1">
              <a:defRPr kumimoji="1" sz="2600" kern="1200">
                <a:solidFill>
                  <a:schemeClr val="tx1"/>
                </a:solidFill>
                <a:latin typeface="+mn-lt"/>
                <a:ea typeface="+mn-ea"/>
                <a:cs typeface="+mn-cs"/>
              </a:defRPr>
            </a:lvl8pPr>
            <a:lvl9pPr marL="5283037" algn="l" defTabSz="1320759" rtl="0" eaLnBrk="1" latinLnBrk="0" hangingPunct="1">
              <a:defRPr kumimoji="1" sz="2600" kern="1200">
                <a:solidFill>
                  <a:schemeClr val="tx1"/>
                </a:solidFill>
                <a:latin typeface="+mn-lt"/>
                <a:ea typeface="+mn-ea"/>
                <a:cs typeface="+mn-cs"/>
              </a:defRPr>
            </a:lvl9pPr>
          </a:lstStyle>
          <a:p>
            <a:pPr algn="r"/>
            <a:fld id="{242DB008-4E90-488E-8D18-824CB66D037E}" type="slidenum">
              <a:rPr lang="ja-JP" altLang="en-US" sz="2000" smtClean="0">
                <a:latin typeface="BIZ UDPゴシック" panose="020B0400000000000000" pitchFamily="50" charset="-128"/>
                <a:ea typeface="BIZ UDPゴシック" panose="020B0400000000000000" pitchFamily="50" charset="-128"/>
              </a:rPr>
              <a:pPr algn="r"/>
              <a:t>‹#›</a:t>
            </a:fld>
            <a:endParaRPr lang="ja-JP" altLang="en-US" sz="20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6862755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sldNum="0" hdr="0" ftr="0" dt="0"/>
  <p:txStyles>
    <p:titleStyle>
      <a:lvl1pPr algn="l" defTabSz="914360" rtl="0" eaLnBrk="1" latinLnBrk="0" hangingPunct="1">
        <a:lnSpc>
          <a:spcPct val="90000"/>
        </a:lnSpc>
        <a:spcBef>
          <a:spcPct val="0"/>
        </a:spcBef>
        <a:buNone/>
        <a:defRPr kumimoji="1" sz="4000" kern="1200">
          <a:solidFill>
            <a:schemeClr val="tx1"/>
          </a:solidFill>
          <a:latin typeface="BIZ UDPゴシック" panose="020B0400000000000000" pitchFamily="50" charset="-128"/>
          <a:ea typeface="BIZ UDPゴシック" panose="020B0400000000000000" pitchFamily="50" charset="-128"/>
          <a:cs typeface="+mj-cs"/>
        </a:defRPr>
      </a:lvl1pPr>
    </p:titleStyle>
    <p:bodyStyle>
      <a:lvl1pPr marL="228591" indent="-228591" algn="l" defTabSz="914360" rtl="0" eaLnBrk="1" latinLnBrk="0" hangingPunct="1">
        <a:lnSpc>
          <a:spcPct val="90000"/>
        </a:lnSpc>
        <a:spcBef>
          <a:spcPts val="1001"/>
        </a:spcBef>
        <a:buFont typeface="Arial" panose="020B0604020202020204" pitchFamily="34" charset="0"/>
        <a:buChar char="•"/>
        <a:defRPr kumimoji="1" sz="2800" kern="1200">
          <a:solidFill>
            <a:schemeClr val="tx1"/>
          </a:solidFill>
          <a:latin typeface="BIZ UDPゴシック" panose="020B0400000000000000" pitchFamily="50" charset="-128"/>
          <a:ea typeface="BIZ UDPゴシック" panose="020B0400000000000000" pitchFamily="50" charset="-128"/>
          <a:cs typeface="+mn-cs"/>
        </a:defRPr>
      </a:lvl1pPr>
      <a:lvl2pPr marL="685771" indent="-228591" algn="l" defTabSz="91436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Pゴシック" panose="020B0400000000000000" pitchFamily="50" charset="-128"/>
          <a:ea typeface="BIZ UDPゴシック" panose="020B0400000000000000" pitchFamily="50" charset="-128"/>
          <a:cs typeface="+mn-cs"/>
        </a:defRPr>
      </a:lvl2pPr>
      <a:lvl3pPr marL="1142951" indent="-228591" algn="l" defTabSz="91436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3pPr>
      <a:lvl4pPr marL="160013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BIZ UDPゴシック" panose="020B0400000000000000" pitchFamily="50" charset="-128"/>
          <a:ea typeface="BIZ UDPゴシック" panose="020B0400000000000000" pitchFamily="50" charset="-128"/>
          <a:cs typeface="+mn-cs"/>
        </a:defRPr>
      </a:lvl4pPr>
      <a:lvl5pPr marL="205731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BIZ UDPゴシック" panose="020B0400000000000000" pitchFamily="50" charset="-128"/>
          <a:ea typeface="BIZ UDPゴシック" panose="020B0400000000000000" pitchFamily="50" charset="-128"/>
          <a:cs typeface="+mn-cs"/>
        </a:defRPr>
      </a:lvl5pPr>
      <a:lvl6pPr marL="251449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6pPr>
      <a:lvl7pPr marL="297167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7pPr>
      <a:lvl8pPr marL="342885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8pPr>
      <a:lvl9pPr marL="388603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9pPr>
    </p:bodyStyle>
    <p:otherStyle>
      <a:defPPr>
        <a:defRPr lang="ja-JP"/>
      </a:defPPr>
      <a:lvl1pPr marL="0" algn="l" defTabSz="914360" rtl="0" eaLnBrk="1" latinLnBrk="0" hangingPunct="1">
        <a:defRPr kumimoji="1" sz="1801" kern="1200">
          <a:solidFill>
            <a:schemeClr val="tx1"/>
          </a:solidFill>
          <a:latin typeface="+mn-lt"/>
          <a:ea typeface="+mn-ea"/>
          <a:cs typeface="+mn-cs"/>
        </a:defRPr>
      </a:lvl1pPr>
      <a:lvl2pPr marL="457180" algn="l" defTabSz="914360" rtl="0" eaLnBrk="1" latinLnBrk="0" hangingPunct="1">
        <a:defRPr kumimoji="1" sz="1801" kern="1200">
          <a:solidFill>
            <a:schemeClr val="tx1"/>
          </a:solidFill>
          <a:latin typeface="+mn-lt"/>
          <a:ea typeface="+mn-ea"/>
          <a:cs typeface="+mn-cs"/>
        </a:defRPr>
      </a:lvl2pPr>
      <a:lvl3pPr marL="914360" algn="l" defTabSz="914360" rtl="0" eaLnBrk="1" latinLnBrk="0" hangingPunct="1">
        <a:defRPr kumimoji="1" sz="1801" kern="1200">
          <a:solidFill>
            <a:schemeClr val="tx1"/>
          </a:solidFill>
          <a:latin typeface="+mn-lt"/>
          <a:ea typeface="+mn-ea"/>
          <a:cs typeface="+mn-cs"/>
        </a:defRPr>
      </a:lvl3pPr>
      <a:lvl4pPr marL="1371540" algn="l" defTabSz="914360" rtl="0" eaLnBrk="1" latinLnBrk="0" hangingPunct="1">
        <a:defRPr kumimoji="1" sz="1801" kern="1200">
          <a:solidFill>
            <a:schemeClr val="tx1"/>
          </a:solidFill>
          <a:latin typeface="+mn-lt"/>
          <a:ea typeface="+mn-ea"/>
          <a:cs typeface="+mn-cs"/>
        </a:defRPr>
      </a:lvl4pPr>
      <a:lvl5pPr marL="1828720" algn="l" defTabSz="914360" rtl="0" eaLnBrk="1" latinLnBrk="0" hangingPunct="1">
        <a:defRPr kumimoji="1" sz="1801" kern="1200">
          <a:solidFill>
            <a:schemeClr val="tx1"/>
          </a:solidFill>
          <a:latin typeface="+mn-lt"/>
          <a:ea typeface="+mn-ea"/>
          <a:cs typeface="+mn-cs"/>
        </a:defRPr>
      </a:lvl5pPr>
      <a:lvl6pPr marL="2285900" algn="l" defTabSz="914360" rtl="0" eaLnBrk="1" latinLnBrk="0" hangingPunct="1">
        <a:defRPr kumimoji="1" sz="1801" kern="1200">
          <a:solidFill>
            <a:schemeClr val="tx1"/>
          </a:solidFill>
          <a:latin typeface="+mn-lt"/>
          <a:ea typeface="+mn-ea"/>
          <a:cs typeface="+mn-cs"/>
        </a:defRPr>
      </a:lvl6pPr>
      <a:lvl7pPr marL="2743080" algn="l" defTabSz="914360" rtl="0" eaLnBrk="1" latinLnBrk="0" hangingPunct="1">
        <a:defRPr kumimoji="1" sz="1801" kern="1200">
          <a:solidFill>
            <a:schemeClr val="tx1"/>
          </a:solidFill>
          <a:latin typeface="+mn-lt"/>
          <a:ea typeface="+mn-ea"/>
          <a:cs typeface="+mn-cs"/>
        </a:defRPr>
      </a:lvl7pPr>
      <a:lvl8pPr marL="3200260" algn="l" defTabSz="914360" rtl="0" eaLnBrk="1" latinLnBrk="0" hangingPunct="1">
        <a:defRPr kumimoji="1" sz="1801" kern="1200">
          <a:solidFill>
            <a:schemeClr val="tx1"/>
          </a:solidFill>
          <a:latin typeface="+mn-lt"/>
          <a:ea typeface="+mn-ea"/>
          <a:cs typeface="+mn-cs"/>
        </a:defRPr>
      </a:lvl8pPr>
      <a:lvl9pPr marL="3657440" algn="l" defTabSz="914360" rtl="0" eaLnBrk="1" latinLnBrk="0" hangingPunct="1">
        <a:defRPr kumimoji="1"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hyperlink" Target="https://www8.cao.go.jp/cstp/society5_0/" TargetMode="External"/><Relationship Id="rId2" Type="http://schemas.openxmlformats.org/officeDocument/2006/relationships/notesSlide" Target="../notesSlides/notesSlide9.xml"/><Relationship Id="rId1" Type="http://schemas.openxmlformats.org/officeDocument/2006/relationships/slideLayout" Target="../slideLayouts/slideLayout24.xml"/><Relationship Id="rId5" Type="http://schemas.openxmlformats.org/officeDocument/2006/relationships/hyperlink" Target="https://wwwc.cao.go.jp/lib_006/society5_0/society5_0_bigdata1.html" TargetMode="External"/><Relationship Id="rId4" Type="http://schemas.openxmlformats.org/officeDocument/2006/relationships/hyperlink" Target="https://wwwc.cao.go.jp/lib_006/society5_0/society5_0_mirai1.html"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meti.go.jp/policy/it_policy/investment/dgc/dgc3.0.pdf" TargetMode="External"/><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hyperlink" Target="https://www.ipa.go.jp/security/security-action" TargetMode="External"/><Relationship Id="rId2" Type="http://schemas.openxmlformats.org/officeDocument/2006/relationships/notesSlide" Target="../notesSlides/notesSlide17.xml"/><Relationship Id="rId1" Type="http://schemas.openxmlformats.org/officeDocument/2006/relationships/slideLayout" Target="../slideLayouts/slideLayout24.xml"/><Relationship Id="rId5" Type="http://schemas.openxmlformats.org/officeDocument/2006/relationships/image" Target="../media/image12.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9.xml"/><Relationship Id="rId1" Type="http://schemas.openxmlformats.org/officeDocument/2006/relationships/slideLayout" Target="../slideLayouts/slideLayout24.xml"/><Relationship Id="rId4" Type="http://schemas.openxmlformats.org/officeDocument/2006/relationships/image" Target="../media/image16.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3.xml"/><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3" Type="http://schemas.openxmlformats.org/officeDocument/2006/relationships/hyperlink" Target="https://www.soumu.go.jp/main_content/000816096.pdf" TargetMode="External"/><Relationship Id="rId2" Type="http://schemas.openxmlformats.org/officeDocument/2006/relationships/notesSlide" Target="../notesSlides/notesSlide54.xml"/><Relationship Id="rId1" Type="http://schemas.openxmlformats.org/officeDocument/2006/relationships/slideLayout" Target="../slideLayouts/slideLayout24.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5.xml"/><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6.xml"/><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8.xml"/><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60.xml"/><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1.xml"/><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2.xml"/><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3.xml"/><Relationship Id="rId1" Type="http://schemas.openxmlformats.org/officeDocument/2006/relationships/slideLayout" Target="../slideLayouts/slideLayout2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7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65.xml"/><Relationship Id="rId1" Type="http://schemas.openxmlformats.org/officeDocument/2006/relationships/slideLayout" Target="../slideLayouts/slideLayout2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3D7B013F-70A8-C3B0-BD68-00A8E849DE40}"/>
              </a:ext>
            </a:extLst>
          </p:cNvPr>
          <p:cNvSpPr txBox="1">
            <a:spLocks/>
          </p:cNvSpPr>
          <p:nvPr/>
        </p:nvSpPr>
        <p:spPr>
          <a:xfrm>
            <a:off x="1259162" y="1446721"/>
            <a:ext cx="6675956" cy="1990241"/>
          </a:xfrm>
          <a:prstGeom prst="rect">
            <a:avLst/>
          </a:prstGeom>
        </p:spPr>
        <p:txBody>
          <a:bodyPr anchor="ctr">
            <a:normAutofit/>
          </a:bodyPr>
          <a:lstStyle>
            <a:lvl1pPr algn="ctr" defTabSz="914400" rtl="0" eaLnBrk="1" latinLnBrk="0" hangingPunct="1">
              <a:lnSpc>
                <a:spcPct val="90000"/>
              </a:lnSpc>
              <a:spcBef>
                <a:spcPct val="0"/>
              </a:spcBef>
              <a:buNone/>
              <a:defRPr kumimoji="1" sz="3200" kern="1200">
                <a:solidFill>
                  <a:schemeClr val="tx1"/>
                </a:solidFill>
                <a:latin typeface="メイリオ" panose="020B0604030504040204" pitchFamily="50" charset="-128"/>
                <a:ea typeface="メイリオ" panose="020B0604030504040204" pitchFamily="50" charset="-128"/>
                <a:cs typeface="+mj-cs"/>
              </a:defRPr>
            </a:lvl1pPr>
          </a:lstStyle>
          <a:p>
            <a:pPr>
              <a:lnSpc>
                <a:spcPct val="110000"/>
              </a:lnSpc>
            </a:pPr>
            <a:r>
              <a:rPr lang="ja-JP" altLang="en-US" sz="3600" b="1" dirty="0">
                <a:latin typeface="BIZ UDPゴシック" panose="020B0400000000000000" pitchFamily="50" charset="-128"/>
                <a:ea typeface="BIZ UDPゴシック" panose="020B0400000000000000" pitchFamily="50" charset="-128"/>
              </a:rPr>
              <a:t>令和</a:t>
            </a:r>
            <a:r>
              <a:rPr lang="en-US" altLang="ja-JP" sz="3600" b="1" dirty="0">
                <a:latin typeface="BIZ UDPゴシック" panose="020B0400000000000000" pitchFamily="50" charset="-128"/>
                <a:ea typeface="BIZ UDPゴシック" panose="020B0400000000000000" pitchFamily="50" charset="-128"/>
              </a:rPr>
              <a:t>7</a:t>
            </a:r>
            <a:r>
              <a:rPr lang="ja-JP" altLang="en-US" sz="3600" b="1" dirty="0">
                <a:latin typeface="BIZ UDPゴシック" panose="020B0400000000000000" pitchFamily="50" charset="-128"/>
                <a:ea typeface="BIZ UDPゴシック" panose="020B0400000000000000" pitchFamily="50" charset="-128"/>
              </a:rPr>
              <a:t>年度</a:t>
            </a:r>
            <a:br>
              <a:rPr lang="en-US" altLang="ja-JP" sz="3600" b="1" dirty="0">
                <a:latin typeface="BIZ UDPゴシック" panose="020B0400000000000000" pitchFamily="50" charset="-128"/>
                <a:ea typeface="BIZ UDPゴシック" panose="020B0400000000000000" pitchFamily="50" charset="-128"/>
              </a:rPr>
            </a:br>
            <a:r>
              <a:rPr lang="ja-JP" altLang="en-US" sz="3600" b="1" dirty="0">
                <a:latin typeface="BIZ UDPゴシック" panose="020B0400000000000000" pitchFamily="50" charset="-128"/>
                <a:ea typeface="BIZ UDPゴシック" panose="020B0400000000000000" pitchFamily="50" charset="-128"/>
              </a:rPr>
              <a:t>中小企業サイバーセキュリティ</a:t>
            </a:r>
            <a:endParaRPr lang="en-US" altLang="ja-JP" sz="3600" b="1" dirty="0">
              <a:latin typeface="BIZ UDPゴシック" panose="020B0400000000000000" pitchFamily="50" charset="-128"/>
              <a:ea typeface="BIZ UDPゴシック" panose="020B0400000000000000" pitchFamily="50" charset="-128"/>
            </a:endParaRPr>
          </a:p>
          <a:p>
            <a:pPr>
              <a:lnSpc>
                <a:spcPct val="110000"/>
              </a:lnSpc>
            </a:pPr>
            <a:r>
              <a:rPr lang="ja-JP" altLang="en-US" sz="3600" b="1" dirty="0">
                <a:latin typeface="BIZ UDPゴシック" panose="020B0400000000000000" pitchFamily="50" charset="-128"/>
                <a:ea typeface="BIZ UDPゴシック" panose="020B0400000000000000" pitchFamily="50" charset="-128"/>
              </a:rPr>
              <a:t>実践力強化プログラム</a:t>
            </a:r>
          </a:p>
        </p:txBody>
      </p:sp>
      <p:sp>
        <p:nvSpPr>
          <p:cNvPr id="6" name="字幕 2">
            <a:extLst>
              <a:ext uri="{FF2B5EF4-FFF2-40B4-BE49-F238E27FC236}">
                <a16:creationId xmlns:a16="http://schemas.microsoft.com/office/drawing/2014/main" id="{8717D70A-20DE-DB00-3BDD-DBD6FFBA806B}"/>
              </a:ext>
            </a:extLst>
          </p:cNvPr>
          <p:cNvSpPr txBox="1">
            <a:spLocks/>
          </p:cNvSpPr>
          <p:nvPr/>
        </p:nvSpPr>
        <p:spPr>
          <a:xfrm>
            <a:off x="1054100" y="4656577"/>
            <a:ext cx="7048500" cy="157620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accent6">
                    <a:lumMod val="50000"/>
                  </a:schemeClr>
                </a:solidFill>
                <a:latin typeface="メイリオ" panose="020B0604030504040204" pitchFamily="50" charset="-128"/>
                <a:ea typeface="メイリオ" panose="020B0604030504040204" pitchFamily="50" charset="-128"/>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メイリオ" panose="020B0604030504040204" pitchFamily="50" charset="-128"/>
                <a:ea typeface="メイリオ" panose="020B0604030504040204" pitchFamily="50" charset="-128"/>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メイリオ" panose="020B0604030504040204" pitchFamily="50" charset="-128"/>
                <a:ea typeface="メイリオ" panose="020B0604030504040204" pitchFamily="50" charset="-128"/>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メイリオ" panose="020B0604030504040204" pitchFamily="50" charset="-128"/>
                <a:ea typeface="メイリオ" panose="020B0604030504040204" pitchFamily="50" charset="-128"/>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メイリオ" panose="020B0604030504040204" pitchFamily="50" charset="-128"/>
                <a:ea typeface="メイリオ" panose="020B0604030504040204" pitchFamily="50" charset="-128"/>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10000"/>
              </a:lnSpc>
              <a:spcBef>
                <a:spcPts val="0"/>
              </a:spcBef>
            </a:pPr>
            <a:r>
              <a:rPr lang="ja-JP" altLang="en-US" sz="2000" b="1" dirty="0">
                <a:solidFill>
                  <a:srgbClr val="0BA931"/>
                </a:solidFill>
                <a:latin typeface="BIZ UDPゴシック" panose="020B0400000000000000" pitchFamily="50" charset="-128"/>
                <a:ea typeface="BIZ UDPゴシック" panose="020B0400000000000000" pitchFamily="50" charset="-128"/>
              </a:rPr>
              <a:t>第</a:t>
            </a:r>
            <a:r>
              <a:rPr lang="en-US" altLang="ja-JP" sz="2000" b="1" dirty="0">
                <a:solidFill>
                  <a:srgbClr val="0BA931"/>
                </a:solidFill>
                <a:latin typeface="BIZ UDPゴシック" panose="020B0400000000000000" pitchFamily="50" charset="-128"/>
                <a:ea typeface="BIZ UDPゴシック" panose="020B0400000000000000" pitchFamily="50" charset="-128"/>
              </a:rPr>
              <a:t>0</a:t>
            </a:r>
            <a:r>
              <a:rPr lang="ja-JP" altLang="en-US" sz="2000" b="1" dirty="0">
                <a:solidFill>
                  <a:srgbClr val="0BA931"/>
                </a:solidFill>
                <a:latin typeface="BIZ UDPゴシック" panose="020B0400000000000000" pitchFamily="50" charset="-128"/>
                <a:ea typeface="BIZ UDPゴシック" panose="020B0400000000000000" pitchFamily="50" charset="-128"/>
              </a:rPr>
              <a:t>編：</a:t>
            </a:r>
            <a:r>
              <a:rPr lang="en-US" altLang="ja-JP" sz="2000" b="1" dirty="0">
                <a:solidFill>
                  <a:srgbClr val="0BA931"/>
                </a:solidFill>
                <a:latin typeface="BIZ UDPゴシック" panose="020B0400000000000000" pitchFamily="50" charset="-128"/>
                <a:ea typeface="BIZ UDPゴシック" panose="020B0400000000000000" pitchFamily="50" charset="-128"/>
              </a:rPr>
              <a:t>	</a:t>
            </a:r>
            <a:r>
              <a:rPr lang="ja-JP" altLang="en-US" sz="2000" b="1" dirty="0">
                <a:solidFill>
                  <a:srgbClr val="0BA931"/>
                </a:solidFill>
                <a:latin typeface="BIZ UDPゴシック" panose="020B0400000000000000" pitchFamily="50" charset="-128"/>
                <a:ea typeface="BIZ UDPゴシック" panose="020B0400000000000000" pitchFamily="50" charset="-128"/>
              </a:rPr>
              <a:t>はじめに</a:t>
            </a:r>
            <a:endParaRPr lang="en-US" altLang="ja-JP" sz="2000" b="1" dirty="0">
              <a:solidFill>
                <a:srgbClr val="0BA931"/>
              </a:solidFill>
              <a:latin typeface="BIZ UDPゴシック" panose="020B0400000000000000" pitchFamily="50" charset="-128"/>
              <a:ea typeface="BIZ UDPゴシック" panose="020B0400000000000000" pitchFamily="50" charset="-128"/>
            </a:endParaRPr>
          </a:p>
          <a:p>
            <a:pPr algn="l">
              <a:lnSpc>
                <a:spcPct val="110000"/>
              </a:lnSpc>
              <a:spcBef>
                <a:spcPts val="0"/>
              </a:spcBef>
            </a:pPr>
            <a:r>
              <a:rPr lang="ja-JP" altLang="en-US" sz="2000" b="1" dirty="0">
                <a:solidFill>
                  <a:srgbClr val="0BA931"/>
                </a:solidFill>
                <a:latin typeface="BIZ UDPゴシック" panose="020B0400000000000000" pitchFamily="50" charset="-128"/>
                <a:ea typeface="BIZ UDPゴシック" panose="020B0400000000000000" pitchFamily="50" charset="-128"/>
              </a:rPr>
              <a:t>第</a:t>
            </a:r>
            <a:r>
              <a:rPr lang="en-US" altLang="ja-JP" sz="2000" b="1" dirty="0">
                <a:solidFill>
                  <a:srgbClr val="0BA931"/>
                </a:solidFill>
                <a:latin typeface="BIZ UDPゴシック" panose="020B0400000000000000" pitchFamily="50" charset="-128"/>
                <a:ea typeface="BIZ UDPゴシック" panose="020B0400000000000000" pitchFamily="50" charset="-128"/>
              </a:rPr>
              <a:t>1</a:t>
            </a:r>
            <a:r>
              <a:rPr lang="ja-JP" altLang="en-US" sz="2000" b="1" dirty="0">
                <a:solidFill>
                  <a:srgbClr val="0BA931"/>
                </a:solidFill>
                <a:latin typeface="BIZ UDPゴシック" panose="020B0400000000000000" pitchFamily="50" charset="-128"/>
                <a:ea typeface="BIZ UDPゴシック" panose="020B0400000000000000" pitchFamily="50" charset="-128"/>
              </a:rPr>
              <a:t>編：</a:t>
            </a:r>
            <a:r>
              <a:rPr lang="en-US" altLang="ja-JP" sz="2000" b="1" dirty="0">
                <a:solidFill>
                  <a:srgbClr val="0BA931"/>
                </a:solidFill>
                <a:latin typeface="BIZ UDPゴシック" panose="020B0400000000000000" pitchFamily="50" charset="-128"/>
                <a:ea typeface="BIZ UDPゴシック" panose="020B0400000000000000" pitchFamily="50" charset="-128"/>
              </a:rPr>
              <a:t>	</a:t>
            </a:r>
            <a:r>
              <a:rPr lang="ja-JP" altLang="en-US" sz="2000" b="1" dirty="0">
                <a:solidFill>
                  <a:srgbClr val="0BA931"/>
                </a:solidFill>
                <a:latin typeface="BIZ UDPゴシック" panose="020B0400000000000000" pitchFamily="50" charset="-128"/>
                <a:ea typeface="BIZ UDPゴシック" panose="020B0400000000000000" pitchFamily="50" charset="-128"/>
              </a:rPr>
              <a:t>サイバーセキュリティを取り巻く背景</a:t>
            </a:r>
            <a:endParaRPr lang="en-US" altLang="ja-JP" sz="2000" b="1" dirty="0">
              <a:solidFill>
                <a:srgbClr val="0BA931"/>
              </a:solidFill>
              <a:latin typeface="BIZ UDPゴシック" panose="020B0400000000000000" pitchFamily="50" charset="-128"/>
              <a:ea typeface="BIZ UDPゴシック" panose="020B0400000000000000" pitchFamily="50" charset="-128"/>
            </a:endParaRPr>
          </a:p>
          <a:p>
            <a:pPr algn="l">
              <a:lnSpc>
                <a:spcPct val="110000"/>
              </a:lnSpc>
              <a:spcBef>
                <a:spcPts val="0"/>
              </a:spcBef>
            </a:pPr>
            <a:r>
              <a:rPr lang="ja-JP" altLang="en-US" sz="2000" b="1" dirty="0">
                <a:solidFill>
                  <a:srgbClr val="0BA931"/>
                </a:solidFill>
                <a:latin typeface="BIZ UDPゴシック" panose="020B0400000000000000" pitchFamily="50" charset="-128"/>
                <a:ea typeface="BIZ UDPゴシック" panose="020B0400000000000000" pitchFamily="50" charset="-128"/>
              </a:rPr>
              <a:t>第</a:t>
            </a:r>
            <a:r>
              <a:rPr lang="en-US" altLang="ja-JP" sz="2000" b="1" dirty="0">
                <a:solidFill>
                  <a:srgbClr val="0BA931"/>
                </a:solidFill>
                <a:latin typeface="BIZ UDPゴシック" panose="020B0400000000000000" pitchFamily="50" charset="-128"/>
                <a:ea typeface="BIZ UDPゴシック" panose="020B0400000000000000" pitchFamily="50" charset="-128"/>
              </a:rPr>
              <a:t>2</a:t>
            </a:r>
            <a:r>
              <a:rPr lang="ja-JP" altLang="en-US" sz="2000" b="1" dirty="0">
                <a:solidFill>
                  <a:srgbClr val="0BA931"/>
                </a:solidFill>
                <a:latin typeface="BIZ UDPゴシック" panose="020B0400000000000000" pitchFamily="50" charset="-128"/>
                <a:ea typeface="BIZ UDPゴシック" panose="020B0400000000000000" pitchFamily="50" charset="-128"/>
              </a:rPr>
              <a:t>編：</a:t>
            </a:r>
            <a:r>
              <a:rPr lang="en-US" altLang="ja-JP" sz="2000" b="1" dirty="0">
                <a:solidFill>
                  <a:srgbClr val="0BA931"/>
                </a:solidFill>
                <a:latin typeface="BIZ UDPゴシック" panose="020B0400000000000000" pitchFamily="50" charset="-128"/>
                <a:ea typeface="BIZ UDPゴシック" panose="020B0400000000000000" pitchFamily="50" charset="-128"/>
              </a:rPr>
              <a:t>	</a:t>
            </a:r>
            <a:r>
              <a:rPr lang="ja-JP" altLang="en-US" sz="2000" b="1" dirty="0">
                <a:solidFill>
                  <a:srgbClr val="0BA931"/>
                </a:solidFill>
                <a:latin typeface="BIZ UDPゴシック" panose="020B0400000000000000" pitchFamily="50" charset="-128"/>
                <a:ea typeface="BIZ UDPゴシック" panose="020B0400000000000000" pitchFamily="50" charset="-128"/>
              </a:rPr>
              <a:t>中小企業に求められるサイバーセキュリティ対策</a:t>
            </a:r>
            <a:endParaRPr lang="ja-JP" altLang="en-US" b="1" dirty="0">
              <a:solidFill>
                <a:srgbClr val="0BA931"/>
              </a:solidFill>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3214EBCE-F360-7F18-4EF4-D155129D8107}"/>
              </a:ext>
            </a:extLst>
          </p:cNvPr>
          <p:cNvSpPr txBox="1"/>
          <p:nvPr/>
        </p:nvSpPr>
        <p:spPr>
          <a:xfrm>
            <a:off x="3945361" y="3982631"/>
            <a:ext cx="1223539" cy="923330"/>
          </a:xfrm>
          <a:prstGeom prst="rect">
            <a:avLst/>
          </a:prstGeom>
          <a:noFill/>
        </p:spPr>
        <p:txBody>
          <a:bodyPr wrap="square" rtlCol="0">
            <a:spAutoFit/>
          </a:bodyPr>
          <a:lstStyle/>
          <a:p>
            <a:pPr algn="ctr"/>
            <a:r>
              <a:rPr lang="ja-JP" altLang="en-US" sz="2800" b="1" dirty="0">
                <a:solidFill>
                  <a:srgbClr val="0BA931"/>
                </a:solidFill>
                <a:latin typeface="BIZ UDPゴシック" panose="020B0400000000000000" pitchFamily="50" charset="-128"/>
                <a:ea typeface="BIZ UDPゴシック" panose="020B0400000000000000" pitchFamily="50" charset="-128"/>
              </a:rPr>
              <a:t>第</a:t>
            </a:r>
            <a:r>
              <a:rPr lang="en-US" altLang="ja-JP" sz="2800" b="1" dirty="0">
                <a:solidFill>
                  <a:srgbClr val="0BA931"/>
                </a:solidFill>
                <a:latin typeface="BIZ UDPゴシック" panose="020B0400000000000000" pitchFamily="50" charset="-128"/>
                <a:ea typeface="BIZ UDPゴシック" panose="020B0400000000000000" pitchFamily="50" charset="-128"/>
              </a:rPr>
              <a:t>1</a:t>
            </a:r>
            <a:r>
              <a:rPr lang="ja-JP" altLang="en-US" sz="2800" b="1" dirty="0">
                <a:solidFill>
                  <a:srgbClr val="0BA931"/>
                </a:solidFill>
                <a:latin typeface="BIZ UDPゴシック" panose="020B0400000000000000" pitchFamily="50" charset="-128"/>
                <a:ea typeface="BIZ UDPゴシック" panose="020B0400000000000000" pitchFamily="50" charset="-128"/>
              </a:rPr>
              <a:t>回</a:t>
            </a:r>
            <a:endParaRPr lang="en-US" altLang="ja-JP" sz="2800" b="1" dirty="0">
              <a:solidFill>
                <a:srgbClr val="0BA931"/>
              </a:solidFill>
              <a:latin typeface="BIZ UDPゴシック" panose="020B0400000000000000" pitchFamily="50" charset="-128"/>
              <a:ea typeface="BIZ UDPゴシック" panose="020B0400000000000000" pitchFamily="50" charset="-128"/>
            </a:endParaRPr>
          </a:p>
          <a:p>
            <a:pPr algn="ctr"/>
            <a:endParaRPr kumimoji="1"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2891672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2693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テキストの目的、想定読者、全体</a:t>
            </a:r>
            <a:r>
              <a:rPr lang="ja-JP" altLang="en-US" sz="4000" dirty="0">
                <a:latin typeface="BIZ UDPゴシック" panose="020B0400000000000000" pitchFamily="50" charset="-128"/>
                <a:ea typeface="BIZ UDPゴシック" panose="020B0400000000000000" pitchFamily="50" charset="-128"/>
              </a:rPr>
              <a:t>構成</a:t>
            </a: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、テキストの利用方法など</a:t>
            </a:r>
          </a:p>
        </p:txBody>
      </p:sp>
      <p:sp>
        <p:nvSpPr>
          <p:cNvPr id="2" name="テキスト ボックス 1">
            <a:extLst>
              <a:ext uri="{FF2B5EF4-FFF2-40B4-BE49-F238E27FC236}">
                <a16:creationId xmlns:a16="http://schemas.microsoft.com/office/drawing/2014/main" id="{AEBD78B2-00A4-8D42-F495-3D4E57A98790}"/>
              </a:ext>
            </a:extLst>
          </p:cNvPr>
          <p:cNvSpPr txBox="1"/>
          <p:nvPr/>
        </p:nvSpPr>
        <p:spPr>
          <a:xfrm>
            <a:off x="1554679" y="2174400"/>
            <a:ext cx="15456498" cy="4349589"/>
          </a:xfrm>
          <a:prstGeom prst="rect">
            <a:avLst/>
          </a:prstGeom>
          <a:noFill/>
        </p:spPr>
        <p:txBody>
          <a:bodyPr wrap="square" lIns="91440" tIns="45720" rIns="91440" bIns="45720" anchor="t">
            <a:spAutoFit/>
          </a:bodyPr>
          <a:lstStyle/>
          <a:p>
            <a:pPr marL="571500" indent="-5715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本書の構成</a:t>
            </a:r>
            <a:endParaRPr kumimoji="1" lang="en-US" altLang="ja-JP" sz="3200" dirty="0">
              <a:latin typeface="BIZ UDPゴシック" panose="020B0400000000000000" pitchFamily="50" charset="-128"/>
              <a:ea typeface="BIZ UDPゴシック" panose="020B0400000000000000" pitchFamily="50" charset="-128"/>
            </a:endParaRPr>
          </a:p>
          <a:p>
            <a:pPr marL="1028700" lvl="1" indent="-5715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サイバー攻撃の脅威や実際の被害事例を通じてリスク認識を深める。</a:t>
            </a:r>
            <a:endParaRPr kumimoji="1" lang="en-US" altLang="ja-JP" sz="3200" dirty="0">
              <a:latin typeface="BIZ UDPゴシック" panose="020B0400000000000000" pitchFamily="50" charset="-128"/>
              <a:ea typeface="BIZ UDPゴシック" panose="020B0400000000000000" pitchFamily="50" charset="-128"/>
            </a:endParaRPr>
          </a:p>
          <a:p>
            <a:pPr marL="1028700" lvl="1" indent="-571500">
              <a:lnSpc>
                <a:spcPct val="110000"/>
              </a:lnSpc>
              <a:buFont typeface="Arial" panose="020B0604020202020204" pitchFamily="34" charset="0"/>
              <a:buChar char="•"/>
            </a:pPr>
            <a:r>
              <a:rPr kumimoji="1" lang="en-US" altLang="ja-JP" sz="3200" dirty="0">
                <a:latin typeface="BIZ UDPゴシック" panose="020B0400000000000000" pitchFamily="50" charset="-128"/>
                <a:ea typeface="BIZ UDPゴシック" panose="020B0400000000000000" pitchFamily="50" charset="-128"/>
              </a:rPr>
              <a:t>IT</a:t>
            </a:r>
            <a:r>
              <a:rPr kumimoji="1" lang="ja-JP" altLang="en-US" sz="3200" dirty="0">
                <a:latin typeface="BIZ UDPゴシック" panose="020B0400000000000000" pitchFamily="50" charset="-128"/>
                <a:ea typeface="BIZ UDPゴシック" panose="020B0400000000000000" pitchFamily="50" charset="-128"/>
              </a:rPr>
              <a:t>およびセキュリティの基礎知識と対策の要点を解説。</a:t>
            </a:r>
            <a:endParaRPr kumimoji="1" lang="en-US" altLang="ja-JP" sz="3200" dirty="0">
              <a:latin typeface="BIZ UDPゴシック" panose="020B0400000000000000" pitchFamily="50" charset="-128"/>
              <a:ea typeface="BIZ UDPゴシック" panose="020B0400000000000000" pitchFamily="50" charset="-128"/>
            </a:endParaRPr>
          </a:p>
          <a:p>
            <a:pPr marL="1028700" lvl="1" indent="-5715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政府や業界団体の取組、最新の技術やトレンドについて詳しく解説し、対応力を向上させる。</a:t>
            </a:r>
            <a:endParaRPr kumimoji="1" lang="en-US" altLang="ja-JP" sz="3200" dirty="0">
              <a:latin typeface="BIZ UDPゴシック" panose="020B0400000000000000" pitchFamily="50" charset="-128"/>
              <a:ea typeface="BIZ UDPゴシック" panose="020B0400000000000000" pitchFamily="50" charset="-128"/>
            </a:endParaRPr>
          </a:p>
          <a:p>
            <a:pPr marL="1028700" lvl="1" indent="-5715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中小企業における</a:t>
            </a:r>
            <a:r>
              <a:rPr kumimoji="1" lang="en-US" altLang="ja-JP" sz="3200" dirty="0">
                <a:latin typeface="BIZ UDPゴシック" panose="020B0400000000000000" pitchFamily="50" charset="-128"/>
                <a:ea typeface="BIZ UDPゴシック" panose="020B0400000000000000" pitchFamily="50" charset="-128"/>
              </a:rPr>
              <a:t>IT</a:t>
            </a:r>
            <a:r>
              <a:rPr kumimoji="1" lang="ja-JP" altLang="en-US" sz="3200" dirty="0">
                <a:latin typeface="BIZ UDPゴシック" panose="020B0400000000000000" pitchFamily="50" charset="-128"/>
                <a:ea typeface="BIZ UDPゴシック" panose="020B0400000000000000" pitchFamily="50" charset="-128"/>
              </a:rPr>
              <a:t>・セキュリティの課題に焦点を当て、具体的な解決策を提示。</a:t>
            </a:r>
            <a:endParaRPr kumimoji="1" lang="en-US" altLang="ja-JP" sz="3200" dirty="0">
              <a:latin typeface="BIZ UDPゴシック" panose="020B0400000000000000" pitchFamily="50" charset="-128"/>
              <a:ea typeface="BIZ UDPゴシック" panose="020B0400000000000000" pitchFamily="50" charset="-128"/>
            </a:endParaRPr>
          </a:p>
          <a:p>
            <a:pPr marL="1028700" lvl="1" indent="-571500">
              <a:lnSpc>
                <a:spcPct val="110000"/>
              </a:lnSpc>
              <a:buFont typeface="Arial" panose="020B0604020202020204" pitchFamily="34" charset="0"/>
              <a:buChar char="•"/>
            </a:pPr>
            <a:r>
              <a:rPr kumimoji="1" lang="en-US" altLang="ja-JP" sz="3200" dirty="0">
                <a:latin typeface="BIZ UDPゴシック" panose="020B0400000000000000" pitchFamily="50" charset="-128"/>
                <a:ea typeface="BIZ UDPゴシック" panose="020B0400000000000000" pitchFamily="50" charset="-128"/>
              </a:rPr>
              <a:t>ISMS</a:t>
            </a:r>
            <a:r>
              <a:rPr kumimoji="1" lang="ja-JP" altLang="en-US" sz="3200" dirty="0">
                <a:latin typeface="BIZ UDPゴシック" panose="020B0400000000000000" pitchFamily="50" charset="-128"/>
                <a:ea typeface="BIZ UDPゴシック" panose="020B0400000000000000" pitchFamily="50" charset="-128"/>
              </a:rPr>
              <a:t>認証などのフレームワークの習得、組織内でのセキュリティ管理体制の構築や認証取得の手順を解説。</a:t>
            </a:r>
            <a:endParaRPr kumimoji="1" lang="en-US" altLang="ja-JP" sz="3200" dirty="0">
              <a:latin typeface="BIZ UDPゴシック" panose="020B0400000000000000" pitchFamily="50" charset="-128"/>
              <a:ea typeface="BIZ UDPゴシック" panose="020B0400000000000000" pitchFamily="50" charset="-128"/>
            </a:endParaRPr>
          </a:p>
        </p:txBody>
      </p:sp>
      <p:sp>
        <p:nvSpPr>
          <p:cNvPr id="5" name="テキスト プレースホルダー 2">
            <a:extLst>
              <a:ext uri="{FF2B5EF4-FFF2-40B4-BE49-F238E27FC236}">
                <a16:creationId xmlns:a16="http://schemas.microsoft.com/office/drawing/2014/main" id="{BFFB103C-64D6-F54E-8461-1A69D61646AA}"/>
              </a:ext>
            </a:extLst>
          </p:cNvPr>
          <p:cNvSpPr txBox="1">
            <a:spLocks/>
          </p:cNvSpPr>
          <p:nvPr/>
        </p:nvSpPr>
        <p:spPr>
          <a:xfrm>
            <a:off x="1332852" y="1612605"/>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全体構成</a:t>
            </a:r>
          </a:p>
        </p:txBody>
      </p:sp>
      <p:sp>
        <p:nvSpPr>
          <p:cNvPr id="6" name="テキスト ボックス 5">
            <a:extLst>
              <a:ext uri="{FF2B5EF4-FFF2-40B4-BE49-F238E27FC236}">
                <a16:creationId xmlns:a16="http://schemas.microsoft.com/office/drawing/2014/main" id="{B9AD6E34-FA11-A3E9-4AB6-2F73888ED66B}"/>
              </a:ext>
            </a:extLst>
          </p:cNvPr>
          <p:cNvSpPr txBox="1"/>
          <p:nvPr/>
        </p:nvSpPr>
        <p:spPr>
          <a:xfrm>
            <a:off x="13106608" y="1246917"/>
            <a:ext cx="432444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0-1-2.】</a:t>
            </a:r>
          </a:p>
          <a:p>
            <a:pPr algn="ctr"/>
            <a:r>
              <a:rPr lang="en-US" altLang="ja-JP" sz="2400" b="1" dirty="0">
                <a:latin typeface="BIZ UDPゴシック" panose="020B0400000000000000" pitchFamily="50" charset="-128"/>
                <a:ea typeface="BIZ UDPゴシック" panose="020B0400000000000000" pitchFamily="50" charset="-128"/>
              </a:rPr>
              <a:t>P2</a:t>
            </a:r>
          </a:p>
        </p:txBody>
      </p:sp>
      <p:sp>
        <p:nvSpPr>
          <p:cNvPr id="3" name="object 40">
            <a:extLst>
              <a:ext uri="{FF2B5EF4-FFF2-40B4-BE49-F238E27FC236}">
                <a16:creationId xmlns:a16="http://schemas.microsoft.com/office/drawing/2014/main" id="{63680019-4E69-8B12-40C8-6FAEB343561D}"/>
              </a:ext>
            </a:extLst>
          </p:cNvPr>
          <p:cNvSpPr txBox="1"/>
          <p:nvPr/>
        </p:nvSpPr>
        <p:spPr>
          <a:xfrm>
            <a:off x="13048934" y="181699"/>
            <a:ext cx="4382119" cy="203677"/>
          </a:xfrm>
          <a:prstGeom prst="rect">
            <a:avLst/>
          </a:prstGeom>
        </p:spPr>
        <p:txBody>
          <a:bodyPr vert="horz" wrap="square" lIns="0" tIns="11207" rIns="0" bIns="0" rtlCol="0" anchor="ctr">
            <a:spAutoFit/>
          </a:bodyPr>
          <a:lstStyle/>
          <a:p>
            <a:pPr marL="11205" algn="r">
              <a:lnSpc>
                <a:spcPts val="15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0</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はじめに</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895899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2693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テキストの目的、想定読者、全体</a:t>
            </a:r>
            <a:r>
              <a:rPr lang="ja-JP" altLang="en-US" sz="4000" dirty="0">
                <a:latin typeface="BIZ UDPゴシック" panose="020B0400000000000000" pitchFamily="50" charset="-128"/>
                <a:ea typeface="BIZ UDPゴシック" panose="020B0400000000000000" pitchFamily="50" charset="-128"/>
              </a:rPr>
              <a:t>構成</a:t>
            </a: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、テキストの利用方法など</a:t>
            </a:r>
          </a:p>
        </p:txBody>
      </p:sp>
      <p:sp>
        <p:nvSpPr>
          <p:cNvPr id="2" name="テキスト ボックス 1">
            <a:extLst>
              <a:ext uri="{FF2B5EF4-FFF2-40B4-BE49-F238E27FC236}">
                <a16:creationId xmlns:a16="http://schemas.microsoft.com/office/drawing/2014/main" id="{AEBD78B2-00A4-8D42-F495-3D4E57A98790}"/>
              </a:ext>
            </a:extLst>
          </p:cNvPr>
          <p:cNvSpPr txBox="1"/>
          <p:nvPr/>
        </p:nvSpPr>
        <p:spPr>
          <a:xfrm>
            <a:off x="1554679" y="2172480"/>
            <a:ext cx="15456498" cy="4425827"/>
          </a:xfrm>
          <a:prstGeom prst="rect">
            <a:avLst/>
          </a:prstGeom>
          <a:noFill/>
        </p:spPr>
        <p:txBody>
          <a:bodyPr wrap="square" lIns="91440" tIns="45720" rIns="91440" bIns="45720" anchor="t">
            <a:spAutoFit/>
          </a:bodyPr>
          <a:lstStyle/>
          <a:p>
            <a:pPr marL="571500" indent="-5715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第</a:t>
            </a:r>
            <a:r>
              <a:rPr kumimoji="1" lang="en-US" altLang="ja-JP" sz="3200" dirty="0">
                <a:latin typeface="BIZ UDPゴシック" panose="020B0400000000000000" pitchFamily="50" charset="-128"/>
                <a:ea typeface="BIZ UDPゴシック" panose="020B0400000000000000" pitchFamily="50" charset="-128"/>
              </a:rPr>
              <a:t>4</a:t>
            </a:r>
            <a:r>
              <a:rPr kumimoji="1" lang="ja-JP" altLang="en-US" sz="3200" dirty="0">
                <a:latin typeface="BIZ UDPゴシック" panose="020B0400000000000000" pitchFamily="50" charset="-128"/>
                <a:ea typeface="BIZ UDPゴシック" panose="020B0400000000000000" pitchFamily="50" charset="-128"/>
              </a:rPr>
              <a:t>編以降では、セキュリティ対策をレベル分けして説明。</a:t>
            </a:r>
            <a:endParaRPr kumimoji="1" lang="en-US" altLang="ja-JP" sz="3200" dirty="0">
              <a:latin typeface="BIZ UDPゴシック" panose="020B0400000000000000" pitchFamily="50" charset="-128"/>
              <a:ea typeface="BIZ UDPゴシック" panose="020B0400000000000000" pitchFamily="50" charset="-128"/>
            </a:endParaRPr>
          </a:p>
          <a:p>
            <a:pPr marL="1028700" lvl="1" indent="-571500" defTabSz="139065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レベル</a:t>
            </a:r>
            <a:r>
              <a:rPr kumimoji="1" lang="en-US" altLang="ja-JP" sz="3200" dirty="0">
                <a:latin typeface="BIZ UDPゴシック" panose="020B0400000000000000" pitchFamily="50" charset="-128"/>
                <a:ea typeface="BIZ UDPゴシック" panose="020B0400000000000000" pitchFamily="50" charset="-128"/>
              </a:rPr>
              <a:t>1</a:t>
            </a:r>
            <a:r>
              <a:rPr kumimoji="1" lang="ja-JP" altLang="en-US" sz="3200" dirty="0">
                <a:latin typeface="BIZ UDPゴシック" panose="020B0400000000000000" pitchFamily="50" charset="-128"/>
                <a:ea typeface="BIZ UDPゴシック" panose="020B0400000000000000" pitchFamily="50" charset="-128"/>
              </a:rPr>
              <a:t>：</a:t>
            </a:r>
            <a:r>
              <a:rPr kumimoji="1" lang="en-US" altLang="ja-JP" sz="3200" dirty="0">
                <a:latin typeface="BIZ UDPゴシック" panose="020B0400000000000000" pitchFamily="50" charset="-128"/>
                <a:ea typeface="BIZ UDPゴシック" panose="020B0400000000000000" pitchFamily="50" charset="-128"/>
              </a:rPr>
              <a:t>	</a:t>
            </a:r>
            <a:r>
              <a:rPr kumimoji="1" lang="ja-JP" altLang="en-US" sz="3200" dirty="0">
                <a:latin typeface="BIZ UDPゴシック" panose="020B0400000000000000" pitchFamily="50" charset="-128"/>
                <a:ea typeface="BIZ UDPゴシック" panose="020B0400000000000000" pitchFamily="50" charset="-128"/>
              </a:rPr>
              <a:t>緊急性の高い事例への対処法を解説。</a:t>
            </a:r>
            <a:endParaRPr kumimoji="1" lang="en-US" altLang="ja-JP" sz="3200" dirty="0">
              <a:latin typeface="BIZ UDPゴシック" panose="020B0400000000000000" pitchFamily="50" charset="-128"/>
              <a:ea typeface="BIZ UDPゴシック" panose="020B0400000000000000" pitchFamily="50" charset="-128"/>
            </a:endParaRPr>
          </a:p>
          <a:p>
            <a:pPr marL="1028700" lvl="1" indent="-571500" defTabSz="139065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レベル</a:t>
            </a:r>
            <a:r>
              <a:rPr kumimoji="1" lang="en-US" altLang="ja-JP" sz="3200" dirty="0">
                <a:latin typeface="BIZ UDPゴシック" panose="020B0400000000000000" pitchFamily="50" charset="-128"/>
                <a:ea typeface="BIZ UDPゴシック" panose="020B0400000000000000" pitchFamily="50" charset="-128"/>
              </a:rPr>
              <a:t>2</a:t>
            </a:r>
            <a:r>
              <a:rPr kumimoji="1" lang="ja-JP" altLang="en-US" sz="3200" dirty="0">
                <a:latin typeface="BIZ UDPゴシック" panose="020B0400000000000000" pitchFamily="50" charset="-128"/>
                <a:ea typeface="BIZ UDPゴシック" panose="020B0400000000000000" pitchFamily="50" charset="-128"/>
              </a:rPr>
              <a:t>：</a:t>
            </a:r>
            <a:r>
              <a:rPr kumimoji="1" lang="en-US" altLang="ja-JP" sz="3200" dirty="0">
                <a:latin typeface="BIZ UDPゴシック" panose="020B0400000000000000" pitchFamily="50" charset="-128"/>
                <a:ea typeface="BIZ UDPゴシック" panose="020B0400000000000000" pitchFamily="50" charset="-128"/>
              </a:rPr>
              <a:t>	</a:t>
            </a:r>
            <a:r>
              <a:rPr kumimoji="1" lang="ja-JP" altLang="en-US" sz="3200" dirty="0">
                <a:latin typeface="BIZ UDPゴシック" panose="020B0400000000000000" pitchFamily="50" charset="-128"/>
                <a:ea typeface="BIZ UDPゴシック" panose="020B0400000000000000" pitchFamily="50" charset="-128"/>
              </a:rPr>
              <a:t>ガイドラインを用いて、組織全体で最低限実施すべきセキュリティ対策を解説。</a:t>
            </a:r>
            <a:endParaRPr kumimoji="1" lang="en-US" altLang="ja-JP" sz="3200" dirty="0">
              <a:latin typeface="BIZ UDPゴシック" panose="020B0400000000000000" pitchFamily="50" charset="-128"/>
              <a:ea typeface="BIZ UDPゴシック" panose="020B0400000000000000" pitchFamily="50" charset="-128"/>
            </a:endParaRPr>
          </a:p>
          <a:p>
            <a:pPr marL="1028700" lvl="1" indent="-571500" defTabSz="139065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レベル</a:t>
            </a:r>
            <a:r>
              <a:rPr kumimoji="1" lang="en-US" altLang="ja-JP" sz="3200" dirty="0">
                <a:latin typeface="BIZ UDPゴシック" panose="020B0400000000000000" pitchFamily="50" charset="-128"/>
                <a:ea typeface="BIZ UDPゴシック" panose="020B0400000000000000" pitchFamily="50" charset="-128"/>
              </a:rPr>
              <a:t>3</a:t>
            </a:r>
            <a:r>
              <a:rPr kumimoji="1" lang="ja-JP" altLang="en-US" sz="3200" dirty="0">
                <a:latin typeface="BIZ UDPゴシック" panose="020B0400000000000000" pitchFamily="50" charset="-128"/>
                <a:ea typeface="BIZ UDPゴシック" panose="020B0400000000000000" pitchFamily="50" charset="-128"/>
              </a:rPr>
              <a:t>：</a:t>
            </a:r>
            <a:r>
              <a:rPr kumimoji="1" lang="en-US" altLang="ja-JP" sz="3200" dirty="0">
                <a:latin typeface="BIZ UDPゴシック" panose="020B0400000000000000" pitchFamily="50" charset="-128"/>
                <a:ea typeface="BIZ UDPゴシック" panose="020B0400000000000000" pitchFamily="50" charset="-128"/>
              </a:rPr>
              <a:t>	</a:t>
            </a:r>
            <a:r>
              <a:rPr kumimoji="1" lang="ja-JP" altLang="en-US" sz="3200" dirty="0">
                <a:latin typeface="BIZ UDPゴシック" panose="020B0400000000000000" pitchFamily="50" charset="-128"/>
                <a:ea typeface="BIZ UDPゴシック" panose="020B0400000000000000" pitchFamily="50" charset="-128"/>
              </a:rPr>
              <a:t>セキュリティフレームワークを用いて、より多くの攻撃手法に網羅的に対応するための事項を説明。</a:t>
            </a:r>
            <a:endParaRPr kumimoji="1" lang="en-US" altLang="ja-JP" sz="3200" dirty="0">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セキュリティ対策を実施するための知識やスキル、人材の育成や確保について実践的な知識を提供。</a:t>
            </a:r>
            <a:endParaRPr kumimoji="1" lang="en-US" altLang="ja-JP" sz="3200" dirty="0">
              <a:latin typeface="BIZ UDPゴシック" panose="020B0400000000000000" pitchFamily="50" charset="-128"/>
              <a:ea typeface="BIZ UDPゴシック" panose="020B0400000000000000" pitchFamily="50" charset="-128"/>
            </a:endParaRPr>
          </a:p>
        </p:txBody>
      </p:sp>
      <p:sp>
        <p:nvSpPr>
          <p:cNvPr id="5" name="テキスト プレースホルダー 2">
            <a:extLst>
              <a:ext uri="{FF2B5EF4-FFF2-40B4-BE49-F238E27FC236}">
                <a16:creationId xmlns:a16="http://schemas.microsoft.com/office/drawing/2014/main" id="{BFFB103C-64D6-F54E-8461-1A69D61646AA}"/>
              </a:ext>
            </a:extLst>
          </p:cNvPr>
          <p:cNvSpPr txBox="1">
            <a:spLocks/>
          </p:cNvSpPr>
          <p:nvPr/>
        </p:nvSpPr>
        <p:spPr>
          <a:xfrm>
            <a:off x="1332852" y="1612605"/>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全体構成</a:t>
            </a:r>
          </a:p>
        </p:txBody>
      </p:sp>
      <p:sp>
        <p:nvSpPr>
          <p:cNvPr id="6" name="テキスト ボックス 5">
            <a:extLst>
              <a:ext uri="{FF2B5EF4-FFF2-40B4-BE49-F238E27FC236}">
                <a16:creationId xmlns:a16="http://schemas.microsoft.com/office/drawing/2014/main" id="{B9AD6E34-FA11-A3E9-4AB6-2F73888ED66B}"/>
              </a:ext>
            </a:extLst>
          </p:cNvPr>
          <p:cNvSpPr txBox="1"/>
          <p:nvPr/>
        </p:nvSpPr>
        <p:spPr>
          <a:xfrm>
            <a:off x="13106608" y="1246917"/>
            <a:ext cx="432444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0-1-2.】</a:t>
            </a:r>
          </a:p>
          <a:p>
            <a:pPr algn="ctr"/>
            <a:r>
              <a:rPr lang="en-US" altLang="ja-JP" sz="2400" b="1" dirty="0">
                <a:latin typeface="BIZ UDPゴシック" panose="020B0400000000000000" pitchFamily="50" charset="-128"/>
                <a:ea typeface="BIZ UDPゴシック" panose="020B0400000000000000" pitchFamily="50" charset="-128"/>
              </a:rPr>
              <a:t>P2</a:t>
            </a:r>
          </a:p>
        </p:txBody>
      </p:sp>
      <p:sp>
        <p:nvSpPr>
          <p:cNvPr id="3" name="object 40">
            <a:extLst>
              <a:ext uri="{FF2B5EF4-FFF2-40B4-BE49-F238E27FC236}">
                <a16:creationId xmlns:a16="http://schemas.microsoft.com/office/drawing/2014/main" id="{C3D2A762-BD99-6893-17B6-4A4360EED60A}"/>
              </a:ext>
            </a:extLst>
          </p:cNvPr>
          <p:cNvSpPr txBox="1"/>
          <p:nvPr/>
        </p:nvSpPr>
        <p:spPr>
          <a:xfrm>
            <a:off x="13048934" y="181699"/>
            <a:ext cx="4382119" cy="203677"/>
          </a:xfrm>
          <a:prstGeom prst="rect">
            <a:avLst/>
          </a:prstGeom>
        </p:spPr>
        <p:txBody>
          <a:bodyPr vert="horz" wrap="square" lIns="0" tIns="11207" rIns="0" bIns="0" rtlCol="0" anchor="ctr">
            <a:spAutoFit/>
          </a:bodyPr>
          <a:lstStyle/>
          <a:p>
            <a:pPr marL="11205" algn="r">
              <a:lnSpc>
                <a:spcPts val="15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0</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はじめに</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2497001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2693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テキストの目的、想定読者、全体</a:t>
            </a:r>
            <a:r>
              <a:rPr lang="ja-JP" altLang="en-US" sz="4000" dirty="0">
                <a:latin typeface="BIZ UDPゴシック" panose="020B0400000000000000" pitchFamily="50" charset="-128"/>
                <a:ea typeface="BIZ UDPゴシック" panose="020B0400000000000000" pitchFamily="50" charset="-128"/>
              </a:rPr>
              <a:t>構成</a:t>
            </a: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、テキストの利用方法など</a:t>
            </a:r>
          </a:p>
        </p:txBody>
      </p:sp>
      <p:sp>
        <p:nvSpPr>
          <p:cNvPr id="2" name="テキスト ボックス 1">
            <a:extLst>
              <a:ext uri="{FF2B5EF4-FFF2-40B4-BE49-F238E27FC236}">
                <a16:creationId xmlns:a16="http://schemas.microsoft.com/office/drawing/2014/main" id="{AEBD78B2-00A4-8D42-F495-3D4E57A98790}"/>
              </a:ext>
            </a:extLst>
          </p:cNvPr>
          <p:cNvSpPr txBox="1"/>
          <p:nvPr/>
        </p:nvSpPr>
        <p:spPr>
          <a:xfrm>
            <a:off x="1554679" y="2172480"/>
            <a:ext cx="15456498" cy="7058022"/>
          </a:xfrm>
          <a:prstGeom prst="rect">
            <a:avLst/>
          </a:prstGeom>
          <a:noFill/>
        </p:spPr>
        <p:txBody>
          <a:bodyPr wrap="square" lIns="91440" tIns="45720" rIns="91440" bIns="45720" anchor="t">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経営層</a:t>
            </a:r>
            <a:endParaRPr kumimoji="1" lang="en-US" altLang="ja-JP" sz="3200" dirty="0">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組織として実践すべき事項と概要を知りたい。</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ja-JP" altLang="en-US" sz="3200" dirty="0">
                <a:latin typeface="BIZ UDPゴシック" panose="020B0400000000000000" pitchFamily="50" charset="-128"/>
                <a:ea typeface="BIZ UDPゴシック" panose="020B0400000000000000" pitchFamily="50" charset="-128"/>
              </a:rPr>
              <a:t>システム管理担当者層</a:t>
            </a:r>
            <a:endParaRPr kumimoji="1" lang="en-US" altLang="ja-JP" sz="3200" dirty="0">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セキュリティに関する動向を知りたい。</a:t>
            </a:r>
            <a:endParaRPr kumimoji="1" lang="en-US" altLang="ja-JP" sz="3200" dirty="0">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中小企業に必要な事項を知りたい。</a:t>
            </a:r>
            <a:endParaRPr kumimoji="1" lang="en-US" altLang="ja-JP" sz="3200" dirty="0">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セキュリティ対策の具体的な手順を知りたい。</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ja-JP" altLang="en-US" sz="3200" dirty="0">
                <a:latin typeface="BIZ UDPゴシック" panose="020B0400000000000000" pitchFamily="50" charset="-128"/>
                <a:ea typeface="BIZ UDPゴシック" panose="020B0400000000000000" pitchFamily="50" charset="-128"/>
              </a:rPr>
              <a:t>現在の対策状況</a:t>
            </a:r>
            <a:endParaRPr kumimoji="1" lang="en-US" altLang="ja-JP" sz="3200" dirty="0">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緊急に、大きなセキュリティホールを塞ぎたい。</a:t>
            </a:r>
            <a:endParaRPr kumimoji="1" lang="en-US" altLang="ja-JP" sz="3200" dirty="0">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素早く、多くのセキュリティホールを塞ぎたい。</a:t>
            </a:r>
            <a:endParaRPr kumimoji="1" lang="en-US" altLang="ja-JP" sz="3200" dirty="0">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じっくり、小さなセキュリティホールも残さないように塞ぎたい。</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endParaRPr kumimoji="1" lang="en-US" altLang="ja-JP" sz="3200" dirty="0">
              <a:latin typeface="BIZ UDPゴシック" panose="020B0400000000000000" pitchFamily="50" charset="-128"/>
              <a:ea typeface="BIZ UDPゴシック" panose="020B0400000000000000" pitchFamily="50" charset="-128"/>
            </a:endParaRPr>
          </a:p>
        </p:txBody>
      </p:sp>
      <p:sp>
        <p:nvSpPr>
          <p:cNvPr id="5" name="テキスト プレースホルダー 2">
            <a:extLst>
              <a:ext uri="{FF2B5EF4-FFF2-40B4-BE49-F238E27FC236}">
                <a16:creationId xmlns:a16="http://schemas.microsoft.com/office/drawing/2014/main" id="{BFFB103C-64D6-F54E-8461-1A69D61646AA}"/>
              </a:ext>
            </a:extLst>
          </p:cNvPr>
          <p:cNvSpPr txBox="1">
            <a:spLocks/>
          </p:cNvSpPr>
          <p:nvPr/>
        </p:nvSpPr>
        <p:spPr>
          <a:xfrm>
            <a:off x="1332852" y="1612605"/>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テキストの利用方法</a:t>
            </a:r>
          </a:p>
        </p:txBody>
      </p:sp>
      <p:sp>
        <p:nvSpPr>
          <p:cNvPr id="6" name="テキスト ボックス 5">
            <a:extLst>
              <a:ext uri="{FF2B5EF4-FFF2-40B4-BE49-F238E27FC236}">
                <a16:creationId xmlns:a16="http://schemas.microsoft.com/office/drawing/2014/main" id="{B9AD6E34-FA11-A3E9-4AB6-2F73888ED66B}"/>
              </a:ext>
            </a:extLst>
          </p:cNvPr>
          <p:cNvSpPr txBox="1"/>
          <p:nvPr/>
        </p:nvSpPr>
        <p:spPr>
          <a:xfrm>
            <a:off x="13106608" y="1246917"/>
            <a:ext cx="432444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0-1-3.】</a:t>
            </a:r>
          </a:p>
          <a:p>
            <a:pPr algn="ctr"/>
            <a:r>
              <a:rPr lang="en-US" altLang="ja-JP" sz="2400" b="1" dirty="0">
                <a:latin typeface="BIZ UDPゴシック" panose="020B0400000000000000" pitchFamily="50" charset="-128"/>
                <a:ea typeface="BIZ UDPゴシック" panose="020B0400000000000000" pitchFamily="50" charset="-128"/>
              </a:rPr>
              <a:t>P3</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P5</a:t>
            </a:r>
          </a:p>
        </p:txBody>
      </p:sp>
      <p:sp>
        <p:nvSpPr>
          <p:cNvPr id="3" name="object 40">
            <a:extLst>
              <a:ext uri="{FF2B5EF4-FFF2-40B4-BE49-F238E27FC236}">
                <a16:creationId xmlns:a16="http://schemas.microsoft.com/office/drawing/2014/main" id="{40533A2A-1AE7-AC98-C59B-6D400E2160E7}"/>
              </a:ext>
            </a:extLst>
          </p:cNvPr>
          <p:cNvSpPr txBox="1"/>
          <p:nvPr/>
        </p:nvSpPr>
        <p:spPr>
          <a:xfrm>
            <a:off x="13048934" y="181699"/>
            <a:ext cx="4382119" cy="203677"/>
          </a:xfrm>
          <a:prstGeom prst="rect">
            <a:avLst/>
          </a:prstGeom>
        </p:spPr>
        <p:txBody>
          <a:bodyPr vert="horz" wrap="square" lIns="0" tIns="11207" rIns="0" bIns="0" rtlCol="0" anchor="ctr">
            <a:spAutoFit/>
          </a:bodyPr>
          <a:lstStyle/>
          <a:p>
            <a:pPr marL="11205" algn="r">
              <a:lnSpc>
                <a:spcPts val="15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0</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はじめに</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293177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2693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ja-JP" altLang="en-US" sz="4000" dirty="0">
                <a:latin typeface="BIZ UDPゴシック" panose="020B0400000000000000" pitchFamily="50" charset="-128"/>
                <a:ea typeface="BIZ UDPゴシック" panose="020B0400000000000000" pitchFamily="50" charset="-128"/>
              </a:rPr>
              <a:t>第</a:t>
            </a:r>
            <a:r>
              <a:rPr kumimoji="1" lang="en-US" altLang="ja-JP"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1</a:t>
            </a: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章</a:t>
            </a:r>
            <a:r>
              <a:rPr kumimoji="1" lang="en-US" altLang="ja-JP"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デジタル時代の社会と</a:t>
            </a:r>
            <a:r>
              <a:rPr kumimoji="1" lang="en-US" altLang="ja-JP"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IT</a:t>
            </a: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情勢</a:t>
            </a:r>
          </a:p>
        </p:txBody>
      </p:sp>
      <p:sp>
        <p:nvSpPr>
          <p:cNvPr id="3" name="テキスト プレースホルダー 2">
            <a:extLst>
              <a:ext uri="{FF2B5EF4-FFF2-40B4-BE49-F238E27FC236}">
                <a16:creationId xmlns:a16="http://schemas.microsoft.com/office/drawing/2014/main" id="{EAE8D1DB-6FDB-9495-CF0C-BF9D661C22F2}"/>
              </a:ext>
            </a:extLst>
          </p:cNvPr>
          <p:cNvSpPr txBox="1">
            <a:spLocks/>
          </p:cNvSpPr>
          <p:nvPr/>
        </p:nvSpPr>
        <p:spPr>
          <a:xfrm>
            <a:off x="1332852" y="2019082"/>
            <a:ext cx="14944433" cy="4750208"/>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10000"/>
              </a:lnSpc>
            </a:pPr>
            <a:r>
              <a:rPr lang="ja-JP" altLang="en-US" sz="3600" dirty="0">
                <a:latin typeface="BIZ UDPゴシック" panose="020B0400000000000000" pitchFamily="50" charset="-128"/>
                <a:ea typeface="BIZ UDPゴシック" panose="020B0400000000000000" pitchFamily="50" charset="-128"/>
              </a:rPr>
              <a:t>デジタル時代の社会変革と</a:t>
            </a:r>
            <a:r>
              <a:rPr lang="en-US" altLang="ja-JP" sz="3600" dirty="0">
                <a:latin typeface="BIZ UDPゴシック" panose="020B0400000000000000" pitchFamily="50" charset="-128"/>
                <a:ea typeface="BIZ UDPゴシック" panose="020B0400000000000000" pitchFamily="50" charset="-128"/>
              </a:rPr>
              <a:t>IT</a:t>
            </a:r>
            <a:r>
              <a:rPr lang="ja-JP" altLang="en-US" sz="3600" dirty="0">
                <a:latin typeface="BIZ UDPゴシック" panose="020B0400000000000000" pitchFamily="50" charset="-128"/>
                <a:ea typeface="BIZ UDPゴシック" panose="020B0400000000000000" pitchFamily="50" charset="-128"/>
              </a:rPr>
              <a:t>情勢の関係性</a:t>
            </a:r>
          </a:p>
        </p:txBody>
      </p:sp>
      <p:sp>
        <p:nvSpPr>
          <p:cNvPr id="2" name="object 40">
            <a:extLst>
              <a:ext uri="{FF2B5EF4-FFF2-40B4-BE49-F238E27FC236}">
                <a16:creationId xmlns:a16="http://schemas.microsoft.com/office/drawing/2014/main" id="{9DD82107-FC0E-3BE8-390E-72492E6ED265}"/>
              </a:ext>
            </a:extLst>
          </p:cNvPr>
          <p:cNvSpPr txBox="1"/>
          <p:nvPr/>
        </p:nvSpPr>
        <p:spPr>
          <a:xfrm>
            <a:off x="8805070" y="181699"/>
            <a:ext cx="8625984" cy="203677"/>
          </a:xfrm>
          <a:prstGeom prst="rect">
            <a:avLst/>
          </a:prstGeom>
        </p:spPr>
        <p:txBody>
          <a:bodyPr vert="horz" wrap="square" lIns="0" tIns="11207" rIns="0" bIns="0" rtlCol="0" anchor="ctr">
            <a:spAutoFit/>
          </a:bodyPr>
          <a:lstStyle/>
          <a:p>
            <a:pPr marL="11205" algn="r">
              <a:lnSpc>
                <a:spcPts val="15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1</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サイバーセキュリティを取り巻く背景</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レベル共通</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1010274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2693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デジタル時代の社会変革と</a:t>
            </a:r>
            <a:r>
              <a:rPr kumimoji="1" lang="en-US" altLang="ja-JP"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IT</a:t>
            </a: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情勢の関係性</a:t>
            </a:r>
          </a:p>
        </p:txBody>
      </p:sp>
      <p:sp>
        <p:nvSpPr>
          <p:cNvPr id="2" name="テキスト ボックス 1">
            <a:extLst>
              <a:ext uri="{FF2B5EF4-FFF2-40B4-BE49-F238E27FC236}">
                <a16:creationId xmlns:a16="http://schemas.microsoft.com/office/drawing/2014/main" id="{AEBD78B2-00A4-8D42-F495-3D4E57A98790}"/>
              </a:ext>
            </a:extLst>
          </p:cNvPr>
          <p:cNvSpPr txBox="1"/>
          <p:nvPr/>
        </p:nvSpPr>
        <p:spPr>
          <a:xfrm>
            <a:off x="1554679" y="2172480"/>
            <a:ext cx="15456498" cy="6729022"/>
          </a:xfrm>
          <a:prstGeom prst="rect">
            <a:avLst/>
          </a:prstGeom>
          <a:noFill/>
        </p:spPr>
        <p:txBody>
          <a:bodyPr wrap="square" lIns="91440" tIns="45720" rIns="91440" bIns="45720" anchor="t">
            <a:spAutoFit/>
          </a:bodyPr>
          <a:lstStyle/>
          <a:p>
            <a:pPr marL="571500" indent="-571500">
              <a:lnSpc>
                <a:spcPct val="110000"/>
              </a:lnSpc>
              <a:buFont typeface="Arial" panose="020B0604020202020204" pitchFamily="34" charset="0"/>
              <a:buChar char="•"/>
            </a:pPr>
            <a:r>
              <a:rPr kumimoji="1" lang="en-US" altLang="ja-JP" sz="3200" dirty="0">
                <a:latin typeface="BIZ UDPゴシック" panose="020B0400000000000000" pitchFamily="50" charset="-128"/>
                <a:ea typeface="BIZ UDPゴシック" panose="020B0400000000000000" pitchFamily="50" charset="-128"/>
              </a:rPr>
              <a:t>Society5.0</a:t>
            </a:r>
            <a:r>
              <a:rPr kumimoji="1" lang="ja-JP" altLang="en-US" sz="3200" dirty="0">
                <a:latin typeface="BIZ UDPゴシック" panose="020B0400000000000000" pitchFamily="50" charset="-128"/>
                <a:ea typeface="BIZ UDPゴシック" panose="020B0400000000000000" pitchFamily="50" charset="-128"/>
              </a:rPr>
              <a:t>とは</a:t>
            </a:r>
            <a:br>
              <a:rPr kumimoji="1" lang="en-US" altLang="ja-JP" sz="3200" dirty="0">
                <a:latin typeface="BIZ UDPゴシック" panose="020B0400000000000000" pitchFamily="50" charset="-128"/>
                <a:ea typeface="BIZ UDPゴシック" panose="020B0400000000000000" pitchFamily="50" charset="-128"/>
              </a:rPr>
            </a:br>
            <a:r>
              <a:rPr kumimoji="1" lang="ja-JP" altLang="en-US" sz="3200" dirty="0">
                <a:latin typeface="BIZ UDPゴシック" panose="020B0400000000000000" pitchFamily="50" charset="-128"/>
                <a:ea typeface="BIZ UDPゴシック" panose="020B0400000000000000" pitchFamily="50" charset="-128"/>
              </a:rPr>
              <a:t>「サイバー空間（仮想空間）とフィジカル空間（現実空間）を高度に融合させたシステムにより、経済発展と社会的課題の解決を両立する、人間中心の社会（</a:t>
            </a:r>
            <a:r>
              <a:rPr kumimoji="1" lang="en-US" altLang="ja-JP" sz="3200" dirty="0">
                <a:latin typeface="BIZ UDPゴシック" panose="020B0400000000000000" pitchFamily="50" charset="-128"/>
                <a:ea typeface="BIZ UDPゴシック" panose="020B0400000000000000" pitchFamily="50" charset="-128"/>
              </a:rPr>
              <a:t>Society</a:t>
            </a:r>
            <a:r>
              <a:rPr kumimoji="1" lang="ja-JP" altLang="en-US" sz="3200" dirty="0">
                <a:latin typeface="BIZ UDPゴシック" panose="020B0400000000000000" pitchFamily="50" charset="-128"/>
                <a:ea typeface="BIZ UDPゴシック" panose="020B0400000000000000" pitchFamily="50" charset="-128"/>
              </a:rPr>
              <a:t>）」</a:t>
            </a:r>
            <a:br>
              <a:rPr kumimoji="1" lang="en-US" altLang="ja-JP" sz="3200" dirty="0">
                <a:latin typeface="BIZ UDPゴシック" panose="020B0400000000000000" pitchFamily="50" charset="-128"/>
                <a:ea typeface="BIZ UDPゴシック" panose="020B0400000000000000" pitchFamily="50" charset="-128"/>
              </a:rPr>
            </a:br>
            <a:r>
              <a:rPr kumimoji="0"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内閣府</a:t>
            </a:r>
            <a:r>
              <a:rPr kumimoji="0" lang="ja-JP" altLang="en-US" sz="1800" dirty="0">
                <a:solidFill>
                  <a:prstClr val="black"/>
                </a:solidFill>
                <a:latin typeface="BIZ UDPゴシック" panose="020B0400000000000000" pitchFamily="50" charset="-128"/>
                <a:ea typeface="BIZ UDPゴシック" panose="020B0400000000000000" pitchFamily="50" charset="-128"/>
              </a:rPr>
              <a:t>「</a:t>
            </a:r>
            <a:r>
              <a:rPr kumimoji="0" lang="en-US" altLang="ja-JP"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Society 5.0</a:t>
            </a:r>
            <a:r>
              <a:rPr kumimoji="0" lang="ja-JP" altLang="en-US" sz="1800" dirty="0">
                <a:solidFill>
                  <a:prstClr val="black"/>
                </a:solidFill>
                <a:latin typeface="BIZ UDPゴシック" panose="020B0400000000000000" pitchFamily="50" charset="-128"/>
                <a:ea typeface="BIZ UDPゴシック" panose="020B0400000000000000" pitchFamily="50" charset="-128"/>
              </a:rPr>
              <a:t>」　</a:t>
            </a:r>
            <a:r>
              <a:rPr kumimoji="0" lang="en-US" altLang="ja-JP"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hlinkClick r:id="rId3"/>
              </a:rPr>
              <a:t>https://www8.cao.go.jp/cstp/society5_0/</a:t>
            </a:r>
            <a:r>
              <a:rPr kumimoji="0" lang="en-US" altLang="ja-JP"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参照 </a:t>
            </a:r>
            <a:r>
              <a:rPr kumimoji="0" lang="en-US" altLang="ja-JP"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2023-07-06)</a:t>
            </a:r>
            <a:br>
              <a:rPr kumimoji="1" lang="en-US" altLang="ja-JP" sz="3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br>
            <a:endParaRPr kumimoji="1" lang="en-US" altLang="ja-JP" b="1" dirty="0">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tabLst>
                <a:tab pos="3321050" algn="l"/>
              </a:tabLst>
            </a:pPr>
            <a:r>
              <a:rPr kumimoji="1" lang="en-US" altLang="ja-JP" sz="3200" dirty="0">
                <a:latin typeface="BIZ UDPゴシック" panose="020B0400000000000000" pitchFamily="50" charset="-128"/>
                <a:ea typeface="BIZ UDPゴシック" panose="020B0400000000000000" pitchFamily="50" charset="-128"/>
              </a:rPr>
              <a:t>Society1.0</a:t>
            </a:r>
            <a:r>
              <a:rPr kumimoji="1" lang="ja-JP" altLang="en-US" sz="3200" dirty="0">
                <a:latin typeface="BIZ UDPゴシック" panose="020B0400000000000000" pitchFamily="50" charset="-128"/>
                <a:ea typeface="BIZ UDPゴシック" panose="020B0400000000000000" pitchFamily="50" charset="-128"/>
              </a:rPr>
              <a:t>：</a:t>
            </a:r>
            <a:r>
              <a:rPr kumimoji="1" lang="en-US" altLang="ja-JP" sz="3200" dirty="0">
                <a:latin typeface="BIZ UDPゴシック" panose="020B0400000000000000" pitchFamily="50" charset="-128"/>
                <a:ea typeface="BIZ UDPゴシック" panose="020B0400000000000000" pitchFamily="50" charset="-128"/>
              </a:rPr>
              <a:t>	</a:t>
            </a:r>
            <a:r>
              <a:rPr kumimoji="1" lang="ja-JP" altLang="en-US" sz="3200" dirty="0">
                <a:latin typeface="BIZ UDPゴシック" panose="020B0400000000000000" pitchFamily="50" charset="-128"/>
                <a:ea typeface="BIZ UDPゴシック" panose="020B0400000000000000" pitchFamily="50" charset="-128"/>
              </a:rPr>
              <a:t>狩猟社会</a:t>
            </a:r>
            <a:br>
              <a:rPr lang="en-US" altLang="ja-JP" sz="3200" dirty="0">
                <a:latin typeface="BIZ UDPゴシック" panose="020B0400000000000000" pitchFamily="50" charset="-128"/>
                <a:ea typeface="BIZ UDPゴシック" panose="020B0400000000000000" pitchFamily="50" charset="-128"/>
              </a:rPr>
            </a:br>
            <a:r>
              <a:rPr kumimoji="1" lang="en-US" altLang="ja-JP" sz="3200" dirty="0">
                <a:latin typeface="BIZ UDPゴシック" panose="020B0400000000000000" pitchFamily="50" charset="-128"/>
                <a:ea typeface="BIZ UDPゴシック" panose="020B0400000000000000" pitchFamily="50" charset="-128"/>
              </a:rPr>
              <a:t>Society2.0</a:t>
            </a:r>
            <a:r>
              <a:rPr kumimoji="1" lang="ja-JP" altLang="en-US" sz="3200" dirty="0">
                <a:latin typeface="BIZ UDPゴシック" panose="020B0400000000000000" pitchFamily="50" charset="-128"/>
                <a:ea typeface="BIZ UDPゴシック" panose="020B0400000000000000" pitchFamily="50" charset="-128"/>
              </a:rPr>
              <a:t>：</a:t>
            </a:r>
            <a:r>
              <a:rPr kumimoji="1" lang="en-US" altLang="ja-JP" sz="3200" dirty="0">
                <a:latin typeface="BIZ UDPゴシック" panose="020B0400000000000000" pitchFamily="50" charset="-128"/>
                <a:ea typeface="BIZ UDPゴシック" panose="020B0400000000000000" pitchFamily="50" charset="-128"/>
              </a:rPr>
              <a:t>	</a:t>
            </a:r>
            <a:r>
              <a:rPr kumimoji="1" lang="ja-JP" altLang="en-US" sz="3200" dirty="0">
                <a:latin typeface="BIZ UDPゴシック" panose="020B0400000000000000" pitchFamily="50" charset="-128"/>
                <a:ea typeface="BIZ UDPゴシック" panose="020B0400000000000000" pitchFamily="50" charset="-128"/>
              </a:rPr>
              <a:t>農耕社会</a:t>
            </a:r>
            <a:br>
              <a:rPr lang="en-US" altLang="ja-JP" sz="3200" dirty="0">
                <a:latin typeface="BIZ UDPゴシック" panose="020B0400000000000000" pitchFamily="50" charset="-128"/>
                <a:ea typeface="BIZ UDPゴシック" panose="020B0400000000000000" pitchFamily="50" charset="-128"/>
              </a:rPr>
            </a:br>
            <a:r>
              <a:rPr kumimoji="1" lang="en-US" altLang="ja-JP" sz="3200" dirty="0">
                <a:latin typeface="BIZ UDPゴシック" panose="020B0400000000000000" pitchFamily="50" charset="-128"/>
                <a:ea typeface="BIZ UDPゴシック" panose="020B0400000000000000" pitchFamily="50" charset="-128"/>
              </a:rPr>
              <a:t>Society3.0</a:t>
            </a:r>
            <a:r>
              <a:rPr kumimoji="1" lang="ja-JP" altLang="en-US" sz="3200" dirty="0">
                <a:latin typeface="BIZ UDPゴシック" panose="020B0400000000000000" pitchFamily="50" charset="-128"/>
                <a:ea typeface="BIZ UDPゴシック" panose="020B0400000000000000" pitchFamily="50" charset="-128"/>
              </a:rPr>
              <a:t>：</a:t>
            </a:r>
            <a:r>
              <a:rPr kumimoji="1" lang="en-US" altLang="ja-JP" sz="3200" dirty="0">
                <a:latin typeface="BIZ UDPゴシック" panose="020B0400000000000000" pitchFamily="50" charset="-128"/>
                <a:ea typeface="BIZ UDPゴシック" panose="020B0400000000000000" pitchFamily="50" charset="-128"/>
              </a:rPr>
              <a:t>	</a:t>
            </a:r>
            <a:r>
              <a:rPr kumimoji="1" lang="ja-JP" altLang="en-US" sz="3200" dirty="0">
                <a:latin typeface="BIZ UDPゴシック" panose="020B0400000000000000" pitchFamily="50" charset="-128"/>
                <a:ea typeface="BIZ UDPゴシック" panose="020B0400000000000000" pitchFamily="50" charset="-128"/>
              </a:rPr>
              <a:t>工業社会</a:t>
            </a:r>
            <a:br>
              <a:rPr lang="en-US" altLang="ja-JP" sz="3200" dirty="0">
                <a:latin typeface="BIZ UDPゴシック" panose="020B0400000000000000" pitchFamily="50" charset="-128"/>
                <a:ea typeface="BIZ UDPゴシック" panose="020B0400000000000000" pitchFamily="50" charset="-128"/>
              </a:rPr>
            </a:br>
            <a:r>
              <a:rPr kumimoji="1" lang="en-US" altLang="ja-JP" sz="3200" dirty="0">
                <a:latin typeface="BIZ UDPゴシック" panose="020B0400000000000000" pitchFamily="50" charset="-128"/>
                <a:ea typeface="BIZ UDPゴシック" panose="020B0400000000000000" pitchFamily="50" charset="-128"/>
              </a:rPr>
              <a:t>Society4.0</a:t>
            </a:r>
            <a:r>
              <a:rPr kumimoji="1" lang="ja-JP" altLang="en-US" sz="3200" dirty="0">
                <a:latin typeface="BIZ UDPゴシック" panose="020B0400000000000000" pitchFamily="50" charset="-128"/>
                <a:ea typeface="BIZ UDPゴシック" panose="020B0400000000000000" pitchFamily="50" charset="-128"/>
              </a:rPr>
              <a:t>：</a:t>
            </a:r>
            <a:r>
              <a:rPr kumimoji="1" lang="en-US" altLang="ja-JP" sz="3200" dirty="0">
                <a:latin typeface="BIZ UDPゴシック" panose="020B0400000000000000" pitchFamily="50" charset="-128"/>
                <a:ea typeface="BIZ UDPゴシック" panose="020B0400000000000000" pitchFamily="50" charset="-128"/>
              </a:rPr>
              <a:t>	</a:t>
            </a:r>
            <a:r>
              <a:rPr kumimoji="1" lang="ja-JP" altLang="en-US" sz="3200" dirty="0">
                <a:latin typeface="BIZ UDPゴシック" panose="020B0400000000000000" pitchFamily="50" charset="-128"/>
                <a:ea typeface="BIZ UDPゴシック" panose="020B0400000000000000" pitchFamily="50" charset="-128"/>
              </a:rPr>
              <a:t>情報社会</a:t>
            </a:r>
            <a:br>
              <a:rPr lang="en-US" altLang="ja-JP" sz="3200" dirty="0">
                <a:latin typeface="BIZ UDPゴシック" panose="020B0400000000000000" pitchFamily="50" charset="-128"/>
                <a:ea typeface="BIZ UDPゴシック" panose="020B0400000000000000" pitchFamily="50" charset="-128"/>
              </a:rPr>
            </a:br>
            <a:r>
              <a:rPr kumimoji="1" lang="en-US" altLang="ja-JP" sz="3200" dirty="0">
                <a:latin typeface="BIZ UDPゴシック" panose="020B0400000000000000" pitchFamily="50" charset="-128"/>
                <a:ea typeface="BIZ UDPゴシック" panose="020B0400000000000000" pitchFamily="50" charset="-128"/>
              </a:rPr>
              <a:t>Society5.0</a:t>
            </a:r>
            <a:r>
              <a:rPr kumimoji="1" lang="ja-JP" altLang="en-US" sz="3200" dirty="0">
                <a:latin typeface="BIZ UDPゴシック" panose="020B0400000000000000" pitchFamily="50" charset="-128"/>
                <a:ea typeface="BIZ UDPゴシック" panose="020B0400000000000000" pitchFamily="50" charset="-128"/>
              </a:rPr>
              <a:t>：</a:t>
            </a:r>
            <a:r>
              <a:rPr kumimoji="1" lang="en-US" altLang="ja-JP" sz="3200" dirty="0">
                <a:latin typeface="BIZ UDPゴシック" panose="020B0400000000000000" pitchFamily="50" charset="-128"/>
                <a:ea typeface="BIZ UDPゴシック" panose="020B0400000000000000" pitchFamily="50" charset="-128"/>
              </a:rPr>
              <a:t>	</a:t>
            </a:r>
            <a:r>
              <a:rPr kumimoji="1" lang="ja-JP" altLang="en-US" sz="3200" dirty="0">
                <a:latin typeface="BIZ UDPゴシック" panose="020B0400000000000000" pitchFamily="50" charset="-128"/>
                <a:ea typeface="BIZ UDPゴシック" panose="020B0400000000000000" pitchFamily="50" charset="-128"/>
              </a:rPr>
              <a:t>未来社会</a:t>
            </a: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動画</a:t>
            </a:r>
            <a:r>
              <a:rPr kumimoji="1" lang="en-US" altLang="ja-JP" sz="3200" dirty="0">
                <a:latin typeface="BIZ UDPゴシック" panose="020B0400000000000000" pitchFamily="50" charset="-128"/>
                <a:ea typeface="BIZ UDPゴシック" panose="020B0400000000000000" pitchFamily="50" charset="-128"/>
              </a:rPr>
              <a:t>)</a:t>
            </a:r>
            <a:br>
              <a:rPr lang="en-US" altLang="ja-JP" sz="3200" dirty="0">
                <a:latin typeface="BIZ UDPゴシック" panose="020B0400000000000000" pitchFamily="50" charset="-128"/>
                <a:ea typeface="BIZ UDPゴシック" panose="020B0400000000000000" pitchFamily="50" charset="-128"/>
              </a:rPr>
            </a:br>
            <a:r>
              <a:rPr kumimoji="1" lang="en-US" altLang="ja-JP" sz="2800" dirty="0">
                <a:latin typeface="BIZ UDPゴシック" panose="020B0400000000000000" pitchFamily="50" charset="-128"/>
                <a:ea typeface="BIZ UDPゴシック" panose="020B0400000000000000" pitchFamily="50" charset="-128"/>
                <a:hlinkClick r:id="rId4"/>
              </a:rPr>
              <a:t>https://wwwc.cao.go.jp/lib_006/society5_0/society5_0_mirai1.html</a:t>
            </a:r>
            <a:br>
              <a:rPr lang="en-US" altLang="ja-JP" sz="3200" dirty="0">
                <a:latin typeface="BIZ UDPゴシック" panose="020B0400000000000000" pitchFamily="50" charset="-128"/>
                <a:ea typeface="BIZ UDPゴシック" panose="020B0400000000000000" pitchFamily="50" charset="-128"/>
              </a:rPr>
            </a:br>
            <a:r>
              <a:rPr kumimoji="1" lang="en-US" altLang="ja-JP" sz="3200" dirty="0">
                <a:latin typeface="BIZ UDPゴシック" panose="020B0400000000000000" pitchFamily="50" charset="-128"/>
                <a:ea typeface="BIZ UDPゴシック" panose="020B0400000000000000" pitchFamily="50" charset="-128"/>
              </a:rPr>
              <a:t>Society5.0 	</a:t>
            </a:r>
            <a:r>
              <a:rPr kumimoji="1" lang="ja-JP" altLang="en-US" sz="3200" dirty="0">
                <a:latin typeface="BIZ UDPゴシック" panose="020B0400000000000000" pitchFamily="50" charset="-128"/>
                <a:ea typeface="BIZ UDPゴシック" panose="020B0400000000000000" pitchFamily="50" charset="-128"/>
              </a:rPr>
              <a:t>ビックデータ連携がもたらす未来社会像</a:t>
            </a: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動画</a:t>
            </a:r>
            <a:r>
              <a:rPr kumimoji="1" lang="en-US" altLang="ja-JP" sz="3200" dirty="0">
                <a:latin typeface="BIZ UDPゴシック" panose="020B0400000000000000" pitchFamily="50" charset="-128"/>
                <a:ea typeface="BIZ UDPゴシック" panose="020B0400000000000000" pitchFamily="50" charset="-128"/>
              </a:rPr>
              <a:t>)</a:t>
            </a:r>
            <a:br>
              <a:rPr lang="en-US" altLang="ja-JP" sz="3200" dirty="0">
                <a:latin typeface="BIZ UDPゴシック" panose="020B0400000000000000" pitchFamily="50" charset="-128"/>
                <a:ea typeface="BIZ UDPゴシック" panose="020B0400000000000000" pitchFamily="50" charset="-128"/>
              </a:rPr>
            </a:br>
            <a:r>
              <a:rPr kumimoji="1" lang="en-US" altLang="ja-JP" sz="2800" dirty="0">
                <a:latin typeface="BIZ UDPゴシック" panose="020B0400000000000000" pitchFamily="50" charset="-128"/>
                <a:ea typeface="BIZ UDPゴシック" panose="020B0400000000000000" pitchFamily="50" charset="-128"/>
                <a:hlinkClick r:id="rId5"/>
              </a:rPr>
              <a:t>https://wwwc.cao.go.jp/lib_006/society5_0/society5_0_bigdata1.html</a:t>
            </a:r>
            <a:endParaRPr lang="en-US" altLang="ja-JP" sz="3200" dirty="0">
              <a:latin typeface="BIZ UDPゴシック" panose="020B0400000000000000" pitchFamily="50" charset="-128"/>
              <a:ea typeface="BIZ UDPゴシック" panose="020B0400000000000000" pitchFamily="50" charset="-128"/>
            </a:endParaRPr>
          </a:p>
        </p:txBody>
      </p:sp>
      <p:sp>
        <p:nvSpPr>
          <p:cNvPr id="5" name="テキスト プレースホルダー 2">
            <a:extLst>
              <a:ext uri="{FF2B5EF4-FFF2-40B4-BE49-F238E27FC236}">
                <a16:creationId xmlns:a16="http://schemas.microsoft.com/office/drawing/2014/main" id="{BFFB103C-64D6-F54E-8461-1A69D61646AA}"/>
              </a:ext>
            </a:extLst>
          </p:cNvPr>
          <p:cNvSpPr txBox="1">
            <a:spLocks/>
          </p:cNvSpPr>
          <p:nvPr/>
        </p:nvSpPr>
        <p:spPr>
          <a:xfrm>
            <a:off x="1332852" y="1612605"/>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社会の現状と今後の動向</a:t>
            </a:r>
          </a:p>
        </p:txBody>
      </p:sp>
      <p:sp>
        <p:nvSpPr>
          <p:cNvPr id="6" name="テキスト ボックス 5">
            <a:extLst>
              <a:ext uri="{FF2B5EF4-FFF2-40B4-BE49-F238E27FC236}">
                <a16:creationId xmlns:a16="http://schemas.microsoft.com/office/drawing/2014/main" id="{B9AD6E34-FA11-A3E9-4AB6-2F73888ED66B}"/>
              </a:ext>
            </a:extLst>
          </p:cNvPr>
          <p:cNvSpPr txBox="1"/>
          <p:nvPr/>
        </p:nvSpPr>
        <p:spPr>
          <a:xfrm>
            <a:off x="13106608" y="596467"/>
            <a:ext cx="432444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1-1】</a:t>
            </a:r>
          </a:p>
          <a:p>
            <a:pPr algn="ctr"/>
            <a:r>
              <a:rPr lang="en-US" altLang="ja-JP" sz="2400" b="1" dirty="0">
                <a:latin typeface="BIZ UDPゴシック" panose="020B0400000000000000" pitchFamily="50" charset="-128"/>
                <a:ea typeface="BIZ UDPゴシック" panose="020B0400000000000000" pitchFamily="50" charset="-128"/>
              </a:rPr>
              <a:t>P7</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P9</a:t>
            </a:r>
          </a:p>
        </p:txBody>
      </p:sp>
      <p:sp>
        <p:nvSpPr>
          <p:cNvPr id="3" name="object 40">
            <a:extLst>
              <a:ext uri="{FF2B5EF4-FFF2-40B4-BE49-F238E27FC236}">
                <a16:creationId xmlns:a16="http://schemas.microsoft.com/office/drawing/2014/main" id="{B3321ABB-F99A-313E-086D-870E48B8F8EB}"/>
              </a:ext>
            </a:extLst>
          </p:cNvPr>
          <p:cNvSpPr txBox="1"/>
          <p:nvPr/>
        </p:nvSpPr>
        <p:spPr>
          <a:xfrm>
            <a:off x="8805070" y="181699"/>
            <a:ext cx="8625984" cy="203677"/>
          </a:xfrm>
          <a:prstGeom prst="rect">
            <a:avLst/>
          </a:prstGeom>
        </p:spPr>
        <p:txBody>
          <a:bodyPr vert="horz" wrap="square" lIns="0" tIns="11207" rIns="0" bIns="0" rtlCol="0" anchor="ctr">
            <a:spAutoFit/>
          </a:bodyPr>
          <a:lstStyle/>
          <a:p>
            <a:pPr marL="11205" algn="r">
              <a:lnSpc>
                <a:spcPts val="15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1</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サイバーセキュリティを取り巻く背景</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レベル共通</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2841939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p:cNvSpPr>
          <p:nvPr/>
        </p:nvSpPr>
        <p:spPr>
          <a:xfrm>
            <a:off x="1269352" y="709801"/>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4000" dirty="0">
                <a:latin typeface="BIZ UDPゴシック" panose="020B0400000000000000" pitchFamily="50" charset="-128"/>
                <a:ea typeface="BIZ UDPゴシック" panose="020B0400000000000000" pitchFamily="50" charset="-128"/>
              </a:rPr>
              <a:t>デジタル時代の社会変革と</a:t>
            </a:r>
            <a:r>
              <a:rPr lang="en-US" altLang="ja-JP" sz="4000" dirty="0">
                <a:latin typeface="BIZ UDPゴシック" panose="020B0400000000000000" pitchFamily="50" charset="-128"/>
                <a:ea typeface="BIZ UDPゴシック" panose="020B0400000000000000" pitchFamily="50" charset="-128"/>
              </a:rPr>
              <a:t>IT</a:t>
            </a:r>
            <a:r>
              <a:rPr lang="ja-JP" altLang="en-US" sz="4000" dirty="0">
                <a:latin typeface="BIZ UDPゴシック" panose="020B0400000000000000" pitchFamily="50" charset="-128"/>
                <a:ea typeface="BIZ UDPゴシック" panose="020B0400000000000000" pitchFamily="50" charset="-128"/>
              </a:rPr>
              <a:t>情勢の関係性</a:t>
            </a:r>
          </a:p>
        </p:txBody>
      </p:sp>
      <p:sp>
        <p:nvSpPr>
          <p:cNvPr id="2" name="テキスト ボックス 1">
            <a:extLst>
              <a:ext uri="{FF2B5EF4-FFF2-40B4-BE49-F238E27FC236}">
                <a16:creationId xmlns:a16="http://schemas.microsoft.com/office/drawing/2014/main" id="{AEBD78B2-00A4-8D42-F495-3D4E57A98790}"/>
              </a:ext>
            </a:extLst>
          </p:cNvPr>
          <p:cNvSpPr txBox="1"/>
          <p:nvPr/>
        </p:nvSpPr>
        <p:spPr>
          <a:xfrm>
            <a:off x="1554679" y="2172480"/>
            <a:ext cx="15456498" cy="6753324"/>
          </a:xfrm>
          <a:prstGeom prst="rect">
            <a:avLst/>
          </a:prstGeom>
          <a:noFill/>
        </p:spPr>
        <p:txBody>
          <a:bodyPr wrap="square">
            <a:spAutoFit/>
          </a:bodyPr>
          <a:lstStyle/>
          <a:p>
            <a:pPr>
              <a:lnSpc>
                <a:spcPct val="110000"/>
              </a:lnSpc>
            </a:pPr>
            <a:r>
              <a:rPr kumimoji="1" lang="ja-JP" altLang="en-US" sz="3200" u="sng" dirty="0">
                <a:latin typeface="BIZ UDPゴシック" panose="020B0400000000000000" pitchFamily="50" charset="-128"/>
                <a:ea typeface="BIZ UDPゴシック" panose="020B0400000000000000" pitchFamily="50" charset="-128"/>
              </a:rPr>
              <a:t>定義</a:t>
            </a:r>
            <a:br>
              <a:rPr kumimoji="1" lang="en-US" altLang="ja-JP" sz="3200" dirty="0">
                <a:latin typeface="BIZ UDPゴシック" panose="020B0400000000000000" pitchFamily="50" charset="-128"/>
                <a:ea typeface="BIZ UDPゴシック" panose="020B0400000000000000" pitchFamily="50" charset="-128"/>
              </a:rPr>
            </a:br>
            <a:r>
              <a:rPr kumimoji="1" lang="ja-JP" altLang="en-US" sz="3200" dirty="0">
                <a:latin typeface="BIZ UDPゴシック" panose="020B0400000000000000" pitchFamily="50" charset="-128"/>
                <a:ea typeface="BIZ UDPゴシック" panose="020B0400000000000000" pitchFamily="50" charset="-128"/>
              </a:rPr>
              <a:t>「</a:t>
            </a:r>
            <a:r>
              <a:rPr lang="en-US" altLang="ja-JP" sz="3200" dirty="0">
                <a:latin typeface="BIZ UDPゴシック" panose="020B0400000000000000" pitchFamily="50" charset="-128"/>
                <a:ea typeface="BIZ UDPゴシック" panose="020B0400000000000000" pitchFamily="50" charset="-128"/>
              </a:rPr>
              <a:t>DX</a:t>
            </a:r>
            <a:r>
              <a:rPr lang="ja-JP" altLang="en-US" sz="3200" dirty="0">
                <a:latin typeface="BIZ UDPゴシック" panose="020B0400000000000000" pitchFamily="50" charset="-128"/>
                <a:ea typeface="BIZ UDPゴシック" panose="020B0400000000000000" pitchFamily="50" charset="-128"/>
              </a:rPr>
              <a:t>とは、企業がビジネス環境の激しい変化に対応し、データとデジタル技術を</a:t>
            </a:r>
            <a:endParaRPr lang="en-US" altLang="ja-JP" sz="3200" dirty="0">
              <a:latin typeface="BIZ UDPゴシック" panose="020B0400000000000000" pitchFamily="50" charset="-128"/>
              <a:ea typeface="BIZ UDPゴシック" panose="020B0400000000000000" pitchFamily="50" charset="-128"/>
            </a:endParaRPr>
          </a:p>
          <a:p>
            <a:pPr>
              <a:lnSpc>
                <a:spcPct val="110000"/>
              </a:lnSpc>
            </a:pPr>
            <a:r>
              <a:rPr lang="ja-JP" altLang="en-US" sz="3200" dirty="0">
                <a:latin typeface="BIZ UDPゴシック" panose="020B0400000000000000" pitchFamily="50" charset="-128"/>
                <a:ea typeface="BIZ UDPゴシック" panose="020B0400000000000000" pitchFamily="50" charset="-128"/>
              </a:rPr>
              <a:t>活用して、顧客や社会のニーズを基に、製品やサービス、ビジネスモデルを変革するとともに、業務そのものや、組織、プロセス、企業文化・風土を変革し、競争上の優位性を確立すること。」</a:t>
            </a:r>
            <a:br>
              <a:rPr lang="en-US" altLang="ja-JP" sz="3200" dirty="0">
                <a:latin typeface="BIZ UDPゴシック" panose="020B0400000000000000" pitchFamily="50" charset="-128"/>
                <a:ea typeface="BIZ UDPゴシック" panose="020B0400000000000000" pitchFamily="50" charset="-128"/>
              </a:rPr>
            </a:br>
            <a:r>
              <a:rPr lang="ja-JP" altLang="en-US" dirty="0">
                <a:latin typeface="BIZ UDPゴシック" panose="020B0400000000000000" pitchFamily="50" charset="-128"/>
                <a:ea typeface="BIZ UDPゴシック" panose="020B0400000000000000" pitchFamily="50" charset="-128"/>
              </a:rPr>
              <a:t>　　経済産業省「デジタルガバナンス・コード</a:t>
            </a:r>
            <a:r>
              <a:rPr lang="en-US" altLang="ja-JP" dirty="0">
                <a:latin typeface="BIZ UDPゴシック" panose="020B0400000000000000" pitchFamily="50" charset="-128"/>
                <a:ea typeface="BIZ UDPゴシック" panose="020B0400000000000000" pitchFamily="50" charset="-128"/>
              </a:rPr>
              <a:t>3.0</a:t>
            </a:r>
            <a:r>
              <a:rPr lang="ja-JP" altLang="en-US" dirty="0">
                <a:latin typeface="BIZ UDPゴシック" panose="020B0400000000000000" pitchFamily="50" charset="-128"/>
                <a:ea typeface="BIZ UDPゴシック" panose="020B0400000000000000" pitchFamily="50" charset="-128"/>
              </a:rPr>
              <a:t>」</a:t>
            </a:r>
            <a:r>
              <a:rPr lang="en-US" altLang="ja-JP" dirty="0">
                <a:latin typeface="BIZ UDPゴシック" panose="020B0400000000000000" pitchFamily="50" charset="-128"/>
                <a:ea typeface="BIZ UDPゴシック" panose="020B0400000000000000" pitchFamily="50" charset="-128"/>
              </a:rPr>
              <a:t> (2023-09-19)</a:t>
            </a:r>
            <a:r>
              <a:rPr lang="ja-JP" altLang="en-US" dirty="0">
                <a:latin typeface="BIZ UDPゴシック" panose="020B0400000000000000" pitchFamily="50" charset="-128"/>
                <a:ea typeface="BIZ UDPゴシック" panose="020B0400000000000000" pitchFamily="50" charset="-128"/>
              </a:rPr>
              <a:t>　</a:t>
            </a:r>
            <a:r>
              <a:rPr lang="en-US" altLang="ja-JP" dirty="0">
                <a:latin typeface="BIZ UDPゴシック" panose="020B0400000000000000" pitchFamily="50" charset="-128"/>
                <a:ea typeface="BIZ UDPゴシック" panose="020B0400000000000000" pitchFamily="50" charset="-128"/>
              </a:rPr>
              <a:t>p.2</a:t>
            </a:r>
            <a:r>
              <a:rPr lang="ja-JP" altLang="en-US" dirty="0">
                <a:latin typeface="BIZ UDPゴシック" panose="020B0400000000000000" pitchFamily="50" charset="-128"/>
                <a:ea typeface="BIZ UDPゴシック" panose="020B0400000000000000" pitchFamily="50" charset="-128"/>
              </a:rPr>
              <a:t>脚注</a:t>
            </a:r>
            <a:endParaRPr lang="en-US" altLang="ja-JP" dirty="0">
              <a:latin typeface="BIZ UDPゴシック" panose="020B0400000000000000" pitchFamily="50" charset="-128"/>
              <a:ea typeface="BIZ UDPゴシック" panose="020B0400000000000000" pitchFamily="50" charset="-128"/>
            </a:endParaRPr>
          </a:p>
          <a:p>
            <a:pPr>
              <a:lnSpc>
                <a:spcPct val="110000"/>
              </a:lnSpc>
            </a:pPr>
            <a:r>
              <a:rPr lang="ja-JP" altLang="en-US" dirty="0">
                <a:latin typeface="BIZ UDPゴシック" panose="020B0400000000000000" pitchFamily="50" charset="-128"/>
                <a:ea typeface="BIZ UDPゴシック" panose="020B0400000000000000" pitchFamily="50" charset="-128"/>
              </a:rPr>
              <a:t>　　</a:t>
            </a:r>
            <a:r>
              <a:rPr lang="en-US" altLang="ja-JP" dirty="0">
                <a:solidFill>
                  <a:schemeClr val="tx1"/>
                </a:solidFill>
                <a:latin typeface="BIZ UDPゴシック" panose="020B0400000000000000" pitchFamily="50" charset="-128"/>
                <a:ea typeface="BIZ UDPゴシック" panose="020B0400000000000000" pitchFamily="50" charset="-128"/>
                <a:hlinkClick r:id="rId3"/>
              </a:rPr>
              <a:t>https://www.meti.go.jp/policy/it_policy/investment/dgc/dgc3.0.pdf</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a:lnSpc>
                <a:spcPct val="110000"/>
              </a:lnSpc>
            </a:pPr>
            <a:endParaRPr kumimoji="1" lang="en-US" altLang="ja-JP" dirty="0">
              <a:latin typeface="BIZ UDPゴシック" panose="020B0400000000000000" pitchFamily="50" charset="-128"/>
              <a:ea typeface="BIZ UDPゴシック" panose="020B0400000000000000" pitchFamily="50" charset="-128"/>
            </a:endParaRPr>
          </a:p>
          <a:p>
            <a:pPr algn="l">
              <a:lnSpc>
                <a:spcPct val="110000"/>
              </a:lnSpc>
            </a:pPr>
            <a:r>
              <a:rPr kumimoji="1" lang="ja-JP" altLang="en-US" sz="3200" u="sng" dirty="0">
                <a:latin typeface="BIZ UDPゴシック" panose="020B0400000000000000" pitchFamily="50" charset="-128"/>
                <a:ea typeface="BIZ UDPゴシック" panose="020B0400000000000000" pitchFamily="50" charset="-128"/>
              </a:rPr>
              <a:t>概要</a:t>
            </a:r>
            <a:endParaRPr lang="ja-JP" altLang="en-US" sz="3200" i="0" u="sng" dirty="0">
              <a:effectLst/>
              <a:latin typeface="BIZ UDPゴシック" panose="020B0400000000000000" pitchFamily="50" charset="-128"/>
              <a:ea typeface="BIZ UDPゴシック" panose="020B0400000000000000" pitchFamily="50" charset="-128"/>
            </a:endParaRPr>
          </a:p>
          <a:p>
            <a:pPr marL="571500" indent="-571500" algn="l">
              <a:lnSpc>
                <a:spcPct val="110000"/>
              </a:lnSpc>
              <a:buFont typeface="Arial" panose="020B0604020202020204" pitchFamily="34" charset="0"/>
              <a:buChar char="•"/>
            </a:pPr>
            <a:r>
              <a:rPr lang="en-US" altLang="ja-JP" sz="3200" b="0" i="0" dirty="0">
                <a:effectLst/>
                <a:latin typeface="BIZ UDPゴシック" panose="020B0400000000000000" pitchFamily="50" charset="-128"/>
                <a:ea typeface="BIZ UDPゴシック" panose="020B0400000000000000" pitchFamily="50" charset="-128"/>
              </a:rPr>
              <a:t>DX</a:t>
            </a:r>
            <a:r>
              <a:rPr lang="ja-JP" altLang="en-US" sz="3200" b="0" i="0" dirty="0">
                <a:effectLst/>
                <a:latin typeface="BIZ UDPゴシック" panose="020B0400000000000000" pitchFamily="50" charset="-128"/>
                <a:ea typeface="BIZ UDPゴシック" panose="020B0400000000000000" pitchFamily="50" charset="-128"/>
              </a:rPr>
              <a:t>は、データやデジタル技術を使って新たな価値を生み出すこと。</a:t>
            </a:r>
            <a:endParaRPr lang="en-US" altLang="ja-JP" sz="3200" b="0" i="0" dirty="0">
              <a:effectLst/>
              <a:latin typeface="BIZ UDPゴシック" panose="020B0400000000000000" pitchFamily="50" charset="-128"/>
              <a:ea typeface="BIZ UDPゴシック" panose="020B0400000000000000" pitchFamily="50" charset="-128"/>
            </a:endParaRPr>
          </a:p>
          <a:p>
            <a:pPr marL="571500" indent="-571500" algn="l">
              <a:lnSpc>
                <a:spcPct val="110000"/>
              </a:lnSpc>
              <a:buFont typeface="Arial" panose="020B0604020202020204" pitchFamily="34" charset="0"/>
              <a:buChar char="•"/>
            </a:pPr>
            <a:r>
              <a:rPr lang="en-US" altLang="ja-JP" sz="3200" b="0" i="0" dirty="0">
                <a:effectLst/>
                <a:latin typeface="BIZ UDPゴシック" panose="020B0400000000000000" pitchFamily="50" charset="-128"/>
                <a:ea typeface="BIZ UDPゴシック" panose="020B0400000000000000" pitchFamily="50" charset="-128"/>
              </a:rPr>
              <a:t>DX</a:t>
            </a:r>
            <a:r>
              <a:rPr lang="ja-JP" altLang="en-US" sz="3200" b="0" i="0" dirty="0">
                <a:effectLst/>
                <a:latin typeface="BIZ UDPゴシック" panose="020B0400000000000000" pitchFamily="50" charset="-128"/>
                <a:ea typeface="BIZ UDPゴシック" panose="020B0400000000000000" pitchFamily="50" charset="-128"/>
              </a:rPr>
              <a:t>には、ビジネスモデルや企業文化の変革が必要。</a:t>
            </a:r>
          </a:p>
          <a:p>
            <a:pPr marL="571500" indent="-571500" algn="l">
              <a:lnSpc>
                <a:spcPct val="110000"/>
              </a:lnSpc>
              <a:buFont typeface="Arial" panose="020B0604020202020204" pitchFamily="34" charset="0"/>
              <a:buChar char="•"/>
            </a:pPr>
            <a:r>
              <a:rPr lang="en-US" altLang="ja-JP" sz="3200" b="0" i="0" dirty="0">
                <a:effectLst/>
                <a:latin typeface="BIZ UDPゴシック" panose="020B0400000000000000" pitchFamily="50" charset="-128"/>
                <a:ea typeface="BIZ UDPゴシック" panose="020B0400000000000000" pitchFamily="50" charset="-128"/>
              </a:rPr>
              <a:t>DX</a:t>
            </a:r>
            <a:r>
              <a:rPr lang="ja-JP" altLang="en-US" sz="3200" b="0" i="0" dirty="0">
                <a:effectLst/>
                <a:latin typeface="BIZ UDPゴシック" panose="020B0400000000000000" pitchFamily="50" charset="-128"/>
                <a:ea typeface="BIZ UDPゴシック" panose="020B0400000000000000" pitchFamily="50" charset="-128"/>
              </a:rPr>
              <a:t>戦略では、経営ビジョンを描き、関係者を巻き込んで課題を解決する。</a:t>
            </a:r>
          </a:p>
          <a:p>
            <a:pPr marL="571500" indent="-571500" algn="l">
              <a:lnSpc>
                <a:spcPct val="110000"/>
              </a:lnSpc>
              <a:buFont typeface="Arial" panose="020B0604020202020204" pitchFamily="34" charset="0"/>
              <a:buChar char="•"/>
            </a:pPr>
            <a:r>
              <a:rPr lang="en-US" altLang="ja-JP" sz="3200" b="0" i="0" dirty="0">
                <a:effectLst/>
                <a:latin typeface="BIZ UDPゴシック" panose="020B0400000000000000" pitchFamily="50" charset="-128"/>
                <a:ea typeface="BIZ UDPゴシック" panose="020B0400000000000000" pitchFamily="50" charset="-128"/>
              </a:rPr>
              <a:t>DX</a:t>
            </a:r>
            <a:r>
              <a:rPr lang="ja-JP" altLang="en-US" sz="3200" b="0" i="0" dirty="0">
                <a:effectLst/>
                <a:latin typeface="BIZ UDPゴシック" panose="020B0400000000000000" pitchFamily="50" charset="-128"/>
                <a:ea typeface="BIZ UDPゴシック" panose="020B0400000000000000" pitchFamily="50" charset="-128"/>
              </a:rPr>
              <a:t>は「知識」、「人材」、「</a:t>
            </a:r>
            <a:r>
              <a:rPr lang="ja-JP" altLang="en-US" sz="3200" b="1" i="0" dirty="0">
                <a:solidFill>
                  <a:srgbClr val="FF0000"/>
                </a:solidFill>
                <a:effectLst/>
                <a:latin typeface="BIZ UDPゴシック" panose="020B0400000000000000" pitchFamily="50" charset="-128"/>
                <a:ea typeface="BIZ UDPゴシック" panose="020B0400000000000000" pitchFamily="50" charset="-128"/>
              </a:rPr>
              <a:t>セキュリティ</a:t>
            </a:r>
            <a:r>
              <a:rPr lang="ja-JP" altLang="en-US" sz="3200" i="0" dirty="0">
                <a:effectLst/>
                <a:latin typeface="BIZ UDPゴシック" panose="020B0400000000000000" pitchFamily="50" charset="-128"/>
                <a:ea typeface="BIZ UDPゴシック" panose="020B0400000000000000" pitchFamily="50" charset="-128"/>
              </a:rPr>
              <a:t>」</a:t>
            </a:r>
            <a:r>
              <a:rPr lang="ja-JP" altLang="en-US" sz="3200" b="0" i="0" dirty="0">
                <a:effectLst/>
                <a:latin typeface="BIZ UDPゴシック" panose="020B0400000000000000" pitchFamily="50" charset="-128"/>
                <a:ea typeface="BIZ UDPゴシック" panose="020B0400000000000000" pitchFamily="50" charset="-128"/>
              </a:rPr>
              <a:t>が重要な要素。</a:t>
            </a:r>
          </a:p>
        </p:txBody>
      </p:sp>
      <p:sp>
        <p:nvSpPr>
          <p:cNvPr id="5" name="テキスト プレースホルダー 2">
            <a:extLst>
              <a:ext uri="{FF2B5EF4-FFF2-40B4-BE49-F238E27FC236}">
                <a16:creationId xmlns:a16="http://schemas.microsoft.com/office/drawing/2014/main" id="{BFFB103C-64D6-F54E-8461-1A69D61646AA}"/>
              </a:ext>
            </a:extLst>
          </p:cNvPr>
          <p:cNvSpPr txBox="1">
            <a:spLocks noGrp="1"/>
          </p:cNvSpPr>
          <p:nvPr>
            <p:ph type="title" idx="4294967295"/>
          </p:nvPr>
        </p:nvSpPr>
        <p:spPr>
          <a:xfrm>
            <a:off x="1332852" y="1612605"/>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6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デジタルトランスフォーメーション</a:t>
            </a:r>
            <a:r>
              <a:rPr kumimoji="1" lang="en-US" altLang="ja-JP" sz="36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(DX)</a:t>
            </a:r>
            <a:r>
              <a:rPr kumimoji="1" lang="ja-JP" altLang="en-US" sz="36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とは</a:t>
            </a:r>
          </a:p>
        </p:txBody>
      </p:sp>
      <p:sp>
        <p:nvSpPr>
          <p:cNvPr id="7" name="テキスト ボックス 6">
            <a:extLst>
              <a:ext uri="{FF2B5EF4-FFF2-40B4-BE49-F238E27FC236}">
                <a16:creationId xmlns:a16="http://schemas.microsoft.com/office/drawing/2014/main" id="{C11A3258-32A7-4125-9006-D8285FF2D2CC}"/>
              </a:ext>
            </a:extLst>
          </p:cNvPr>
          <p:cNvSpPr txBox="1"/>
          <p:nvPr/>
        </p:nvSpPr>
        <p:spPr>
          <a:xfrm>
            <a:off x="13106608" y="596465"/>
            <a:ext cx="432444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1-1】</a:t>
            </a:r>
          </a:p>
          <a:p>
            <a:pPr algn="ctr"/>
            <a:r>
              <a:rPr lang="en-US" altLang="ja-JP" sz="2400" b="1" dirty="0">
                <a:latin typeface="BIZ UDPゴシック" panose="020B0400000000000000" pitchFamily="50" charset="-128"/>
                <a:ea typeface="BIZ UDPゴシック" panose="020B0400000000000000" pitchFamily="50" charset="-128"/>
              </a:rPr>
              <a:t>P7</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P9</a:t>
            </a:r>
          </a:p>
        </p:txBody>
      </p:sp>
      <p:sp>
        <p:nvSpPr>
          <p:cNvPr id="3" name="object 40">
            <a:extLst>
              <a:ext uri="{FF2B5EF4-FFF2-40B4-BE49-F238E27FC236}">
                <a16:creationId xmlns:a16="http://schemas.microsoft.com/office/drawing/2014/main" id="{38D18FA9-05BB-FB11-E3B4-D12C94874FC8}"/>
              </a:ext>
            </a:extLst>
          </p:cNvPr>
          <p:cNvSpPr txBox="1"/>
          <p:nvPr/>
        </p:nvSpPr>
        <p:spPr>
          <a:xfrm>
            <a:off x="8805070" y="181699"/>
            <a:ext cx="8625984" cy="203677"/>
          </a:xfrm>
          <a:prstGeom prst="rect">
            <a:avLst/>
          </a:prstGeom>
        </p:spPr>
        <p:txBody>
          <a:bodyPr vert="horz" wrap="square" lIns="0" tIns="11207" rIns="0" bIns="0" rtlCol="0" anchor="ctr">
            <a:spAutoFit/>
          </a:bodyPr>
          <a:lstStyle/>
          <a:p>
            <a:pPr marL="11205" algn="r">
              <a:lnSpc>
                <a:spcPts val="15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1</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サイバーセキュリティを取り巻く背景</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レベル共通</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3460674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p:cNvSpPr>
          <p:nvPr/>
        </p:nvSpPr>
        <p:spPr>
          <a:xfrm>
            <a:off x="1269352" y="709801"/>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4000" dirty="0">
                <a:latin typeface="BIZ UDPゴシック" panose="020B0400000000000000" pitchFamily="50" charset="-128"/>
                <a:ea typeface="BIZ UDPゴシック" panose="020B0400000000000000" pitchFamily="50" charset="-128"/>
              </a:rPr>
              <a:t>デジタル時代の社会変革と</a:t>
            </a:r>
            <a:r>
              <a:rPr lang="en-US" altLang="ja-JP" sz="4000" dirty="0">
                <a:latin typeface="BIZ UDPゴシック" panose="020B0400000000000000" pitchFamily="50" charset="-128"/>
                <a:ea typeface="BIZ UDPゴシック" panose="020B0400000000000000" pitchFamily="50" charset="-128"/>
              </a:rPr>
              <a:t>IT</a:t>
            </a:r>
            <a:r>
              <a:rPr lang="ja-JP" altLang="en-US" sz="4000" dirty="0">
                <a:latin typeface="BIZ UDPゴシック" panose="020B0400000000000000" pitchFamily="50" charset="-128"/>
                <a:ea typeface="BIZ UDPゴシック" panose="020B0400000000000000" pitchFamily="50" charset="-128"/>
              </a:rPr>
              <a:t>情勢の関係性</a:t>
            </a:r>
          </a:p>
        </p:txBody>
      </p:sp>
      <p:sp>
        <p:nvSpPr>
          <p:cNvPr id="2" name="テキスト ボックス 1">
            <a:extLst>
              <a:ext uri="{FF2B5EF4-FFF2-40B4-BE49-F238E27FC236}">
                <a16:creationId xmlns:a16="http://schemas.microsoft.com/office/drawing/2014/main" id="{AEBD78B2-00A4-8D42-F495-3D4E57A98790}"/>
              </a:ext>
            </a:extLst>
          </p:cNvPr>
          <p:cNvSpPr txBox="1"/>
          <p:nvPr/>
        </p:nvSpPr>
        <p:spPr>
          <a:xfrm>
            <a:off x="1554679" y="2172480"/>
            <a:ext cx="15456498" cy="7599709"/>
          </a:xfrm>
          <a:prstGeom prst="rect">
            <a:avLst/>
          </a:prstGeom>
          <a:noFill/>
        </p:spPr>
        <p:txBody>
          <a:bodyPr wrap="square">
            <a:spAutoFit/>
          </a:bodyPr>
          <a:lstStyle/>
          <a:p>
            <a:pPr>
              <a:lnSpc>
                <a:spcPct val="110000"/>
              </a:lnSpc>
            </a:pPr>
            <a:r>
              <a:rPr kumimoji="1" lang="en-US" altLang="ja-JP" sz="3200" u="sng" dirty="0">
                <a:latin typeface="BIZ UDPゴシック" panose="020B0400000000000000" pitchFamily="50" charset="-128"/>
                <a:ea typeface="BIZ UDPゴシック" panose="020B0400000000000000" pitchFamily="50" charset="-128"/>
              </a:rPr>
              <a:t>DX</a:t>
            </a:r>
            <a:r>
              <a:rPr kumimoji="1" lang="ja-JP" altLang="en-US" sz="3200" u="sng" dirty="0">
                <a:latin typeface="BIZ UDPゴシック" panose="020B0400000000000000" pitchFamily="50" charset="-128"/>
                <a:ea typeface="BIZ UDPゴシック" panose="020B0400000000000000" pitchFamily="50" charset="-128"/>
              </a:rPr>
              <a:t>に必要な</a:t>
            </a:r>
            <a:r>
              <a:rPr kumimoji="1" lang="en-US" altLang="ja-JP" sz="3200" u="sng" dirty="0">
                <a:latin typeface="BIZ UDPゴシック" panose="020B0400000000000000" pitchFamily="50" charset="-128"/>
                <a:ea typeface="BIZ UDPゴシック" panose="020B0400000000000000" pitchFamily="50" charset="-128"/>
              </a:rPr>
              <a:t>3</a:t>
            </a:r>
            <a:r>
              <a:rPr kumimoji="1" lang="ja-JP" altLang="en-US" sz="3200" u="sng" dirty="0">
                <a:latin typeface="BIZ UDPゴシック" panose="020B0400000000000000" pitchFamily="50" charset="-128"/>
                <a:ea typeface="BIZ UDPゴシック" panose="020B0400000000000000" pitchFamily="50" charset="-128"/>
              </a:rPr>
              <a:t>要素</a:t>
            </a:r>
            <a:br>
              <a:rPr kumimoji="1" lang="en-US" altLang="ja-JP" sz="3200" dirty="0">
                <a:latin typeface="BIZ UDPゴシック" panose="020B0400000000000000" pitchFamily="50" charset="-128"/>
                <a:ea typeface="BIZ UDPゴシック" panose="020B0400000000000000" pitchFamily="50" charset="-128"/>
              </a:rPr>
            </a:br>
            <a:r>
              <a:rPr kumimoji="1" lang="ja-JP" altLang="en-US" sz="3200" dirty="0">
                <a:latin typeface="BIZ UDPゴシック" panose="020B0400000000000000" pitchFamily="50" charset="-128"/>
                <a:ea typeface="BIZ UDPゴシック" panose="020B0400000000000000" pitchFamily="50" charset="-128"/>
              </a:rPr>
              <a:t>知識</a:t>
            </a:r>
            <a:endParaRPr lang="en-US" altLang="ja-JP" sz="3200" b="0" i="0" dirty="0">
              <a:effectLst/>
              <a:latin typeface="BIZ UDPゴシック" panose="020B0400000000000000" pitchFamily="50" charset="-128"/>
              <a:ea typeface="BIZ UDPゴシック" panose="020B0400000000000000" pitchFamily="50" charset="-128"/>
            </a:endParaRPr>
          </a:p>
          <a:p>
            <a:pPr marL="571500" indent="-571500" algn="l">
              <a:lnSpc>
                <a:spcPct val="110000"/>
              </a:lnSpc>
              <a:buFont typeface="Arial" panose="020B0604020202020204" pitchFamily="34" charset="0"/>
              <a:buChar char="•"/>
            </a:pPr>
            <a:r>
              <a:rPr lang="en-US" altLang="ja-JP" sz="3200" dirty="0">
                <a:latin typeface="BIZ UDPゴシック" panose="020B0400000000000000" pitchFamily="50" charset="-128"/>
                <a:ea typeface="BIZ UDPゴシック" panose="020B0400000000000000" pitchFamily="50" charset="-128"/>
              </a:rPr>
              <a:t>IT</a:t>
            </a:r>
            <a:r>
              <a:rPr lang="ja-JP" altLang="en-US" sz="3200" dirty="0">
                <a:latin typeface="BIZ UDPゴシック" panose="020B0400000000000000" pitchFamily="50" charset="-128"/>
                <a:ea typeface="BIZ UDPゴシック" panose="020B0400000000000000" pitchFamily="50" charset="-128"/>
              </a:rPr>
              <a:t>の基礎知識</a:t>
            </a:r>
            <a:endParaRPr lang="en-US" altLang="ja-JP" sz="3200" dirty="0">
              <a:latin typeface="BIZ UDPゴシック" panose="020B0400000000000000" pitchFamily="50" charset="-128"/>
              <a:ea typeface="BIZ UDPゴシック" panose="020B0400000000000000" pitchFamily="50" charset="-128"/>
            </a:endParaRPr>
          </a:p>
          <a:p>
            <a:pPr marL="571500" indent="-571500" algn="l">
              <a:lnSpc>
                <a:spcPct val="110000"/>
              </a:lnSpc>
              <a:buFont typeface="Arial" panose="020B0604020202020204" pitchFamily="34" charset="0"/>
              <a:buChar char="•"/>
            </a:pPr>
            <a:r>
              <a:rPr lang="ja-JP" altLang="en-US" sz="3200" b="0" i="0" dirty="0">
                <a:effectLst/>
                <a:latin typeface="BIZ UDPゴシック" panose="020B0400000000000000" pitchFamily="50" charset="-128"/>
                <a:ea typeface="BIZ UDPゴシック" panose="020B0400000000000000" pitchFamily="50" charset="-128"/>
              </a:rPr>
              <a:t>データサイエンスの知識</a:t>
            </a:r>
            <a:endParaRPr lang="en-US" altLang="ja-JP" sz="3200" b="0" i="0" dirty="0">
              <a:effectLst/>
              <a:latin typeface="BIZ UDPゴシック" panose="020B0400000000000000" pitchFamily="50" charset="-128"/>
              <a:ea typeface="BIZ UDPゴシック" panose="020B0400000000000000" pitchFamily="50" charset="-128"/>
            </a:endParaRPr>
          </a:p>
          <a:p>
            <a:pPr marL="571500" indent="-571500" algn="l">
              <a:lnSpc>
                <a:spcPct val="110000"/>
              </a:lnSpc>
              <a:buFont typeface="Arial" panose="020B0604020202020204" pitchFamily="34" charset="0"/>
              <a:buChar char="•"/>
            </a:pPr>
            <a:r>
              <a:rPr lang="en-US" altLang="ja-JP" sz="3200" dirty="0">
                <a:latin typeface="BIZ UDPゴシック" panose="020B0400000000000000" pitchFamily="50" charset="-128"/>
                <a:ea typeface="BIZ UDPゴシック" panose="020B0400000000000000" pitchFamily="50" charset="-128"/>
              </a:rPr>
              <a:t>AI</a:t>
            </a:r>
            <a:r>
              <a:rPr lang="ja-JP" altLang="en-US" sz="3200" dirty="0">
                <a:latin typeface="BIZ UDPゴシック" panose="020B0400000000000000" pitchFamily="50" charset="-128"/>
                <a:ea typeface="BIZ UDPゴシック" panose="020B0400000000000000" pitchFamily="50" charset="-128"/>
              </a:rPr>
              <a:t>・ブロックチェーンなどの最新の知識</a:t>
            </a:r>
            <a:endParaRPr lang="en-US" altLang="ja-JP" sz="3200" b="0" i="0" dirty="0">
              <a:effectLst/>
              <a:latin typeface="BIZ UDPゴシック" panose="020B0400000000000000" pitchFamily="50" charset="-128"/>
              <a:ea typeface="BIZ UDPゴシック" panose="020B0400000000000000" pitchFamily="50" charset="-128"/>
            </a:endParaRPr>
          </a:p>
          <a:p>
            <a:pPr marL="571500" indent="-571500" algn="l">
              <a:lnSpc>
                <a:spcPct val="110000"/>
              </a:lnSpc>
              <a:buFont typeface="Arial" panose="020B0604020202020204" pitchFamily="34" charset="0"/>
              <a:buChar char="•"/>
            </a:pPr>
            <a:endParaRPr lang="en-US" altLang="ja-JP" sz="3200" dirty="0">
              <a:latin typeface="BIZ UDPゴシック" panose="020B0400000000000000" pitchFamily="50" charset="-128"/>
              <a:ea typeface="BIZ UDPゴシック" panose="020B0400000000000000" pitchFamily="50" charset="-128"/>
            </a:endParaRPr>
          </a:p>
          <a:p>
            <a:pPr algn="l">
              <a:lnSpc>
                <a:spcPct val="110000"/>
              </a:lnSpc>
            </a:pPr>
            <a:r>
              <a:rPr lang="ja-JP" altLang="en-US" sz="3200" b="0" i="0" dirty="0">
                <a:effectLst/>
                <a:latin typeface="BIZ UDPゴシック" panose="020B0400000000000000" pitchFamily="50" charset="-128"/>
                <a:ea typeface="BIZ UDPゴシック" panose="020B0400000000000000" pitchFamily="50" charset="-128"/>
              </a:rPr>
              <a:t>人材</a:t>
            </a:r>
            <a:endParaRPr lang="en-US" altLang="ja-JP" sz="3200" b="0" i="0" dirty="0">
              <a:effectLst/>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r>
              <a:rPr lang="ja-JP" altLang="en-US" sz="3200" b="0" i="0" dirty="0">
                <a:effectLst/>
                <a:latin typeface="BIZ UDPゴシック" panose="020B0400000000000000" pitchFamily="50" charset="-128"/>
                <a:ea typeface="BIZ UDPゴシック" panose="020B0400000000000000" pitchFamily="50" charset="-128"/>
              </a:rPr>
              <a:t>業務内容に精通</a:t>
            </a:r>
            <a:endParaRPr lang="en-US" altLang="ja-JP" sz="3200" b="0" i="0" dirty="0">
              <a:effectLst/>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要件を実現させるために、新たな技術・手法を用いることができる</a:t>
            </a:r>
            <a:endParaRPr lang="en-US" altLang="ja-JP" sz="3200" b="0" i="0" dirty="0">
              <a:effectLst/>
              <a:latin typeface="BIZ UDPゴシック" panose="020B0400000000000000" pitchFamily="50" charset="-128"/>
              <a:ea typeface="BIZ UDPゴシック" panose="020B0400000000000000" pitchFamily="50" charset="-128"/>
            </a:endParaRPr>
          </a:p>
          <a:p>
            <a:pPr algn="l">
              <a:lnSpc>
                <a:spcPct val="110000"/>
              </a:lnSpc>
            </a:pPr>
            <a:endParaRPr lang="en-US" altLang="ja-JP" sz="3200" dirty="0">
              <a:latin typeface="BIZ UDPゴシック" panose="020B0400000000000000" pitchFamily="50" charset="-128"/>
              <a:ea typeface="BIZ UDPゴシック" panose="020B0400000000000000" pitchFamily="50" charset="-128"/>
            </a:endParaRPr>
          </a:p>
          <a:p>
            <a:pPr algn="l">
              <a:lnSpc>
                <a:spcPct val="110000"/>
              </a:lnSpc>
            </a:pPr>
            <a:r>
              <a:rPr lang="ja-JP" altLang="en-US" sz="3200" dirty="0">
                <a:latin typeface="BIZ UDPゴシック" panose="020B0400000000000000" pitchFamily="50" charset="-128"/>
                <a:ea typeface="BIZ UDPゴシック" panose="020B0400000000000000" pitchFamily="50" charset="-128"/>
              </a:rPr>
              <a:t>セキュリティ</a:t>
            </a:r>
            <a:endParaRPr lang="en-US" altLang="ja-JP" sz="3200" dirty="0">
              <a:latin typeface="BIZ UDPゴシック" panose="020B0400000000000000" pitchFamily="50" charset="-128"/>
              <a:ea typeface="BIZ UDPゴシック" panose="020B0400000000000000" pitchFamily="50" charset="-128"/>
            </a:endParaRPr>
          </a:p>
          <a:p>
            <a:pPr marL="571500" indent="-571500" algn="l">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リモートワークのためのセキュリティ</a:t>
            </a:r>
            <a:endParaRPr lang="en-US" altLang="ja-JP" sz="3200" dirty="0">
              <a:latin typeface="BIZ UDPゴシック" panose="020B0400000000000000" pitchFamily="50" charset="-128"/>
              <a:ea typeface="BIZ UDPゴシック" panose="020B0400000000000000" pitchFamily="50" charset="-128"/>
            </a:endParaRPr>
          </a:p>
          <a:p>
            <a:pPr marL="571500" indent="-571500" algn="l">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クラウドサービスを利用するためのセキュリティ</a:t>
            </a:r>
            <a:endParaRPr lang="en-US" altLang="ja-JP" sz="3200" dirty="0">
              <a:latin typeface="BIZ UDPゴシック" panose="020B0400000000000000" pitchFamily="50" charset="-128"/>
              <a:ea typeface="BIZ UDPゴシック" panose="020B0400000000000000" pitchFamily="50" charset="-128"/>
            </a:endParaRPr>
          </a:p>
          <a:p>
            <a:pPr algn="l">
              <a:lnSpc>
                <a:spcPct val="110000"/>
              </a:lnSpc>
            </a:pPr>
            <a:endParaRPr lang="ja-JP" altLang="en-US" sz="3200" b="0" i="0" dirty="0">
              <a:effectLst/>
              <a:latin typeface="BIZ UDPゴシック" panose="020B0400000000000000" pitchFamily="50" charset="-128"/>
              <a:ea typeface="BIZ UDPゴシック" panose="020B0400000000000000" pitchFamily="50" charset="-128"/>
            </a:endParaRPr>
          </a:p>
        </p:txBody>
      </p:sp>
      <p:sp>
        <p:nvSpPr>
          <p:cNvPr id="5" name="テキスト プレースホルダー 2">
            <a:extLst>
              <a:ext uri="{FF2B5EF4-FFF2-40B4-BE49-F238E27FC236}">
                <a16:creationId xmlns:a16="http://schemas.microsoft.com/office/drawing/2014/main" id="{BFFB103C-64D6-F54E-8461-1A69D61646AA}"/>
              </a:ext>
            </a:extLst>
          </p:cNvPr>
          <p:cNvSpPr txBox="1">
            <a:spLocks noGrp="1"/>
          </p:cNvSpPr>
          <p:nvPr>
            <p:ph type="title" idx="4294967295"/>
          </p:nvPr>
        </p:nvSpPr>
        <p:spPr>
          <a:xfrm>
            <a:off x="1332852" y="1612605"/>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6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デジタルトランスフォーメーション</a:t>
            </a:r>
            <a:r>
              <a:rPr kumimoji="1" lang="en-US" altLang="ja-JP" sz="36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(DX)</a:t>
            </a:r>
            <a:r>
              <a:rPr kumimoji="1" lang="ja-JP" altLang="en-US" sz="36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とは</a:t>
            </a:r>
          </a:p>
        </p:txBody>
      </p:sp>
      <p:sp>
        <p:nvSpPr>
          <p:cNvPr id="7" name="テキスト ボックス 6">
            <a:extLst>
              <a:ext uri="{FF2B5EF4-FFF2-40B4-BE49-F238E27FC236}">
                <a16:creationId xmlns:a16="http://schemas.microsoft.com/office/drawing/2014/main" id="{C11A3258-32A7-4125-9006-D8285FF2D2CC}"/>
              </a:ext>
            </a:extLst>
          </p:cNvPr>
          <p:cNvSpPr txBox="1"/>
          <p:nvPr/>
        </p:nvSpPr>
        <p:spPr>
          <a:xfrm>
            <a:off x="13106608" y="596468"/>
            <a:ext cx="432444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1-1】</a:t>
            </a:r>
          </a:p>
          <a:p>
            <a:pPr algn="ctr"/>
            <a:r>
              <a:rPr lang="en-US" altLang="ja-JP" sz="2400" b="1" dirty="0">
                <a:latin typeface="BIZ UDPゴシック" panose="020B0400000000000000" pitchFamily="50" charset="-128"/>
                <a:ea typeface="BIZ UDPゴシック" panose="020B0400000000000000" pitchFamily="50" charset="-128"/>
              </a:rPr>
              <a:t>P7</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P9</a:t>
            </a:r>
          </a:p>
        </p:txBody>
      </p:sp>
      <p:sp>
        <p:nvSpPr>
          <p:cNvPr id="3" name="object 40">
            <a:extLst>
              <a:ext uri="{FF2B5EF4-FFF2-40B4-BE49-F238E27FC236}">
                <a16:creationId xmlns:a16="http://schemas.microsoft.com/office/drawing/2014/main" id="{F93D454C-5D49-47B4-CBBA-B9C59ED75603}"/>
              </a:ext>
            </a:extLst>
          </p:cNvPr>
          <p:cNvSpPr txBox="1"/>
          <p:nvPr/>
        </p:nvSpPr>
        <p:spPr>
          <a:xfrm>
            <a:off x="8805070" y="181699"/>
            <a:ext cx="8625984" cy="203677"/>
          </a:xfrm>
          <a:prstGeom prst="rect">
            <a:avLst/>
          </a:prstGeom>
        </p:spPr>
        <p:txBody>
          <a:bodyPr vert="horz" wrap="square" lIns="0" tIns="11207" rIns="0" bIns="0" rtlCol="0" anchor="ctr">
            <a:spAutoFit/>
          </a:bodyPr>
          <a:lstStyle/>
          <a:p>
            <a:pPr marL="11205" algn="r">
              <a:lnSpc>
                <a:spcPts val="15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1</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サイバーセキュリティを取り巻く背景</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レベル共通</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31592954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p:cNvSpPr>
          <p:nvPr/>
        </p:nvSpPr>
        <p:spPr>
          <a:xfrm>
            <a:off x="1256652" y="709801"/>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4000" dirty="0">
                <a:latin typeface="BIZ UDPゴシック" panose="020B0400000000000000" pitchFamily="50" charset="-128"/>
                <a:ea typeface="BIZ UDPゴシック" panose="020B0400000000000000" pitchFamily="50" charset="-128"/>
              </a:rPr>
              <a:t>デジタル時代の社会変革と</a:t>
            </a:r>
            <a:r>
              <a:rPr lang="en-US" altLang="ja-JP" sz="4000" dirty="0">
                <a:latin typeface="BIZ UDPゴシック" panose="020B0400000000000000" pitchFamily="50" charset="-128"/>
                <a:ea typeface="BIZ UDPゴシック" panose="020B0400000000000000" pitchFamily="50" charset="-128"/>
              </a:rPr>
              <a:t>IT</a:t>
            </a:r>
            <a:r>
              <a:rPr lang="ja-JP" altLang="en-US" sz="4000" dirty="0">
                <a:latin typeface="BIZ UDPゴシック" panose="020B0400000000000000" pitchFamily="50" charset="-128"/>
                <a:ea typeface="BIZ UDPゴシック" panose="020B0400000000000000" pitchFamily="50" charset="-128"/>
              </a:rPr>
              <a:t>情勢の関係性</a:t>
            </a:r>
          </a:p>
        </p:txBody>
      </p:sp>
      <p:sp>
        <p:nvSpPr>
          <p:cNvPr id="2" name="テキスト ボックス 1">
            <a:extLst>
              <a:ext uri="{FF2B5EF4-FFF2-40B4-BE49-F238E27FC236}">
                <a16:creationId xmlns:a16="http://schemas.microsoft.com/office/drawing/2014/main" id="{AEBD78B2-00A4-8D42-F495-3D4E57A98790}"/>
              </a:ext>
            </a:extLst>
          </p:cNvPr>
          <p:cNvSpPr txBox="1"/>
          <p:nvPr/>
        </p:nvSpPr>
        <p:spPr>
          <a:xfrm>
            <a:off x="1555200" y="2174400"/>
            <a:ext cx="15876374" cy="6516336"/>
          </a:xfrm>
          <a:prstGeom prst="rect">
            <a:avLst/>
          </a:prstGeom>
          <a:noFill/>
        </p:spPr>
        <p:txBody>
          <a:bodyPr wrap="square">
            <a:spAutoFit/>
          </a:bodyPr>
          <a:lstStyle/>
          <a:p>
            <a:pPr>
              <a:lnSpc>
                <a:spcPct val="110000"/>
              </a:lnSpc>
            </a:pPr>
            <a:r>
              <a:rPr kumimoji="1" lang="ja-JP" altLang="en-US" sz="3200" u="sng" dirty="0">
                <a:latin typeface="BIZ UDPゴシック" panose="020B0400000000000000" pitchFamily="50" charset="-128"/>
                <a:ea typeface="BIZ UDPゴシック" panose="020B0400000000000000" pitchFamily="50" charset="-128"/>
              </a:rPr>
              <a:t>概要</a:t>
            </a:r>
            <a:endParaRPr kumimoji="1" lang="en-US" altLang="ja-JP" sz="3200" u="sng" dirty="0">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既存のデータを解析・学習して新しいコンテンツを生成する</a:t>
            </a:r>
            <a:r>
              <a:rPr kumimoji="1" lang="en-US" altLang="ja-JP" sz="3200" dirty="0">
                <a:latin typeface="BIZ UDPゴシック" panose="020B0400000000000000" pitchFamily="50" charset="-128"/>
                <a:ea typeface="BIZ UDPゴシック" panose="020B0400000000000000" pitchFamily="50" charset="-128"/>
              </a:rPr>
              <a:t>AI</a:t>
            </a:r>
            <a:r>
              <a:rPr kumimoji="1" lang="ja-JP" altLang="en-US" sz="3200" dirty="0">
                <a:latin typeface="BIZ UDPゴシック" panose="020B0400000000000000" pitchFamily="50" charset="-128"/>
                <a:ea typeface="BIZ UDPゴシック" panose="020B0400000000000000" pitchFamily="50" charset="-128"/>
              </a:rPr>
              <a:t>。</a:t>
            </a:r>
          </a:p>
          <a:p>
            <a:pPr marL="571500" indent="-5715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ディープラーニングを用いてテキスト、画像、音楽、映像などを作り出す。</a:t>
            </a:r>
          </a:p>
          <a:p>
            <a:pPr marL="571500" indent="-5715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従来の</a:t>
            </a:r>
            <a:r>
              <a:rPr kumimoji="1" lang="en-US" altLang="ja-JP" sz="3200" dirty="0">
                <a:latin typeface="BIZ UDPゴシック" panose="020B0400000000000000" pitchFamily="50" charset="-128"/>
                <a:ea typeface="BIZ UDPゴシック" panose="020B0400000000000000" pitchFamily="50" charset="-128"/>
              </a:rPr>
              <a:t>AI</a:t>
            </a:r>
            <a:r>
              <a:rPr kumimoji="1" lang="ja-JP" altLang="en-US" sz="3200" dirty="0">
                <a:latin typeface="BIZ UDPゴシック" panose="020B0400000000000000" pitchFamily="50" charset="-128"/>
                <a:ea typeface="BIZ UDPゴシック" panose="020B0400000000000000" pitchFamily="50" charset="-128"/>
              </a:rPr>
              <a:t>は大量の学習データをもとに結果を予測し行動を自動化していた。</a:t>
            </a:r>
          </a:p>
          <a:p>
            <a:pPr marL="571500" indent="-5715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新しい情報やデータから独自のコンテンツを生み出すことができる。</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lang="ja-JP" altLang="en-US" sz="3200" u="sng" dirty="0">
                <a:latin typeface="BIZ UDPゴシック" panose="020B0400000000000000" pitchFamily="50" charset="-128"/>
                <a:ea typeface="BIZ UDPゴシック" panose="020B0400000000000000" pitchFamily="50" charset="-128"/>
              </a:rPr>
              <a:t>活用</a:t>
            </a:r>
            <a:endParaRPr lang="en-US" altLang="ja-JP" sz="3200" u="sng" dirty="0">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r>
              <a:rPr lang="ja-JP" altLang="en-US" sz="3200" b="0" i="0" dirty="0">
                <a:effectLst/>
                <a:latin typeface="BIZ UDPゴシック" panose="020B0400000000000000" pitchFamily="50" charset="-128"/>
                <a:ea typeface="BIZ UDPゴシック" panose="020B0400000000000000" pitchFamily="50" charset="-128"/>
              </a:rPr>
              <a:t>生成</a:t>
            </a:r>
            <a:r>
              <a:rPr lang="en-US" altLang="ja-JP" sz="3200" b="0" i="0" dirty="0">
                <a:effectLst/>
                <a:latin typeface="BIZ UDPゴシック" panose="020B0400000000000000" pitchFamily="50" charset="-128"/>
                <a:ea typeface="BIZ UDPゴシック" panose="020B0400000000000000" pitchFamily="50" charset="-128"/>
              </a:rPr>
              <a:t>AI</a:t>
            </a:r>
            <a:r>
              <a:rPr lang="ja-JP" altLang="en-US" sz="3200" b="0" i="0" dirty="0">
                <a:effectLst/>
                <a:latin typeface="BIZ UDPゴシック" panose="020B0400000000000000" pitchFamily="50" charset="-128"/>
                <a:ea typeface="BIZ UDPゴシック" panose="020B0400000000000000" pitchFamily="50" charset="-128"/>
              </a:rPr>
              <a:t>を用いたチャットボットが</a:t>
            </a:r>
            <a:r>
              <a:rPr lang="en-US" altLang="ja-JP" sz="3200" b="0" i="0" dirty="0">
                <a:effectLst/>
                <a:latin typeface="BIZ UDPゴシック" panose="020B0400000000000000" pitchFamily="50" charset="-128"/>
                <a:ea typeface="BIZ UDPゴシック" panose="020B0400000000000000" pitchFamily="50" charset="-128"/>
              </a:rPr>
              <a:t>24</a:t>
            </a:r>
            <a:r>
              <a:rPr lang="ja-JP" altLang="en-US" sz="3200" b="0" i="0" dirty="0">
                <a:effectLst/>
                <a:latin typeface="BIZ UDPゴシック" panose="020B0400000000000000" pitchFamily="50" charset="-128"/>
                <a:ea typeface="BIZ UDPゴシック" panose="020B0400000000000000" pitchFamily="50" charset="-128"/>
              </a:rPr>
              <a:t>時間</a:t>
            </a:r>
            <a:r>
              <a:rPr lang="en-US" altLang="ja-JP" sz="3200" b="0" i="0" dirty="0">
                <a:effectLst/>
                <a:latin typeface="BIZ UDPゴシック" panose="020B0400000000000000" pitchFamily="50" charset="-128"/>
                <a:ea typeface="BIZ UDPゴシック" panose="020B0400000000000000" pitchFamily="50" charset="-128"/>
              </a:rPr>
              <a:t>365</a:t>
            </a:r>
            <a:r>
              <a:rPr lang="ja-JP" altLang="en-US" sz="3200" b="0" i="0" dirty="0">
                <a:effectLst/>
                <a:latin typeface="BIZ UDPゴシック" panose="020B0400000000000000" pitchFamily="50" charset="-128"/>
                <a:ea typeface="BIZ UDPゴシック" panose="020B0400000000000000" pitchFamily="50" charset="-128"/>
              </a:rPr>
              <a:t>日対応している。</a:t>
            </a:r>
          </a:p>
          <a:p>
            <a:pPr marL="571500" indent="-571500">
              <a:lnSpc>
                <a:spcPct val="110000"/>
              </a:lnSpc>
              <a:buFont typeface="Arial" panose="020B0604020202020204" pitchFamily="34" charset="0"/>
              <a:buChar char="•"/>
            </a:pPr>
            <a:r>
              <a:rPr lang="ja-JP" altLang="en-US" sz="3200" b="0" i="0" dirty="0">
                <a:effectLst/>
                <a:latin typeface="BIZ UDPゴシック" panose="020B0400000000000000" pitchFamily="50" charset="-128"/>
                <a:ea typeface="BIZ UDPゴシック" panose="020B0400000000000000" pitchFamily="50" charset="-128"/>
              </a:rPr>
              <a:t>広告制作では、バナーやプロモーション用のビジュアルを迅速に、かつ短時間で何種類も生成できる。</a:t>
            </a:r>
          </a:p>
          <a:p>
            <a:pPr marL="571500" indent="-571500">
              <a:lnSpc>
                <a:spcPct val="110000"/>
              </a:lnSpc>
              <a:buFont typeface="Arial" panose="020B0604020202020204" pitchFamily="34" charset="0"/>
              <a:buChar char="•"/>
            </a:pPr>
            <a:r>
              <a:rPr lang="ja-JP" altLang="en-US" sz="3200" b="0" i="0" dirty="0">
                <a:effectLst/>
                <a:latin typeface="BIZ UDPゴシック" panose="020B0400000000000000" pitchFamily="50" charset="-128"/>
                <a:ea typeface="BIZ UDPゴシック" panose="020B0400000000000000" pitchFamily="50" charset="-128"/>
              </a:rPr>
              <a:t>多くの業務プロセスを効率化できる。</a:t>
            </a:r>
            <a:endParaRPr lang="en-US" altLang="ja-JP" sz="3200" b="0" i="0" dirty="0">
              <a:effectLst/>
              <a:latin typeface="BIZ UDPゴシック" panose="020B0400000000000000" pitchFamily="50" charset="-128"/>
              <a:ea typeface="BIZ UDPゴシック" panose="020B0400000000000000" pitchFamily="50" charset="-128"/>
            </a:endParaRPr>
          </a:p>
          <a:p>
            <a:pPr>
              <a:lnSpc>
                <a:spcPct val="110000"/>
              </a:lnSpc>
            </a:pPr>
            <a:endParaRPr lang="ja-JP" altLang="en-US" sz="3200" b="0" i="0" dirty="0">
              <a:effectLst/>
              <a:latin typeface="BIZ UDPゴシック" panose="020B0400000000000000" pitchFamily="50" charset="-128"/>
              <a:ea typeface="BIZ UDPゴシック" panose="020B0400000000000000" pitchFamily="50" charset="-128"/>
            </a:endParaRPr>
          </a:p>
        </p:txBody>
      </p:sp>
      <p:sp>
        <p:nvSpPr>
          <p:cNvPr id="5" name="テキスト プレースホルダー 2">
            <a:extLst>
              <a:ext uri="{FF2B5EF4-FFF2-40B4-BE49-F238E27FC236}">
                <a16:creationId xmlns:a16="http://schemas.microsoft.com/office/drawing/2014/main" id="{BFFB103C-64D6-F54E-8461-1A69D61646AA}"/>
              </a:ext>
            </a:extLst>
          </p:cNvPr>
          <p:cNvSpPr txBox="1">
            <a:spLocks noGrp="1"/>
          </p:cNvSpPr>
          <p:nvPr>
            <p:ph type="title" idx="4294967295"/>
          </p:nvPr>
        </p:nvSpPr>
        <p:spPr>
          <a:xfrm>
            <a:off x="1332852" y="1612800"/>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ja-JP" altLang="en-US" sz="3600" dirty="0">
                <a:latin typeface="BIZ UDPゴシック" panose="020B0400000000000000" pitchFamily="50" charset="-128"/>
                <a:ea typeface="BIZ UDPゴシック" panose="020B0400000000000000" pitchFamily="50" charset="-128"/>
              </a:rPr>
              <a:t>生成</a:t>
            </a:r>
            <a:r>
              <a:rPr lang="en-US" altLang="ja-JP" sz="3600" dirty="0">
                <a:latin typeface="BIZ UDPゴシック" panose="020B0400000000000000" pitchFamily="50" charset="-128"/>
                <a:ea typeface="BIZ UDPゴシック" panose="020B0400000000000000" pitchFamily="50" charset="-128"/>
              </a:rPr>
              <a:t>AI</a:t>
            </a:r>
            <a:r>
              <a:rPr lang="ja-JP" altLang="en-US" sz="3600" dirty="0">
                <a:latin typeface="BIZ UDPゴシック" panose="020B0400000000000000" pitchFamily="50" charset="-128"/>
                <a:ea typeface="BIZ UDPゴシック" panose="020B0400000000000000" pitchFamily="50" charset="-128"/>
              </a:rPr>
              <a:t>とは</a:t>
            </a:r>
            <a:endParaRPr kumimoji="1" lang="ja-JP" altLang="en-US" sz="36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p:txBody>
      </p:sp>
      <p:sp>
        <p:nvSpPr>
          <p:cNvPr id="7" name="テキスト ボックス 6">
            <a:extLst>
              <a:ext uri="{FF2B5EF4-FFF2-40B4-BE49-F238E27FC236}">
                <a16:creationId xmlns:a16="http://schemas.microsoft.com/office/drawing/2014/main" id="{C11A3258-32A7-4125-9006-D8285FF2D2CC}"/>
              </a:ext>
            </a:extLst>
          </p:cNvPr>
          <p:cNvSpPr txBox="1"/>
          <p:nvPr/>
        </p:nvSpPr>
        <p:spPr>
          <a:xfrm>
            <a:off x="13106608" y="597600"/>
            <a:ext cx="432444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1-1】</a:t>
            </a:r>
          </a:p>
          <a:p>
            <a:pPr algn="ctr"/>
            <a:r>
              <a:rPr lang="en-US" altLang="ja-JP" sz="2400" b="1" dirty="0">
                <a:latin typeface="BIZ UDPゴシック" panose="020B0400000000000000" pitchFamily="50" charset="-128"/>
                <a:ea typeface="BIZ UDPゴシック" panose="020B0400000000000000" pitchFamily="50" charset="-128"/>
              </a:rPr>
              <a:t>P7</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P9</a:t>
            </a:r>
          </a:p>
        </p:txBody>
      </p:sp>
      <p:sp>
        <p:nvSpPr>
          <p:cNvPr id="3" name="object 40">
            <a:extLst>
              <a:ext uri="{FF2B5EF4-FFF2-40B4-BE49-F238E27FC236}">
                <a16:creationId xmlns:a16="http://schemas.microsoft.com/office/drawing/2014/main" id="{C58F28EE-3FC3-51ED-C8C6-AA75C8EFC8CA}"/>
              </a:ext>
            </a:extLst>
          </p:cNvPr>
          <p:cNvSpPr txBox="1"/>
          <p:nvPr/>
        </p:nvSpPr>
        <p:spPr>
          <a:xfrm>
            <a:off x="8805070" y="181699"/>
            <a:ext cx="8625984" cy="203677"/>
          </a:xfrm>
          <a:prstGeom prst="rect">
            <a:avLst/>
          </a:prstGeom>
        </p:spPr>
        <p:txBody>
          <a:bodyPr vert="horz" wrap="square" lIns="0" tIns="11207" rIns="0" bIns="0" rtlCol="0" anchor="ctr">
            <a:spAutoFit/>
          </a:bodyPr>
          <a:lstStyle/>
          <a:p>
            <a:pPr marL="11205" algn="r">
              <a:lnSpc>
                <a:spcPts val="15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1</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サイバーセキュリティを取り巻く背景</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レベル共通</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24550247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p:cNvSpPr>
          <p:nvPr/>
        </p:nvSpPr>
        <p:spPr>
          <a:xfrm>
            <a:off x="1269352" y="709801"/>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4000" dirty="0">
                <a:latin typeface="BIZ UDPゴシック" panose="020B0400000000000000" pitchFamily="50" charset="-128"/>
                <a:ea typeface="BIZ UDPゴシック" panose="020B0400000000000000" pitchFamily="50" charset="-128"/>
              </a:rPr>
              <a:t>デジタル時代の社会変革と</a:t>
            </a:r>
            <a:r>
              <a:rPr lang="en-US" altLang="ja-JP" sz="4000" dirty="0">
                <a:latin typeface="BIZ UDPゴシック" panose="020B0400000000000000" pitchFamily="50" charset="-128"/>
                <a:ea typeface="BIZ UDPゴシック" panose="020B0400000000000000" pitchFamily="50" charset="-128"/>
              </a:rPr>
              <a:t>IT</a:t>
            </a:r>
            <a:r>
              <a:rPr lang="ja-JP" altLang="en-US" sz="4000" dirty="0">
                <a:latin typeface="BIZ UDPゴシック" panose="020B0400000000000000" pitchFamily="50" charset="-128"/>
                <a:ea typeface="BIZ UDPゴシック" panose="020B0400000000000000" pitchFamily="50" charset="-128"/>
              </a:rPr>
              <a:t>情勢の関係性</a:t>
            </a:r>
          </a:p>
        </p:txBody>
      </p:sp>
      <p:sp>
        <p:nvSpPr>
          <p:cNvPr id="2" name="テキスト ボックス 1">
            <a:extLst>
              <a:ext uri="{FF2B5EF4-FFF2-40B4-BE49-F238E27FC236}">
                <a16:creationId xmlns:a16="http://schemas.microsoft.com/office/drawing/2014/main" id="{AEBD78B2-00A4-8D42-F495-3D4E57A98790}"/>
              </a:ext>
            </a:extLst>
          </p:cNvPr>
          <p:cNvSpPr txBox="1"/>
          <p:nvPr/>
        </p:nvSpPr>
        <p:spPr>
          <a:xfrm>
            <a:off x="1554678" y="2172480"/>
            <a:ext cx="15876373" cy="1099468"/>
          </a:xfrm>
          <a:prstGeom prst="rect">
            <a:avLst/>
          </a:prstGeom>
          <a:noFill/>
        </p:spPr>
        <p:txBody>
          <a:bodyPr wrap="square">
            <a:spAutoFit/>
          </a:bodyPr>
          <a:lstStyle/>
          <a:p>
            <a:pPr>
              <a:lnSpc>
                <a:spcPct val="110000"/>
              </a:lnSpc>
            </a:pPr>
            <a:r>
              <a:rPr kumimoji="1" lang="ja-JP" altLang="en-US" sz="3200" u="sng" dirty="0">
                <a:latin typeface="BIZ UDPゴシック" panose="020B0400000000000000" pitchFamily="50" charset="-128"/>
                <a:ea typeface="BIZ UDPゴシック" panose="020B0400000000000000" pitchFamily="50" charset="-128"/>
              </a:rPr>
              <a:t>使用例</a:t>
            </a:r>
            <a:endParaRPr kumimoji="1" lang="en-US" altLang="ja-JP" sz="3200" u="sng" dirty="0">
              <a:latin typeface="BIZ UDPゴシック" panose="020B0400000000000000" pitchFamily="50" charset="-128"/>
              <a:ea typeface="BIZ UDPゴシック" panose="020B0400000000000000" pitchFamily="50" charset="-128"/>
            </a:endParaRPr>
          </a:p>
          <a:p>
            <a:pPr>
              <a:lnSpc>
                <a:spcPct val="110000"/>
              </a:lnSpc>
            </a:pPr>
            <a:r>
              <a:rPr lang="ja-JP" altLang="en-US" sz="3200" dirty="0">
                <a:latin typeface="BIZ UDPゴシック" panose="020B0400000000000000" pitchFamily="50" charset="-128"/>
                <a:ea typeface="BIZ UDPゴシック" panose="020B0400000000000000" pitchFamily="50" charset="-128"/>
              </a:rPr>
              <a:t>例えば、</a:t>
            </a:r>
            <a:r>
              <a:rPr lang="en-US" altLang="ja-JP" sz="3200" dirty="0">
                <a:latin typeface="BIZ UDPゴシック" panose="020B0400000000000000" pitchFamily="50" charset="-128"/>
                <a:ea typeface="BIZ UDPゴシック" panose="020B0400000000000000" pitchFamily="50" charset="-128"/>
              </a:rPr>
              <a:t>Society1.0</a:t>
            </a:r>
            <a:r>
              <a:rPr lang="ja-JP" altLang="en-US" sz="3200" dirty="0">
                <a:latin typeface="BIZ UDPゴシック" panose="020B0400000000000000" pitchFamily="50" charset="-128"/>
                <a:ea typeface="BIZ UDPゴシック" panose="020B0400000000000000" pitchFamily="50" charset="-128"/>
              </a:rPr>
              <a:t>～</a:t>
            </a:r>
            <a:r>
              <a:rPr lang="en-US" altLang="ja-JP" sz="3200" dirty="0">
                <a:latin typeface="BIZ UDPゴシック" panose="020B0400000000000000" pitchFamily="50" charset="-128"/>
                <a:ea typeface="BIZ UDPゴシック" panose="020B0400000000000000" pitchFamily="50" charset="-128"/>
              </a:rPr>
              <a:t>5.0</a:t>
            </a:r>
            <a:r>
              <a:rPr lang="ja-JP" altLang="en-US" sz="3200" dirty="0">
                <a:latin typeface="BIZ UDPゴシック" panose="020B0400000000000000" pitchFamily="50" charset="-128"/>
                <a:ea typeface="BIZ UDPゴシック" panose="020B0400000000000000" pitchFamily="50" charset="-128"/>
              </a:rPr>
              <a:t>のイメージを描かせると、こんな感じ。</a:t>
            </a:r>
            <a:endParaRPr lang="ja-JP" altLang="en-US" sz="3200" b="0" i="0" dirty="0">
              <a:effectLst/>
              <a:latin typeface="BIZ UDPゴシック" panose="020B0400000000000000" pitchFamily="50" charset="-128"/>
              <a:ea typeface="BIZ UDPゴシック" panose="020B0400000000000000" pitchFamily="50" charset="-128"/>
            </a:endParaRPr>
          </a:p>
        </p:txBody>
      </p:sp>
      <p:sp>
        <p:nvSpPr>
          <p:cNvPr id="5" name="テキスト プレースホルダー 2">
            <a:extLst>
              <a:ext uri="{FF2B5EF4-FFF2-40B4-BE49-F238E27FC236}">
                <a16:creationId xmlns:a16="http://schemas.microsoft.com/office/drawing/2014/main" id="{BFFB103C-64D6-F54E-8461-1A69D61646AA}"/>
              </a:ext>
            </a:extLst>
          </p:cNvPr>
          <p:cNvSpPr txBox="1">
            <a:spLocks noGrp="1"/>
          </p:cNvSpPr>
          <p:nvPr>
            <p:ph type="title" idx="4294967295"/>
          </p:nvPr>
        </p:nvSpPr>
        <p:spPr>
          <a:xfrm>
            <a:off x="1332852" y="1612605"/>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ja-JP" altLang="en-US" sz="3600" dirty="0">
                <a:latin typeface="BIZ UDPゴシック" panose="020B0400000000000000" pitchFamily="50" charset="-128"/>
                <a:ea typeface="BIZ UDPゴシック" panose="020B0400000000000000" pitchFamily="50" charset="-128"/>
              </a:rPr>
              <a:t>生成</a:t>
            </a:r>
            <a:r>
              <a:rPr lang="en-US" altLang="ja-JP" sz="3600" dirty="0">
                <a:latin typeface="BIZ UDPゴシック" panose="020B0400000000000000" pitchFamily="50" charset="-128"/>
                <a:ea typeface="BIZ UDPゴシック" panose="020B0400000000000000" pitchFamily="50" charset="-128"/>
              </a:rPr>
              <a:t>AI</a:t>
            </a:r>
            <a:r>
              <a:rPr lang="ja-JP" altLang="en-US" sz="3600" dirty="0">
                <a:latin typeface="BIZ UDPゴシック" panose="020B0400000000000000" pitchFamily="50" charset="-128"/>
                <a:ea typeface="BIZ UDPゴシック" panose="020B0400000000000000" pitchFamily="50" charset="-128"/>
              </a:rPr>
              <a:t>とは</a:t>
            </a:r>
            <a:endParaRPr kumimoji="1" lang="ja-JP" altLang="en-US" sz="36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p:txBody>
      </p:sp>
      <p:sp>
        <p:nvSpPr>
          <p:cNvPr id="7" name="テキスト ボックス 6">
            <a:extLst>
              <a:ext uri="{FF2B5EF4-FFF2-40B4-BE49-F238E27FC236}">
                <a16:creationId xmlns:a16="http://schemas.microsoft.com/office/drawing/2014/main" id="{C11A3258-32A7-4125-9006-D8285FF2D2CC}"/>
              </a:ext>
            </a:extLst>
          </p:cNvPr>
          <p:cNvSpPr txBox="1"/>
          <p:nvPr/>
        </p:nvSpPr>
        <p:spPr>
          <a:xfrm>
            <a:off x="13106608" y="597600"/>
            <a:ext cx="432444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1-1】</a:t>
            </a:r>
          </a:p>
          <a:p>
            <a:pPr algn="ctr"/>
            <a:r>
              <a:rPr lang="en-US" altLang="ja-JP" sz="2400" b="1" dirty="0">
                <a:latin typeface="BIZ UDPゴシック" panose="020B0400000000000000" pitchFamily="50" charset="-128"/>
                <a:ea typeface="BIZ UDPゴシック" panose="020B0400000000000000" pitchFamily="50" charset="-128"/>
              </a:rPr>
              <a:t>P7</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P9</a:t>
            </a:r>
          </a:p>
        </p:txBody>
      </p:sp>
      <p:pic>
        <p:nvPicPr>
          <p:cNvPr id="6" name="図 5">
            <a:extLst>
              <a:ext uri="{FF2B5EF4-FFF2-40B4-BE49-F238E27FC236}">
                <a16:creationId xmlns:a16="http://schemas.microsoft.com/office/drawing/2014/main" id="{5E4D49B4-EEB3-2E96-3CB3-732F7D04B1F6}"/>
              </a:ext>
            </a:extLst>
          </p:cNvPr>
          <p:cNvPicPr>
            <a:picLocks noChangeAspect="1"/>
          </p:cNvPicPr>
          <p:nvPr/>
        </p:nvPicPr>
        <p:blipFill>
          <a:blip r:embed="rId3"/>
          <a:stretch>
            <a:fillRect/>
          </a:stretch>
        </p:blipFill>
        <p:spPr>
          <a:xfrm>
            <a:off x="13907534" y="3528065"/>
            <a:ext cx="3114217" cy="5449879"/>
          </a:xfrm>
          <a:prstGeom prst="rect">
            <a:avLst/>
          </a:prstGeom>
        </p:spPr>
      </p:pic>
      <p:pic>
        <p:nvPicPr>
          <p:cNvPr id="10" name="図 9">
            <a:extLst>
              <a:ext uri="{FF2B5EF4-FFF2-40B4-BE49-F238E27FC236}">
                <a16:creationId xmlns:a16="http://schemas.microsoft.com/office/drawing/2014/main" id="{75FABBDC-E9E2-8B01-4FEA-536F4267CA9D}"/>
              </a:ext>
            </a:extLst>
          </p:cNvPr>
          <p:cNvPicPr>
            <a:picLocks noChangeAspect="1"/>
          </p:cNvPicPr>
          <p:nvPr/>
        </p:nvPicPr>
        <p:blipFill>
          <a:blip r:embed="rId4"/>
          <a:stretch>
            <a:fillRect/>
          </a:stretch>
        </p:blipFill>
        <p:spPr>
          <a:xfrm>
            <a:off x="10688767" y="3528065"/>
            <a:ext cx="3114217" cy="5449879"/>
          </a:xfrm>
          <a:prstGeom prst="rect">
            <a:avLst/>
          </a:prstGeom>
        </p:spPr>
      </p:pic>
      <p:pic>
        <p:nvPicPr>
          <p:cNvPr id="12" name="図 11">
            <a:extLst>
              <a:ext uri="{FF2B5EF4-FFF2-40B4-BE49-F238E27FC236}">
                <a16:creationId xmlns:a16="http://schemas.microsoft.com/office/drawing/2014/main" id="{01AED344-9EA0-5E76-8209-878AFA47B69A}"/>
              </a:ext>
            </a:extLst>
          </p:cNvPr>
          <p:cNvPicPr>
            <a:picLocks noChangeAspect="1"/>
          </p:cNvPicPr>
          <p:nvPr/>
        </p:nvPicPr>
        <p:blipFill>
          <a:blip r:embed="rId5"/>
          <a:stretch>
            <a:fillRect/>
          </a:stretch>
        </p:blipFill>
        <p:spPr>
          <a:xfrm>
            <a:off x="7470000" y="3528066"/>
            <a:ext cx="3114217" cy="5449879"/>
          </a:xfrm>
          <a:prstGeom prst="rect">
            <a:avLst/>
          </a:prstGeom>
        </p:spPr>
      </p:pic>
      <p:pic>
        <p:nvPicPr>
          <p:cNvPr id="14" name="図 13">
            <a:extLst>
              <a:ext uri="{FF2B5EF4-FFF2-40B4-BE49-F238E27FC236}">
                <a16:creationId xmlns:a16="http://schemas.microsoft.com/office/drawing/2014/main" id="{BFEBEAFD-5125-3442-1AE0-97A23BBB876A}"/>
              </a:ext>
            </a:extLst>
          </p:cNvPr>
          <p:cNvPicPr>
            <a:picLocks noChangeAspect="1"/>
          </p:cNvPicPr>
          <p:nvPr/>
        </p:nvPicPr>
        <p:blipFill>
          <a:blip r:embed="rId6"/>
          <a:stretch>
            <a:fillRect/>
          </a:stretch>
        </p:blipFill>
        <p:spPr>
          <a:xfrm>
            <a:off x="4251233" y="3528066"/>
            <a:ext cx="3114217" cy="5449879"/>
          </a:xfrm>
          <a:prstGeom prst="rect">
            <a:avLst/>
          </a:prstGeom>
        </p:spPr>
      </p:pic>
      <p:pic>
        <p:nvPicPr>
          <p:cNvPr id="16" name="図 15">
            <a:extLst>
              <a:ext uri="{FF2B5EF4-FFF2-40B4-BE49-F238E27FC236}">
                <a16:creationId xmlns:a16="http://schemas.microsoft.com/office/drawing/2014/main" id="{307A0B68-47F5-EE47-10C4-910EFA6BFCF6}"/>
              </a:ext>
            </a:extLst>
          </p:cNvPr>
          <p:cNvPicPr>
            <a:picLocks noChangeAspect="1"/>
          </p:cNvPicPr>
          <p:nvPr/>
        </p:nvPicPr>
        <p:blipFill>
          <a:blip r:embed="rId7"/>
          <a:stretch>
            <a:fillRect/>
          </a:stretch>
        </p:blipFill>
        <p:spPr>
          <a:xfrm>
            <a:off x="1032466" y="3528066"/>
            <a:ext cx="3114217" cy="5449879"/>
          </a:xfrm>
          <a:prstGeom prst="rect">
            <a:avLst/>
          </a:prstGeom>
        </p:spPr>
      </p:pic>
      <p:sp>
        <p:nvSpPr>
          <p:cNvPr id="3" name="object 40">
            <a:extLst>
              <a:ext uri="{FF2B5EF4-FFF2-40B4-BE49-F238E27FC236}">
                <a16:creationId xmlns:a16="http://schemas.microsoft.com/office/drawing/2014/main" id="{723FA342-5AD4-D3C8-B5F2-0307DC2771D8}"/>
              </a:ext>
            </a:extLst>
          </p:cNvPr>
          <p:cNvSpPr txBox="1"/>
          <p:nvPr/>
        </p:nvSpPr>
        <p:spPr>
          <a:xfrm>
            <a:off x="8805070" y="181699"/>
            <a:ext cx="8625984" cy="203677"/>
          </a:xfrm>
          <a:prstGeom prst="rect">
            <a:avLst/>
          </a:prstGeom>
        </p:spPr>
        <p:txBody>
          <a:bodyPr vert="horz" wrap="square" lIns="0" tIns="11207" rIns="0" bIns="0" rtlCol="0" anchor="ctr">
            <a:spAutoFit/>
          </a:bodyPr>
          <a:lstStyle/>
          <a:p>
            <a:pPr marL="11205" algn="r">
              <a:lnSpc>
                <a:spcPts val="15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1</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サイバーセキュリティを取り巻く背景</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レベル共通</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18608517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EAE8D1DB-6FDB-9495-CF0C-BF9D661C22F2}"/>
              </a:ext>
            </a:extLst>
          </p:cNvPr>
          <p:cNvSpPr txBox="1">
            <a:spLocks/>
          </p:cNvSpPr>
          <p:nvPr/>
        </p:nvSpPr>
        <p:spPr>
          <a:xfrm>
            <a:off x="1332852" y="2019082"/>
            <a:ext cx="14944433" cy="4313479"/>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10000"/>
              </a:lnSpc>
            </a:pPr>
            <a:r>
              <a:rPr lang="ja-JP" altLang="en-US" sz="3600" dirty="0">
                <a:latin typeface="BIZ UDPゴシック" panose="020B0400000000000000" pitchFamily="50" charset="-128"/>
                <a:ea typeface="BIZ UDPゴシック" panose="020B0400000000000000" pitchFamily="50" charset="-128"/>
              </a:rPr>
              <a:t>導入済みと想定するセキュリティ対策機能</a:t>
            </a:r>
            <a:endParaRPr lang="en-US" altLang="ja-JP" sz="3600" dirty="0">
              <a:latin typeface="BIZ UDPゴシック" panose="020B0400000000000000" pitchFamily="50" charset="-128"/>
              <a:ea typeface="BIZ UDPゴシック" panose="020B0400000000000000" pitchFamily="50" charset="-128"/>
            </a:endParaRPr>
          </a:p>
          <a:p>
            <a:pPr>
              <a:lnSpc>
                <a:spcPct val="110000"/>
              </a:lnSpc>
            </a:pPr>
            <a:endParaRPr lang="en-US" altLang="ja-JP" sz="3600" dirty="0">
              <a:latin typeface="BIZ UDPゴシック" panose="020B0400000000000000" pitchFamily="50" charset="-128"/>
              <a:ea typeface="BIZ UDPゴシック" panose="020B0400000000000000" pitchFamily="50" charset="-128"/>
            </a:endParaRPr>
          </a:p>
          <a:p>
            <a:pPr>
              <a:lnSpc>
                <a:spcPct val="110000"/>
              </a:lnSpc>
            </a:pPr>
            <a:r>
              <a:rPr lang="en-US" altLang="ja-JP" sz="3600" dirty="0">
                <a:latin typeface="BIZ UDPゴシック" panose="020B0400000000000000" pitchFamily="50" charset="-128"/>
                <a:ea typeface="BIZ UDPゴシック" panose="020B0400000000000000" pitchFamily="50" charset="-128"/>
              </a:rPr>
              <a:t>SECURITY ACTION</a:t>
            </a:r>
            <a:r>
              <a:rPr lang="ja-JP" altLang="en-US" sz="3600" dirty="0">
                <a:latin typeface="BIZ UDPゴシック" panose="020B0400000000000000" pitchFamily="50" charset="-128"/>
                <a:ea typeface="BIZ UDPゴシック" panose="020B0400000000000000" pitchFamily="50" charset="-128"/>
              </a:rPr>
              <a:t>（セキュリティ対策自己宣言）</a:t>
            </a:r>
            <a:endParaRPr lang="en-US" altLang="ja-JP" sz="3600" dirty="0">
              <a:latin typeface="BIZ UDPゴシック" panose="020B0400000000000000" pitchFamily="50" charset="-128"/>
              <a:ea typeface="BIZ UDPゴシック" panose="020B0400000000000000" pitchFamily="50" charset="-128"/>
            </a:endParaRPr>
          </a:p>
          <a:p>
            <a:pPr>
              <a:lnSpc>
                <a:spcPct val="110000"/>
              </a:lnSpc>
            </a:pPr>
            <a:endParaRPr lang="en-US" altLang="ja-JP" sz="3600" dirty="0">
              <a:latin typeface="BIZ UDPゴシック" panose="020B0400000000000000" pitchFamily="50" charset="-128"/>
              <a:ea typeface="BIZ UDPゴシック" panose="020B0400000000000000" pitchFamily="50" charset="-128"/>
            </a:endParaRPr>
          </a:p>
          <a:p>
            <a:pPr>
              <a:lnSpc>
                <a:spcPct val="110000"/>
              </a:lnSpc>
            </a:pPr>
            <a:r>
              <a:rPr lang="ja-JP" altLang="en-US" sz="3600" dirty="0">
                <a:latin typeface="BIZ UDPゴシック" panose="020B0400000000000000" pitchFamily="50" charset="-128"/>
                <a:ea typeface="BIZ UDPゴシック" panose="020B0400000000000000" pitchFamily="50" charset="-128"/>
              </a:rPr>
              <a:t>サイバーセキュリティアプローチ方法</a:t>
            </a:r>
            <a:endParaRPr lang="en-US" altLang="ja-JP" sz="3600" dirty="0">
              <a:latin typeface="BIZ UDPゴシック" panose="020B0400000000000000" pitchFamily="50" charset="-128"/>
              <a:ea typeface="BIZ UDPゴシック" panose="020B0400000000000000" pitchFamily="50" charset="-128"/>
            </a:endParaRPr>
          </a:p>
          <a:p>
            <a:pPr>
              <a:lnSpc>
                <a:spcPct val="110000"/>
              </a:lnSpc>
            </a:pPr>
            <a:endParaRPr lang="ja-JP" altLang="en-US" sz="3600" dirty="0">
              <a:latin typeface="BIZ UDPゴシック" panose="020B0400000000000000" pitchFamily="50" charset="-128"/>
              <a:ea typeface="BIZ UDPゴシック" panose="020B0400000000000000" pitchFamily="50" charset="-128"/>
            </a:endParaRPr>
          </a:p>
        </p:txBody>
      </p:sp>
      <p:sp>
        <p:nvSpPr>
          <p:cNvPr id="2" name="テキスト プレースホルダー 2">
            <a:extLst>
              <a:ext uri="{FF2B5EF4-FFF2-40B4-BE49-F238E27FC236}">
                <a16:creationId xmlns:a16="http://schemas.microsoft.com/office/drawing/2014/main" id="{365E5FEE-87C4-1932-3FEF-54D4E229B46A}"/>
              </a:ext>
            </a:extLst>
          </p:cNvPr>
          <p:cNvSpPr txBox="1">
            <a:spLocks noGrp="1"/>
          </p:cNvSpPr>
          <p:nvPr>
            <p:ph type="title" idx="4294967295"/>
          </p:nvPr>
        </p:nvSpPr>
        <p:spPr>
          <a:xfrm>
            <a:off x="1269352" y="7098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第</a:t>
            </a:r>
            <a:r>
              <a:rPr kumimoji="1" lang="en-US" altLang="ja-JP"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2</a:t>
            </a: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章</a:t>
            </a:r>
            <a:r>
              <a:rPr kumimoji="1" lang="en-US" altLang="ja-JP"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サイバーセキュリティの基礎知識</a:t>
            </a:r>
          </a:p>
        </p:txBody>
      </p:sp>
      <p:sp>
        <p:nvSpPr>
          <p:cNvPr id="5" name="object 40">
            <a:extLst>
              <a:ext uri="{FF2B5EF4-FFF2-40B4-BE49-F238E27FC236}">
                <a16:creationId xmlns:a16="http://schemas.microsoft.com/office/drawing/2014/main" id="{32B7155B-35B8-D623-95F8-AE61AFC33B8A}"/>
              </a:ext>
            </a:extLst>
          </p:cNvPr>
          <p:cNvSpPr txBox="1"/>
          <p:nvPr/>
        </p:nvSpPr>
        <p:spPr>
          <a:xfrm>
            <a:off x="8805070" y="181699"/>
            <a:ext cx="8625984" cy="203677"/>
          </a:xfrm>
          <a:prstGeom prst="rect">
            <a:avLst/>
          </a:prstGeom>
        </p:spPr>
        <p:txBody>
          <a:bodyPr vert="horz" wrap="square" lIns="0" tIns="11207" rIns="0" bIns="0" rtlCol="0" anchor="ctr">
            <a:spAutoFit/>
          </a:bodyPr>
          <a:lstStyle/>
          <a:p>
            <a:pPr marL="11205" algn="r">
              <a:lnSpc>
                <a:spcPts val="15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1</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サイバーセキュリティを取り巻く背景</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レベル共通</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1722029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8AB2A2-6857-DE7E-F364-7A7F9022D65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CCB0CD1-34AF-0666-E6B5-F3254DB15A61}"/>
              </a:ext>
            </a:extLst>
          </p:cNvPr>
          <p:cNvSpPr>
            <a:spLocks noGrp="1"/>
          </p:cNvSpPr>
          <p:nvPr>
            <p:ph type="title"/>
          </p:nvPr>
        </p:nvSpPr>
        <p:spPr>
          <a:xfrm>
            <a:off x="1273303" y="644656"/>
            <a:ext cx="11368457" cy="620246"/>
          </a:xfrm>
        </p:spPr>
        <p:txBody>
          <a:bodyPr vert="horz" lIns="0" tIns="0" rIns="0" bIns="0" rtlCol="0" anchor="b">
            <a:noAutofit/>
          </a:bodyPr>
          <a:lstStyle/>
          <a:p>
            <a:r>
              <a:rPr kumimoji="1" lang="ja-JP" altLang="en-US" b="1" dirty="0"/>
              <a:t>講師紹介</a:t>
            </a:r>
          </a:p>
        </p:txBody>
      </p:sp>
      <p:pic>
        <p:nvPicPr>
          <p:cNvPr id="23" name="図 22">
            <a:extLst>
              <a:ext uri="{FF2B5EF4-FFF2-40B4-BE49-F238E27FC236}">
                <a16:creationId xmlns:a16="http://schemas.microsoft.com/office/drawing/2014/main" id="{87B612B0-52B5-0824-EFA7-B2081AA9C85B}"/>
              </a:ext>
            </a:extLst>
          </p:cNvPr>
          <p:cNvPicPr>
            <a:picLocks noChangeAspect="1"/>
          </p:cNvPicPr>
          <p:nvPr/>
        </p:nvPicPr>
        <p:blipFill>
          <a:blip r:embed="rId2"/>
          <a:stretch>
            <a:fillRect/>
          </a:stretch>
        </p:blipFill>
        <p:spPr>
          <a:xfrm>
            <a:off x="1260603" y="1929121"/>
            <a:ext cx="3667404" cy="4688229"/>
          </a:xfrm>
          <a:prstGeom prst="rect">
            <a:avLst/>
          </a:prstGeom>
        </p:spPr>
      </p:pic>
      <p:graphicFrame>
        <p:nvGraphicFramePr>
          <p:cNvPr id="28" name="表 27">
            <a:extLst>
              <a:ext uri="{FF2B5EF4-FFF2-40B4-BE49-F238E27FC236}">
                <a16:creationId xmlns:a16="http://schemas.microsoft.com/office/drawing/2014/main" id="{1A96DFE4-06D5-8091-CBDA-85291975ED2A}"/>
              </a:ext>
            </a:extLst>
          </p:cNvPr>
          <p:cNvGraphicFramePr>
            <a:graphicFrameLocks noGrp="1"/>
          </p:cNvGraphicFramePr>
          <p:nvPr>
            <p:extLst>
              <p:ext uri="{D42A27DB-BD31-4B8C-83A1-F6EECF244321}">
                <p14:modId xmlns:p14="http://schemas.microsoft.com/office/powerpoint/2010/main" val="4182926550"/>
              </p:ext>
            </p:extLst>
          </p:nvPr>
        </p:nvGraphicFramePr>
        <p:xfrm>
          <a:off x="5284328" y="1929121"/>
          <a:ext cx="11824578" cy="6860222"/>
        </p:xfrm>
        <a:graphic>
          <a:graphicData uri="http://schemas.openxmlformats.org/drawingml/2006/table">
            <a:tbl>
              <a:tblPr firstRow="1" bandRow="1"/>
              <a:tblGrid>
                <a:gridCol w="1838368">
                  <a:extLst>
                    <a:ext uri="{9D8B030D-6E8A-4147-A177-3AD203B41FA5}">
                      <a16:colId xmlns:a16="http://schemas.microsoft.com/office/drawing/2014/main" val="2397241105"/>
                    </a:ext>
                  </a:extLst>
                </a:gridCol>
                <a:gridCol w="9986210">
                  <a:extLst>
                    <a:ext uri="{9D8B030D-6E8A-4147-A177-3AD203B41FA5}">
                      <a16:colId xmlns:a16="http://schemas.microsoft.com/office/drawing/2014/main" val="2100268688"/>
                    </a:ext>
                  </a:extLst>
                </a:gridCol>
              </a:tblGrid>
              <a:tr h="589941">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lnSpc>
                          <a:spcPct val="120000"/>
                        </a:lnSpc>
                      </a:pPr>
                      <a:r>
                        <a:rPr kumimoji="1" lang="ja-JP" altLang="en-US" sz="2400" b="0" dirty="0">
                          <a:solidFill>
                            <a:schemeClr val="tx1"/>
                          </a:solidFill>
                          <a:latin typeface="BIZ UDPゴシック" panose="020B0400000000000000" pitchFamily="50" charset="-128"/>
                          <a:ea typeface="BIZ UDPゴシック" panose="020B0400000000000000" pitchFamily="50" charset="-128"/>
                        </a:rPr>
                        <a:t>氏名</a:t>
                      </a: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nSpc>
                          <a:spcPct val="120000"/>
                        </a:lnSpc>
                      </a:pPr>
                      <a:r>
                        <a:rPr kumimoji="1" lang="ja-JP" altLang="en-US" sz="2800" b="0" dirty="0">
                          <a:solidFill>
                            <a:schemeClr val="tx1"/>
                          </a:solidFill>
                          <a:latin typeface="BIZ UDPゴシック" panose="020B0400000000000000" pitchFamily="50" charset="-128"/>
                          <a:ea typeface="BIZ UDPゴシック" panose="020B0400000000000000" pitchFamily="50" charset="-128"/>
                        </a:rPr>
                        <a:t>矢野　泰広（やの　よしひろ）</a:t>
                      </a: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335856045"/>
                  </a:ext>
                </a:extLst>
              </a:tr>
              <a:tr h="589941">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lnSpc>
                          <a:spcPct val="120000"/>
                        </a:lnSpc>
                      </a:pPr>
                      <a:r>
                        <a:rPr kumimoji="1" lang="ja-JP" altLang="en-US" sz="2400" dirty="0">
                          <a:latin typeface="BIZ UDPゴシック" panose="020B0400000000000000" pitchFamily="50" charset="-128"/>
                          <a:ea typeface="BIZ UDPゴシック" panose="020B0400000000000000" pitchFamily="50" charset="-128"/>
                        </a:rPr>
                        <a:t>業務経歴</a:t>
                      </a:r>
                      <a:endParaRPr kumimoji="1" lang="en-US" altLang="ja-JP" sz="24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nSpc>
                          <a:spcPct val="120000"/>
                        </a:lnSpc>
                      </a:pPr>
                      <a:r>
                        <a:rPr kumimoji="1" lang="en-US" altLang="ja-JP" sz="2400" b="0" dirty="0">
                          <a:solidFill>
                            <a:schemeClr val="tx1"/>
                          </a:solidFill>
                          <a:latin typeface="BIZ UDPゴシック" panose="020B0400000000000000" pitchFamily="50" charset="-128"/>
                          <a:ea typeface="BIZ UDPゴシック" panose="020B0400000000000000" pitchFamily="50" charset="-128"/>
                        </a:rPr>
                        <a:t>26</a:t>
                      </a:r>
                      <a:r>
                        <a:rPr kumimoji="1" lang="ja-JP" altLang="en-US" sz="2400" b="0" dirty="0">
                          <a:solidFill>
                            <a:schemeClr val="tx1"/>
                          </a:solidFill>
                          <a:latin typeface="BIZ UDPゴシック" panose="020B0400000000000000" pitchFamily="50" charset="-128"/>
                          <a:ea typeface="BIZ UDPゴシック" panose="020B0400000000000000" pitchFamily="50" charset="-128"/>
                        </a:rPr>
                        <a:t>年</a:t>
                      </a:r>
                      <a:r>
                        <a:rPr kumimoji="1" lang="en-US" altLang="ja-JP" sz="2400" b="0" dirty="0">
                          <a:solidFill>
                            <a:schemeClr val="tx1"/>
                          </a:solidFill>
                          <a:latin typeface="BIZ UDPゴシック" panose="020B0400000000000000" pitchFamily="50" charset="-128"/>
                          <a:ea typeface="BIZ UDPゴシック" panose="020B0400000000000000" pitchFamily="50" charset="-128"/>
                        </a:rPr>
                        <a:t>(</a:t>
                      </a:r>
                      <a:r>
                        <a:rPr kumimoji="1" lang="ja-JP" altLang="en-US" sz="2400" b="0" dirty="0">
                          <a:solidFill>
                            <a:schemeClr val="tx1"/>
                          </a:solidFill>
                          <a:latin typeface="BIZ UDPゴシック" panose="020B0400000000000000" pitchFamily="50" charset="-128"/>
                          <a:ea typeface="BIZ UDPゴシック" panose="020B0400000000000000" pitchFamily="50" charset="-128"/>
                        </a:rPr>
                        <a:t>セキュリティ経験：１５年）</a:t>
                      </a: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93286199"/>
                  </a:ext>
                </a:extLst>
              </a:tr>
              <a:tr h="129747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lnSpc>
                          <a:spcPct val="120000"/>
                        </a:lnSpc>
                      </a:pPr>
                      <a:r>
                        <a:rPr kumimoji="1" lang="ja-JP" altLang="en-US" sz="2400" dirty="0">
                          <a:latin typeface="BIZ UDPゴシック" panose="020B0400000000000000" pitchFamily="50" charset="-128"/>
                          <a:ea typeface="BIZ UDPゴシック" panose="020B0400000000000000" pitchFamily="50" charset="-128"/>
                        </a:rPr>
                        <a:t>専門分野</a:t>
                      </a: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2000" dirty="0">
                          <a:latin typeface="BIZ UDPゴシック" panose="020B0400000000000000" pitchFamily="50" charset="-128"/>
                          <a:ea typeface="BIZ UDPゴシック" panose="020B0400000000000000" pitchFamily="50" charset="-128"/>
                        </a:rPr>
                        <a:t>情報セキュリティ、</a:t>
                      </a:r>
                      <a:r>
                        <a:rPr kumimoji="1" lang="en-US" altLang="ja-JP" sz="2000" dirty="0">
                          <a:latin typeface="BIZ UDPゴシック" panose="020B0400000000000000" pitchFamily="50" charset="-128"/>
                          <a:ea typeface="BIZ UDPゴシック" panose="020B0400000000000000" pitchFamily="50" charset="-128"/>
                        </a:rPr>
                        <a:t>DX</a:t>
                      </a:r>
                      <a:r>
                        <a:rPr kumimoji="1" lang="ja-JP" altLang="en-US" sz="2000" dirty="0">
                          <a:latin typeface="BIZ UDPゴシック" panose="020B0400000000000000" pitchFamily="50" charset="-128"/>
                          <a:ea typeface="BIZ UDPゴシック" panose="020B0400000000000000" pitchFamily="50" charset="-128"/>
                        </a:rPr>
                        <a:t>、</a:t>
                      </a:r>
                      <a:r>
                        <a:rPr kumimoji="1" lang="en-US" altLang="ja-JP" sz="2000" dirty="0">
                          <a:latin typeface="BIZ UDPゴシック" panose="020B0400000000000000" pitchFamily="50" charset="-128"/>
                          <a:ea typeface="BIZ UDPゴシック" panose="020B0400000000000000" pitchFamily="50" charset="-128"/>
                        </a:rPr>
                        <a:t>ICT</a:t>
                      </a:r>
                      <a:r>
                        <a:rPr kumimoji="1" lang="ja-JP" altLang="en-US" sz="2000" dirty="0">
                          <a:latin typeface="BIZ UDPゴシック" panose="020B0400000000000000" pitchFamily="50" charset="-128"/>
                          <a:ea typeface="BIZ UDPゴシック" panose="020B0400000000000000" pitchFamily="50" charset="-128"/>
                        </a:rPr>
                        <a:t>、クラウド技術、　　　</a:t>
                      </a: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2000" dirty="0">
                          <a:latin typeface="BIZ UDPゴシック" panose="020B0400000000000000" pitchFamily="50" charset="-128"/>
                          <a:ea typeface="BIZ UDPゴシック" panose="020B0400000000000000" pitchFamily="50" charset="-128"/>
                        </a:rPr>
                        <a:t>ネットワーク技術、</a:t>
                      </a:r>
                      <a:r>
                        <a:rPr kumimoji="1" lang="en-US" altLang="ja-JP" sz="2000" dirty="0">
                          <a:latin typeface="BIZ UDPゴシック" panose="020B0400000000000000" pitchFamily="50" charset="-128"/>
                          <a:ea typeface="BIZ UDPゴシック" panose="020B0400000000000000" pitchFamily="50" charset="-128"/>
                        </a:rPr>
                        <a:t>DB</a:t>
                      </a:r>
                      <a:r>
                        <a:rPr kumimoji="1" lang="ja-JP" altLang="en-US" sz="2000" dirty="0">
                          <a:latin typeface="BIZ UDPゴシック" panose="020B0400000000000000" pitchFamily="50" charset="-128"/>
                          <a:ea typeface="BIZ UDPゴシック" panose="020B0400000000000000" pitchFamily="50" charset="-128"/>
                        </a:rPr>
                        <a:t>設計・構築、プロジェクト</a:t>
                      </a: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2000" dirty="0">
                          <a:latin typeface="BIZ UDPゴシック" panose="020B0400000000000000" pitchFamily="50" charset="-128"/>
                          <a:ea typeface="BIZ UDPゴシック" panose="020B0400000000000000" pitchFamily="50" charset="-128"/>
                        </a:rPr>
                        <a:t>マネジメント、</a:t>
                      </a:r>
                      <a:r>
                        <a:rPr kumimoji="1" lang="en-US" altLang="ja-JP" sz="2000" dirty="0">
                          <a:latin typeface="BIZ UDPゴシック" panose="020B0400000000000000" pitchFamily="50" charset="-128"/>
                          <a:ea typeface="BIZ UDPゴシック" panose="020B0400000000000000" pitchFamily="50" charset="-128"/>
                        </a:rPr>
                        <a:t>WEB</a:t>
                      </a:r>
                      <a:r>
                        <a:rPr kumimoji="1" lang="ja-JP" altLang="en-US" sz="2000" dirty="0">
                          <a:latin typeface="BIZ UDPゴシック" panose="020B0400000000000000" pitchFamily="50" charset="-128"/>
                          <a:ea typeface="BIZ UDPゴシック" panose="020B0400000000000000" pitchFamily="50" charset="-128"/>
                        </a:rPr>
                        <a:t>システム設計・構築、</a:t>
                      </a: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2000" dirty="0">
                          <a:latin typeface="BIZ UDPゴシック" panose="020B0400000000000000" pitchFamily="50" charset="-128"/>
                          <a:ea typeface="BIZ UDPゴシック" panose="020B0400000000000000" pitchFamily="50" charset="-128"/>
                        </a:rPr>
                        <a:t>サーバ設計・構築</a:t>
                      </a: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628808812"/>
                  </a:ext>
                </a:extLst>
              </a:tr>
              <a:tr h="2192057">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lnSpc>
                          <a:spcPct val="120000"/>
                        </a:lnSpc>
                      </a:pPr>
                      <a:r>
                        <a:rPr kumimoji="1" lang="ja-JP" altLang="en-US" sz="2400" dirty="0">
                          <a:latin typeface="BIZ UDPゴシック" panose="020B0400000000000000" pitchFamily="50" charset="-128"/>
                          <a:ea typeface="BIZ UDPゴシック" panose="020B0400000000000000" pitchFamily="50" charset="-128"/>
                        </a:rPr>
                        <a:t>保有資格</a:t>
                      </a: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nSpc>
                          <a:spcPct val="120000"/>
                        </a:lnSpc>
                        <a:spcBef>
                          <a:spcPts val="0"/>
                        </a:spcBef>
                        <a:spcAft>
                          <a:spcPts val="0"/>
                        </a:spcAft>
                      </a:pPr>
                      <a:r>
                        <a:rPr kumimoji="1" lang="ja-JP" altLang="en-US" sz="2000" dirty="0">
                          <a:latin typeface="BIZ UDPゴシック" panose="020B0400000000000000" pitchFamily="50" charset="-128"/>
                          <a:ea typeface="BIZ UDPゴシック" panose="020B0400000000000000" pitchFamily="50" charset="-128"/>
                        </a:rPr>
                        <a:t>情報処理安全確保支援士（第</a:t>
                      </a:r>
                      <a:r>
                        <a:rPr kumimoji="1" lang="en-US" altLang="ja-JP" sz="2000" dirty="0">
                          <a:latin typeface="BIZ UDPゴシック" panose="020B0400000000000000" pitchFamily="50" charset="-128"/>
                          <a:ea typeface="BIZ UDPゴシック" panose="020B0400000000000000" pitchFamily="50" charset="-128"/>
                        </a:rPr>
                        <a:t>004005</a:t>
                      </a:r>
                      <a:r>
                        <a:rPr kumimoji="1" lang="ja-JP" altLang="en-US" sz="2000" dirty="0">
                          <a:latin typeface="BIZ UDPゴシック" panose="020B0400000000000000" pitchFamily="50" charset="-128"/>
                          <a:ea typeface="BIZ UDPゴシック" panose="020B0400000000000000" pitchFamily="50" charset="-128"/>
                        </a:rPr>
                        <a:t>号）</a:t>
                      </a:r>
                      <a:endParaRPr kumimoji="1" lang="en-US" altLang="ja-JP" sz="2000" dirty="0">
                        <a:latin typeface="BIZ UDPゴシック" panose="020B0400000000000000" pitchFamily="50" charset="-128"/>
                        <a:ea typeface="BIZ UDPゴシック" panose="020B0400000000000000" pitchFamily="50" charset="-128"/>
                      </a:endParaRPr>
                    </a:p>
                    <a:p>
                      <a:pPr>
                        <a:lnSpc>
                          <a:spcPct val="120000"/>
                        </a:lnSpc>
                        <a:spcBef>
                          <a:spcPts val="0"/>
                        </a:spcBef>
                        <a:spcAft>
                          <a:spcPts val="0"/>
                        </a:spcAft>
                      </a:pPr>
                      <a:r>
                        <a:rPr kumimoji="1" lang="ja-JP" altLang="en-US" sz="2000" dirty="0">
                          <a:latin typeface="BIZ UDPゴシック" panose="020B0400000000000000" pitchFamily="50" charset="-128"/>
                          <a:ea typeface="BIZ UDPゴシック" panose="020B0400000000000000" pitchFamily="50" charset="-128"/>
                        </a:rPr>
                        <a:t>経済産業省認定 情報処理技術者試験 プロジェクトマネージャ、</a:t>
                      </a:r>
                      <a:endParaRPr kumimoji="1" lang="en-US" altLang="ja-JP" sz="2000" dirty="0">
                        <a:latin typeface="BIZ UDPゴシック" panose="020B0400000000000000" pitchFamily="50" charset="-128"/>
                        <a:ea typeface="BIZ UDPゴシック" panose="020B0400000000000000" pitchFamily="50" charset="-128"/>
                      </a:endParaRPr>
                    </a:p>
                    <a:p>
                      <a:pPr>
                        <a:lnSpc>
                          <a:spcPct val="120000"/>
                        </a:lnSpc>
                        <a:spcBef>
                          <a:spcPts val="0"/>
                        </a:spcBef>
                        <a:spcAft>
                          <a:spcPts val="0"/>
                        </a:spcAft>
                      </a:pPr>
                      <a:r>
                        <a:rPr kumimoji="1" lang="ja-JP" altLang="en-US" sz="2000" dirty="0">
                          <a:latin typeface="BIZ UDPゴシック" panose="020B0400000000000000" pitchFamily="50" charset="-128"/>
                          <a:ea typeface="BIZ UDPゴシック" panose="020B0400000000000000" pitchFamily="50" charset="-128"/>
                        </a:rPr>
                        <a:t>情報処理技術者第一種、情報処理技術者第二種</a:t>
                      </a:r>
                    </a:p>
                    <a:p>
                      <a:pPr>
                        <a:lnSpc>
                          <a:spcPct val="120000"/>
                        </a:lnSpc>
                        <a:spcBef>
                          <a:spcPts val="0"/>
                        </a:spcBef>
                        <a:spcAft>
                          <a:spcPts val="0"/>
                        </a:spcAft>
                      </a:pPr>
                      <a:r>
                        <a:rPr kumimoji="1" lang="ja-JP" altLang="en-US" sz="2000" dirty="0">
                          <a:latin typeface="BIZ UDPゴシック" panose="020B0400000000000000" pitchFamily="50" charset="-128"/>
                          <a:ea typeface="BIZ UDPゴシック" panose="020B0400000000000000" pitchFamily="50" charset="-128"/>
                        </a:rPr>
                        <a:t>インターネット検定 </a:t>
                      </a:r>
                      <a:r>
                        <a:rPr kumimoji="1" lang="en-US" altLang="ja-JP" sz="2000" dirty="0">
                          <a:latin typeface="BIZ UDPゴシック" panose="020B0400000000000000" pitchFamily="50" charset="-128"/>
                          <a:ea typeface="BIZ UDPゴシック" panose="020B0400000000000000" pitchFamily="50" charset="-128"/>
                        </a:rPr>
                        <a:t>.com Master ADVANCE★★</a:t>
                      </a:r>
                    </a:p>
                    <a:p>
                      <a:pPr>
                        <a:lnSpc>
                          <a:spcPct val="120000"/>
                        </a:lnSpc>
                        <a:spcBef>
                          <a:spcPts val="0"/>
                        </a:spcBef>
                        <a:spcAft>
                          <a:spcPts val="0"/>
                        </a:spcAft>
                      </a:pPr>
                      <a:r>
                        <a:rPr kumimoji="1" lang="ja-JP" altLang="en-US" sz="2000" dirty="0">
                          <a:latin typeface="BIZ UDPゴシック" panose="020B0400000000000000" pitchFamily="50" charset="-128"/>
                          <a:ea typeface="BIZ UDPゴシック" panose="020B0400000000000000" pitchFamily="50" charset="-128"/>
                        </a:rPr>
                        <a:t>家電製品アドバイザー（</a:t>
                      </a:r>
                      <a:r>
                        <a:rPr kumimoji="1" lang="en-US" altLang="ja-JP" sz="2000" dirty="0">
                          <a:latin typeface="BIZ UDPゴシック" panose="020B0400000000000000" pitchFamily="50" charset="-128"/>
                          <a:ea typeface="BIZ UDPゴシック" panose="020B0400000000000000" pitchFamily="50" charset="-128"/>
                        </a:rPr>
                        <a:t>AV</a:t>
                      </a:r>
                      <a:r>
                        <a:rPr kumimoji="1" lang="ja-JP" altLang="en-US" sz="2000" dirty="0">
                          <a:latin typeface="BIZ UDPゴシック" panose="020B0400000000000000" pitchFamily="50" charset="-128"/>
                          <a:ea typeface="BIZ UDPゴシック" panose="020B0400000000000000" pitchFamily="50" charset="-128"/>
                        </a:rPr>
                        <a:t>情報家電・生活家電）</a:t>
                      </a:r>
                      <a:endParaRPr kumimoji="1" lang="en-US" altLang="ja-JP" sz="20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8660386"/>
                  </a:ext>
                </a:extLst>
              </a:tr>
              <a:tr h="1732671">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lnSpc>
                          <a:spcPct val="120000"/>
                        </a:lnSpc>
                      </a:pPr>
                      <a:r>
                        <a:rPr kumimoji="1" lang="ja-JP" altLang="en-US" sz="2400" dirty="0">
                          <a:latin typeface="BIZ UDPゴシック" panose="020B0400000000000000" pitchFamily="50" charset="-128"/>
                          <a:ea typeface="BIZ UDPゴシック" panose="020B0400000000000000" pitchFamily="50" charset="-128"/>
                        </a:rPr>
                        <a:t>コメント</a:t>
                      </a: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nSpc>
                          <a:spcPct val="120000"/>
                        </a:lnSpc>
                      </a:pPr>
                      <a:r>
                        <a:rPr kumimoji="1" lang="ja-JP" altLang="en-US" sz="2000" dirty="0">
                          <a:latin typeface="BIZ UDPゴシック" panose="020B0400000000000000" pitchFamily="50" charset="-128"/>
                          <a:ea typeface="BIZ UDPゴシック" panose="020B0400000000000000" pitchFamily="50" charset="-128"/>
                        </a:rPr>
                        <a:t>中小企業を中心に</a:t>
                      </a:r>
                      <a:r>
                        <a:rPr kumimoji="1" lang="en-US" altLang="ja-JP" sz="2000" dirty="0">
                          <a:latin typeface="BIZ UDPゴシック" panose="020B0400000000000000" pitchFamily="50" charset="-128"/>
                          <a:ea typeface="BIZ UDPゴシック" panose="020B0400000000000000" pitchFamily="50" charset="-128"/>
                        </a:rPr>
                        <a:t>DX</a:t>
                      </a:r>
                      <a:r>
                        <a:rPr kumimoji="1" lang="ja-JP" altLang="en-US" sz="2000" dirty="0">
                          <a:latin typeface="BIZ UDPゴシック" panose="020B0400000000000000" pitchFamily="50" charset="-128"/>
                          <a:ea typeface="BIZ UDPゴシック" panose="020B0400000000000000" pitchFamily="50" charset="-128"/>
                        </a:rPr>
                        <a:t>、ネットワーク、クラウド技術および情報セキュリティに関する構築や導入支援やコンサルティングの経験が豊富。併せて長年にわたり大手通信事業者の</a:t>
                      </a:r>
                      <a:r>
                        <a:rPr kumimoji="1" lang="en-US" altLang="ja-JP" sz="2000" dirty="0">
                          <a:latin typeface="BIZ UDPゴシック" panose="020B0400000000000000" pitchFamily="50" charset="-128"/>
                          <a:ea typeface="BIZ UDPゴシック" panose="020B0400000000000000" pitchFamily="50" charset="-128"/>
                        </a:rPr>
                        <a:t>SE</a:t>
                      </a:r>
                      <a:r>
                        <a:rPr kumimoji="1" lang="ja-JP" altLang="en-US" sz="2000" dirty="0">
                          <a:latin typeface="BIZ UDPゴシック" panose="020B0400000000000000" pitchFamily="50" charset="-128"/>
                          <a:ea typeface="BIZ UDPゴシック" panose="020B0400000000000000" pitchFamily="50" charset="-128"/>
                        </a:rPr>
                        <a:t>（技術営業）を対象に指導を行ってきた事から、幅広い業種、業態の企業の状況を認識しており、中小企業の課題点を的確に捉え、各企業が取り組みやすい解決策を提示する対応力に定評がある。</a:t>
                      </a: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332122574"/>
                  </a:ext>
                </a:extLst>
              </a:tr>
            </a:tbl>
          </a:graphicData>
        </a:graphic>
      </p:graphicFrame>
    </p:spTree>
    <p:extLst>
      <p:ext uri="{BB962C8B-B14F-4D97-AF65-F5344CB8AC3E}">
        <p14:creationId xmlns:p14="http://schemas.microsoft.com/office/powerpoint/2010/main" val="21182145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p:cNvSpPr>
          <p:nvPr/>
        </p:nvSpPr>
        <p:spPr>
          <a:xfrm>
            <a:off x="1269352" y="709801"/>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4000" dirty="0">
                <a:latin typeface="BIZ UDPゴシック" panose="020B0400000000000000" pitchFamily="50" charset="-128"/>
                <a:ea typeface="BIZ UDPゴシック" panose="020B0400000000000000" pitchFamily="50" charset="-128"/>
              </a:rPr>
              <a:t>導入済みと想定するセキュリティ対策機能</a:t>
            </a:r>
          </a:p>
        </p:txBody>
      </p:sp>
      <p:sp>
        <p:nvSpPr>
          <p:cNvPr id="2" name="テキスト ボックス 1">
            <a:extLst>
              <a:ext uri="{FF2B5EF4-FFF2-40B4-BE49-F238E27FC236}">
                <a16:creationId xmlns:a16="http://schemas.microsoft.com/office/drawing/2014/main" id="{AEBD78B2-00A4-8D42-F495-3D4E57A98790}"/>
              </a:ext>
            </a:extLst>
          </p:cNvPr>
          <p:cNvSpPr txBox="1"/>
          <p:nvPr/>
        </p:nvSpPr>
        <p:spPr>
          <a:xfrm>
            <a:off x="1554679" y="2172480"/>
            <a:ext cx="15456498" cy="3266215"/>
          </a:xfrm>
          <a:prstGeom prst="rect">
            <a:avLst/>
          </a:prstGeom>
          <a:noFill/>
        </p:spPr>
        <p:txBody>
          <a:bodyPr wrap="square">
            <a:spAutoFit/>
          </a:bodyPr>
          <a:lstStyle/>
          <a:p>
            <a:pPr>
              <a:lnSpc>
                <a:spcPct val="110000"/>
              </a:lnSpc>
            </a:pPr>
            <a:r>
              <a:rPr kumimoji="1" lang="en-US" altLang="ja-JP" sz="3200" u="sng" dirty="0">
                <a:latin typeface="BIZ UDPゴシック" panose="020B0400000000000000" pitchFamily="50" charset="-128"/>
                <a:ea typeface="BIZ UDPゴシック" panose="020B0400000000000000" pitchFamily="50" charset="-128"/>
              </a:rPr>
              <a:t>UTM</a:t>
            </a:r>
            <a:r>
              <a:rPr kumimoji="1" lang="ja-JP" altLang="en-US" sz="3200" u="sng" dirty="0">
                <a:latin typeface="BIZ UDPゴシック" panose="020B0400000000000000" pitchFamily="50" charset="-128"/>
                <a:ea typeface="BIZ UDPゴシック" panose="020B0400000000000000" pitchFamily="50" charset="-128"/>
              </a:rPr>
              <a:t>（</a:t>
            </a:r>
            <a:r>
              <a:rPr kumimoji="1" lang="en-US" altLang="ja-JP" sz="3200" u="sng" dirty="0">
                <a:latin typeface="BIZ UDPゴシック" panose="020B0400000000000000" pitchFamily="50" charset="-128"/>
                <a:ea typeface="BIZ UDPゴシック" panose="020B0400000000000000" pitchFamily="50" charset="-128"/>
              </a:rPr>
              <a:t>Unified Threat Management</a:t>
            </a:r>
            <a:r>
              <a:rPr kumimoji="1" lang="ja-JP" altLang="en-US" sz="3200" u="sng" dirty="0">
                <a:latin typeface="BIZ UDPゴシック" panose="020B0400000000000000" pitchFamily="50" charset="-128"/>
                <a:ea typeface="BIZ UDPゴシック" panose="020B0400000000000000" pitchFamily="50" charset="-128"/>
              </a:rPr>
              <a:t>）</a:t>
            </a:r>
            <a:endParaRPr kumimoji="1" lang="en-US" altLang="ja-JP" sz="3200" u="sng" dirty="0">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r>
              <a:rPr kumimoji="1" lang="en-US" altLang="ja-JP" sz="3200" dirty="0">
                <a:latin typeface="BIZ UDPゴシック" panose="020B0400000000000000" pitchFamily="50" charset="-128"/>
                <a:ea typeface="BIZ UDPゴシック" panose="020B0400000000000000" pitchFamily="50" charset="-128"/>
              </a:rPr>
              <a:t>UTM</a:t>
            </a:r>
            <a:r>
              <a:rPr kumimoji="1" lang="ja-JP" altLang="en-US" sz="3200" dirty="0">
                <a:latin typeface="BIZ UDPゴシック" panose="020B0400000000000000" pitchFamily="50" charset="-128"/>
                <a:ea typeface="BIZ UDPゴシック" panose="020B0400000000000000" pitchFamily="50" charset="-128"/>
              </a:rPr>
              <a:t>（統合脅威管理）は複数のセキュリティ機能を一つの機器に集約するシステム</a:t>
            </a:r>
          </a:p>
          <a:p>
            <a:pPr marL="571500" indent="-5715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ネットワーク全体のトラフィックを監視・管理する</a:t>
            </a:r>
          </a:p>
          <a:p>
            <a:pPr marL="571500" indent="-5715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ファイアウォール、侵入検知システム、ウイルス対策などが統合されている</a:t>
            </a:r>
          </a:p>
          <a:p>
            <a:pPr marL="571500" indent="-5715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外部からの侵入や攻撃を防御する</a:t>
            </a:r>
          </a:p>
          <a:p>
            <a:pPr marL="571500" indent="-5715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企業や組織内のネットワークセキュリティ対策として有効</a:t>
            </a:r>
            <a:endParaRPr lang="ja-JP" altLang="en-US" sz="3200" b="0" i="0" dirty="0">
              <a:effectLst/>
              <a:latin typeface="BIZ UDPゴシック" panose="020B0400000000000000" pitchFamily="50" charset="-128"/>
              <a:ea typeface="BIZ UDPゴシック" panose="020B0400000000000000" pitchFamily="50" charset="-128"/>
            </a:endParaRPr>
          </a:p>
        </p:txBody>
      </p:sp>
      <p:sp>
        <p:nvSpPr>
          <p:cNvPr id="5" name="テキスト プレースホルダー 2">
            <a:extLst>
              <a:ext uri="{FF2B5EF4-FFF2-40B4-BE49-F238E27FC236}">
                <a16:creationId xmlns:a16="http://schemas.microsoft.com/office/drawing/2014/main" id="{BFFB103C-64D6-F54E-8461-1A69D61646AA}"/>
              </a:ext>
            </a:extLst>
          </p:cNvPr>
          <p:cNvSpPr txBox="1">
            <a:spLocks noGrp="1"/>
          </p:cNvSpPr>
          <p:nvPr>
            <p:ph type="title" idx="4294967295"/>
          </p:nvPr>
        </p:nvSpPr>
        <p:spPr>
          <a:xfrm>
            <a:off x="1332852" y="1612605"/>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ja-JP" sz="36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UTM</a:t>
            </a:r>
            <a:r>
              <a:rPr kumimoji="1" lang="ja-JP" altLang="en-US" sz="36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と</a:t>
            </a:r>
            <a:r>
              <a:rPr kumimoji="1" lang="en-US" altLang="ja-JP" sz="36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EDR</a:t>
            </a:r>
            <a:r>
              <a:rPr kumimoji="1" lang="ja-JP" altLang="en-US" sz="36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について</a:t>
            </a:r>
          </a:p>
        </p:txBody>
      </p:sp>
      <p:sp>
        <p:nvSpPr>
          <p:cNvPr id="7" name="テキスト ボックス 6">
            <a:extLst>
              <a:ext uri="{FF2B5EF4-FFF2-40B4-BE49-F238E27FC236}">
                <a16:creationId xmlns:a16="http://schemas.microsoft.com/office/drawing/2014/main" id="{C11A3258-32A7-4125-9006-D8285FF2D2CC}"/>
              </a:ext>
            </a:extLst>
          </p:cNvPr>
          <p:cNvSpPr txBox="1"/>
          <p:nvPr/>
        </p:nvSpPr>
        <p:spPr>
          <a:xfrm>
            <a:off x="13106608" y="597600"/>
            <a:ext cx="432444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2-1.】</a:t>
            </a:r>
          </a:p>
          <a:p>
            <a:pPr algn="ctr"/>
            <a:r>
              <a:rPr lang="en-US" altLang="ja-JP" sz="2400" b="1" dirty="0">
                <a:latin typeface="BIZ UDPゴシック" panose="020B0400000000000000" pitchFamily="50" charset="-128"/>
                <a:ea typeface="BIZ UDPゴシック" panose="020B0400000000000000" pitchFamily="50" charset="-128"/>
              </a:rPr>
              <a:t>P11</a:t>
            </a:r>
          </a:p>
        </p:txBody>
      </p:sp>
      <p:sp>
        <p:nvSpPr>
          <p:cNvPr id="4" name="object 40">
            <a:extLst>
              <a:ext uri="{FF2B5EF4-FFF2-40B4-BE49-F238E27FC236}">
                <a16:creationId xmlns:a16="http://schemas.microsoft.com/office/drawing/2014/main" id="{50CBC776-1C7A-D775-EEF6-1D01C47E3529}"/>
              </a:ext>
            </a:extLst>
          </p:cNvPr>
          <p:cNvSpPr txBox="1"/>
          <p:nvPr/>
        </p:nvSpPr>
        <p:spPr>
          <a:xfrm>
            <a:off x="8805070" y="181699"/>
            <a:ext cx="8625984" cy="203677"/>
          </a:xfrm>
          <a:prstGeom prst="rect">
            <a:avLst/>
          </a:prstGeom>
        </p:spPr>
        <p:txBody>
          <a:bodyPr vert="horz" wrap="square" lIns="0" tIns="11207" rIns="0" bIns="0" rtlCol="0" anchor="ctr">
            <a:spAutoFit/>
          </a:bodyPr>
          <a:lstStyle/>
          <a:p>
            <a:pPr marL="11205" algn="r">
              <a:lnSpc>
                <a:spcPts val="15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1</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サイバーセキュリティを取り巻く背景</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レベル共通</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35878044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p:cNvSpPr>
          <p:nvPr/>
        </p:nvSpPr>
        <p:spPr>
          <a:xfrm>
            <a:off x="1269352" y="709801"/>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4000" dirty="0">
                <a:latin typeface="BIZ UDPゴシック" panose="020B0400000000000000" pitchFamily="50" charset="-128"/>
                <a:ea typeface="BIZ UDPゴシック" panose="020B0400000000000000" pitchFamily="50" charset="-128"/>
              </a:rPr>
              <a:t>導入済みと想定するセキュリティ対策機能</a:t>
            </a:r>
          </a:p>
        </p:txBody>
      </p:sp>
      <p:sp>
        <p:nvSpPr>
          <p:cNvPr id="2" name="テキスト ボックス 1">
            <a:extLst>
              <a:ext uri="{FF2B5EF4-FFF2-40B4-BE49-F238E27FC236}">
                <a16:creationId xmlns:a16="http://schemas.microsoft.com/office/drawing/2014/main" id="{AEBD78B2-00A4-8D42-F495-3D4E57A98790}"/>
              </a:ext>
            </a:extLst>
          </p:cNvPr>
          <p:cNvSpPr txBox="1"/>
          <p:nvPr/>
        </p:nvSpPr>
        <p:spPr>
          <a:xfrm>
            <a:off x="1554679" y="2172480"/>
            <a:ext cx="15456498" cy="4349589"/>
          </a:xfrm>
          <a:prstGeom prst="rect">
            <a:avLst/>
          </a:prstGeom>
          <a:noFill/>
        </p:spPr>
        <p:txBody>
          <a:bodyPr wrap="square">
            <a:spAutoFit/>
          </a:bodyPr>
          <a:lstStyle/>
          <a:p>
            <a:pPr>
              <a:lnSpc>
                <a:spcPct val="110000"/>
              </a:lnSpc>
            </a:pPr>
            <a:r>
              <a:rPr kumimoji="1" lang="en-US" altLang="ja-JP" sz="3200" u="sng" dirty="0">
                <a:latin typeface="BIZ UDPゴシック" panose="020B0400000000000000" pitchFamily="50" charset="-128"/>
                <a:ea typeface="BIZ UDPゴシック" panose="020B0400000000000000" pitchFamily="50" charset="-128"/>
              </a:rPr>
              <a:t>EDR</a:t>
            </a:r>
            <a:r>
              <a:rPr kumimoji="1" lang="ja-JP" altLang="en-US" sz="3200" u="sng" dirty="0">
                <a:latin typeface="BIZ UDPゴシック" panose="020B0400000000000000" pitchFamily="50" charset="-128"/>
                <a:ea typeface="BIZ UDPゴシック" panose="020B0400000000000000" pitchFamily="50" charset="-128"/>
              </a:rPr>
              <a:t>（</a:t>
            </a:r>
            <a:r>
              <a:rPr kumimoji="1" lang="en-US" altLang="ja-JP" sz="3200" u="sng" dirty="0">
                <a:latin typeface="BIZ UDPゴシック" panose="020B0400000000000000" pitchFamily="50" charset="-128"/>
                <a:ea typeface="BIZ UDPゴシック" panose="020B0400000000000000" pitchFamily="50" charset="-128"/>
              </a:rPr>
              <a:t>Endpoint Detection and Response</a:t>
            </a:r>
            <a:r>
              <a:rPr kumimoji="1" lang="ja-JP" altLang="en-US" sz="3200" u="sng" dirty="0">
                <a:latin typeface="BIZ UDPゴシック" panose="020B0400000000000000" pitchFamily="50" charset="-128"/>
                <a:ea typeface="BIZ UDPゴシック" panose="020B0400000000000000" pitchFamily="50" charset="-128"/>
              </a:rPr>
              <a:t>）</a:t>
            </a:r>
            <a:endParaRPr kumimoji="1" lang="en-US" altLang="ja-JP" sz="3200" u="sng" dirty="0">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r>
              <a:rPr kumimoji="1" lang="en-US" altLang="ja-JP" sz="3200" dirty="0">
                <a:latin typeface="BIZ UDPゴシック" panose="020B0400000000000000" pitchFamily="50" charset="-128"/>
                <a:ea typeface="BIZ UDPゴシック" panose="020B0400000000000000" pitchFamily="50" charset="-128"/>
              </a:rPr>
              <a:t>EDR</a:t>
            </a:r>
            <a:r>
              <a:rPr kumimoji="1" lang="ja-JP" altLang="en-US" sz="3200" dirty="0">
                <a:latin typeface="BIZ UDPゴシック" panose="020B0400000000000000" pitchFamily="50" charset="-128"/>
                <a:ea typeface="BIZ UDPゴシック" panose="020B0400000000000000" pitchFamily="50" charset="-128"/>
              </a:rPr>
              <a:t>はエンドポイント（</a:t>
            </a:r>
            <a:r>
              <a:rPr kumimoji="1" lang="en-US" altLang="ja-JP" sz="3200" dirty="0">
                <a:latin typeface="BIZ UDPゴシック" panose="020B0400000000000000" pitchFamily="50" charset="-128"/>
                <a:ea typeface="BIZ UDPゴシック" panose="020B0400000000000000" pitchFamily="50" charset="-128"/>
              </a:rPr>
              <a:t>PC</a:t>
            </a:r>
            <a:r>
              <a:rPr kumimoji="1" lang="ja-JP" altLang="en-US" sz="3200" dirty="0">
                <a:latin typeface="BIZ UDPゴシック" panose="020B0400000000000000" pitchFamily="50" charset="-128"/>
                <a:ea typeface="BIZ UDPゴシック" panose="020B0400000000000000" pitchFamily="50" charset="-128"/>
              </a:rPr>
              <a:t>、サーバなど）での脅威の検知と対応を可能にする</a:t>
            </a:r>
          </a:p>
          <a:p>
            <a:pPr marL="571500" indent="-5715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従来のアンチウイルスソフトでは検知できないマルウェアも検知可能</a:t>
            </a:r>
          </a:p>
          <a:p>
            <a:pPr marL="571500" indent="-5715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エンドポイント上の不審な動作を検知する</a:t>
            </a:r>
          </a:p>
          <a:p>
            <a:pPr marL="571500" indent="-5715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検知した脅威に対して、悪意のあるプロセスの終了や感染したエンドポイントの隔離などの対応を行う</a:t>
            </a:r>
          </a:p>
          <a:p>
            <a:pPr marL="571500" indent="-571500">
              <a:lnSpc>
                <a:spcPct val="110000"/>
              </a:lnSpc>
              <a:buFont typeface="Arial" panose="020B0604020202020204" pitchFamily="34" charset="0"/>
              <a:buChar char="•"/>
            </a:pPr>
            <a:r>
              <a:rPr kumimoji="1" lang="en-US" altLang="ja-JP" sz="3200" dirty="0">
                <a:latin typeface="BIZ UDPゴシック" panose="020B0400000000000000" pitchFamily="50" charset="-128"/>
                <a:ea typeface="BIZ UDPゴシック" panose="020B0400000000000000" pitchFamily="50" charset="-128"/>
              </a:rPr>
              <a:t>EDR</a:t>
            </a:r>
            <a:r>
              <a:rPr kumimoji="1" lang="ja-JP" altLang="en-US" sz="3200" dirty="0">
                <a:latin typeface="BIZ UDPゴシック" panose="020B0400000000000000" pitchFamily="50" charset="-128"/>
                <a:ea typeface="BIZ UDPゴシック" panose="020B0400000000000000" pitchFamily="50" charset="-128"/>
              </a:rPr>
              <a:t>を活用することでセキュリティインシデントの早期発見と迅速な対応が可能になる</a:t>
            </a:r>
            <a:endParaRPr lang="ja-JP" altLang="en-US" sz="3200" b="0" i="0" dirty="0">
              <a:effectLst/>
              <a:latin typeface="BIZ UDPゴシック" panose="020B0400000000000000" pitchFamily="50" charset="-128"/>
              <a:ea typeface="BIZ UDPゴシック" panose="020B0400000000000000" pitchFamily="50" charset="-128"/>
            </a:endParaRPr>
          </a:p>
        </p:txBody>
      </p:sp>
      <p:sp>
        <p:nvSpPr>
          <p:cNvPr id="5" name="テキスト プレースホルダー 2">
            <a:extLst>
              <a:ext uri="{FF2B5EF4-FFF2-40B4-BE49-F238E27FC236}">
                <a16:creationId xmlns:a16="http://schemas.microsoft.com/office/drawing/2014/main" id="{BFFB103C-64D6-F54E-8461-1A69D61646AA}"/>
              </a:ext>
            </a:extLst>
          </p:cNvPr>
          <p:cNvSpPr txBox="1">
            <a:spLocks noGrp="1"/>
          </p:cNvSpPr>
          <p:nvPr>
            <p:ph type="title" idx="4294967295"/>
          </p:nvPr>
        </p:nvSpPr>
        <p:spPr>
          <a:xfrm>
            <a:off x="1332852" y="1612605"/>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ja-JP" sz="36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UTM</a:t>
            </a:r>
            <a:r>
              <a:rPr kumimoji="1" lang="ja-JP" altLang="en-US" sz="36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と</a:t>
            </a:r>
            <a:r>
              <a:rPr kumimoji="1" lang="en-US" altLang="ja-JP" sz="36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EDR</a:t>
            </a:r>
            <a:r>
              <a:rPr kumimoji="1" lang="ja-JP" altLang="en-US" sz="36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について</a:t>
            </a:r>
          </a:p>
        </p:txBody>
      </p:sp>
      <p:sp>
        <p:nvSpPr>
          <p:cNvPr id="7" name="テキスト ボックス 6">
            <a:extLst>
              <a:ext uri="{FF2B5EF4-FFF2-40B4-BE49-F238E27FC236}">
                <a16:creationId xmlns:a16="http://schemas.microsoft.com/office/drawing/2014/main" id="{C11A3258-32A7-4125-9006-D8285FF2D2CC}"/>
              </a:ext>
            </a:extLst>
          </p:cNvPr>
          <p:cNvSpPr txBox="1"/>
          <p:nvPr/>
        </p:nvSpPr>
        <p:spPr>
          <a:xfrm>
            <a:off x="13106608" y="597600"/>
            <a:ext cx="432444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2-1.】</a:t>
            </a:r>
          </a:p>
          <a:p>
            <a:pPr algn="ctr"/>
            <a:r>
              <a:rPr lang="en-US" altLang="ja-JP" sz="2400" b="1" dirty="0">
                <a:latin typeface="BIZ UDPゴシック" panose="020B0400000000000000" pitchFamily="50" charset="-128"/>
                <a:ea typeface="BIZ UDPゴシック" panose="020B0400000000000000" pitchFamily="50" charset="-128"/>
              </a:rPr>
              <a:t>P11</a:t>
            </a:r>
          </a:p>
        </p:txBody>
      </p:sp>
      <p:pic>
        <p:nvPicPr>
          <p:cNvPr id="10" name="図 9">
            <a:extLst>
              <a:ext uri="{FF2B5EF4-FFF2-40B4-BE49-F238E27FC236}">
                <a16:creationId xmlns:a16="http://schemas.microsoft.com/office/drawing/2014/main" id="{D36461B4-CD1B-FE91-0868-508EEECAE8AD}"/>
              </a:ext>
            </a:extLst>
          </p:cNvPr>
          <p:cNvPicPr>
            <a:picLocks noChangeAspect="1"/>
          </p:cNvPicPr>
          <p:nvPr/>
        </p:nvPicPr>
        <p:blipFill>
          <a:blip r:embed="rId3"/>
          <a:stretch>
            <a:fillRect/>
          </a:stretch>
        </p:blipFill>
        <p:spPr>
          <a:xfrm>
            <a:off x="7718019" y="6578148"/>
            <a:ext cx="8838633" cy="2455175"/>
          </a:xfrm>
          <a:prstGeom prst="rect">
            <a:avLst/>
          </a:prstGeom>
        </p:spPr>
      </p:pic>
      <p:sp>
        <p:nvSpPr>
          <p:cNvPr id="4" name="object 40">
            <a:extLst>
              <a:ext uri="{FF2B5EF4-FFF2-40B4-BE49-F238E27FC236}">
                <a16:creationId xmlns:a16="http://schemas.microsoft.com/office/drawing/2014/main" id="{560AA8E3-0A0D-2972-5C3F-6A78F1B96AF3}"/>
              </a:ext>
            </a:extLst>
          </p:cNvPr>
          <p:cNvSpPr txBox="1"/>
          <p:nvPr/>
        </p:nvSpPr>
        <p:spPr>
          <a:xfrm>
            <a:off x="8805070" y="181699"/>
            <a:ext cx="8625984" cy="203677"/>
          </a:xfrm>
          <a:prstGeom prst="rect">
            <a:avLst/>
          </a:prstGeom>
        </p:spPr>
        <p:txBody>
          <a:bodyPr vert="horz" wrap="square" lIns="0" tIns="11207" rIns="0" bIns="0" rtlCol="0" anchor="ctr">
            <a:spAutoFit/>
          </a:bodyPr>
          <a:lstStyle/>
          <a:p>
            <a:pPr marL="11205" algn="r">
              <a:lnSpc>
                <a:spcPts val="15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1</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サイバーセキュリティを取り巻く背景</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レベル共通</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15031664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269352" y="718907"/>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ja-JP"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SECURITY ACTION</a:t>
            </a:r>
            <a:r>
              <a:rPr lang="ja-JP" altLang="en-US" sz="4000" dirty="0">
                <a:latin typeface="BIZ UDPゴシック" panose="020B0400000000000000" pitchFamily="50" charset="-128"/>
                <a:ea typeface="BIZ UDPゴシック" panose="020B0400000000000000" pitchFamily="50" charset="-128"/>
              </a:rPr>
              <a:t> </a:t>
            </a: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二つ星レベル</a:t>
            </a:r>
            <a:endParaRPr kumimoji="1" lang="en-US" altLang="ja-JP"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p:txBody>
      </p:sp>
      <p:sp>
        <p:nvSpPr>
          <p:cNvPr id="5" name="テキスト プレースホルダー 2">
            <a:extLst>
              <a:ext uri="{FF2B5EF4-FFF2-40B4-BE49-F238E27FC236}">
                <a16:creationId xmlns:a16="http://schemas.microsoft.com/office/drawing/2014/main" id="{BFFB103C-64D6-F54E-8461-1A69D61646AA}"/>
              </a:ext>
            </a:extLst>
          </p:cNvPr>
          <p:cNvSpPr txBox="1">
            <a:spLocks/>
          </p:cNvSpPr>
          <p:nvPr/>
        </p:nvSpPr>
        <p:spPr>
          <a:xfrm>
            <a:off x="1332852" y="1612605"/>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レベルごとの宣言内容</a:t>
            </a:r>
          </a:p>
        </p:txBody>
      </p:sp>
      <p:graphicFrame>
        <p:nvGraphicFramePr>
          <p:cNvPr id="2" name="表 2">
            <a:extLst>
              <a:ext uri="{FF2B5EF4-FFF2-40B4-BE49-F238E27FC236}">
                <a16:creationId xmlns:a16="http://schemas.microsoft.com/office/drawing/2014/main" id="{7488F7BD-F3B5-8909-2C5E-46330A005DDC}"/>
              </a:ext>
            </a:extLst>
          </p:cNvPr>
          <p:cNvGraphicFramePr>
            <a:graphicFrameLocks noGrp="1"/>
          </p:cNvGraphicFramePr>
          <p:nvPr>
            <p:extLst>
              <p:ext uri="{D42A27DB-BD31-4B8C-83A1-F6EECF244321}">
                <p14:modId xmlns:p14="http://schemas.microsoft.com/office/powerpoint/2010/main" val="1044858713"/>
              </p:ext>
            </p:extLst>
          </p:nvPr>
        </p:nvGraphicFramePr>
        <p:xfrm>
          <a:off x="1498109" y="2391629"/>
          <a:ext cx="15323400" cy="6614160"/>
        </p:xfrm>
        <a:graphic>
          <a:graphicData uri="http://schemas.openxmlformats.org/drawingml/2006/table">
            <a:tbl>
              <a:tblPr firstRow="1" bandRow="1">
                <a:tableStyleId>{5C22544A-7EE6-4342-B048-85BDC9FD1C3A}</a:tableStyleId>
              </a:tblPr>
              <a:tblGrid>
                <a:gridCol w="2793592">
                  <a:extLst>
                    <a:ext uri="{9D8B030D-6E8A-4147-A177-3AD203B41FA5}">
                      <a16:colId xmlns:a16="http://schemas.microsoft.com/office/drawing/2014/main" val="3350320881"/>
                    </a:ext>
                  </a:extLst>
                </a:gridCol>
                <a:gridCol w="8570284">
                  <a:extLst>
                    <a:ext uri="{9D8B030D-6E8A-4147-A177-3AD203B41FA5}">
                      <a16:colId xmlns:a16="http://schemas.microsoft.com/office/drawing/2014/main" val="3319254363"/>
                    </a:ext>
                  </a:extLst>
                </a:gridCol>
                <a:gridCol w="3959524">
                  <a:extLst>
                    <a:ext uri="{9D8B030D-6E8A-4147-A177-3AD203B41FA5}">
                      <a16:colId xmlns:a16="http://schemas.microsoft.com/office/drawing/2014/main" val="67099393"/>
                    </a:ext>
                  </a:extLst>
                </a:gridCol>
              </a:tblGrid>
              <a:tr h="370840">
                <a:tc>
                  <a:txBody>
                    <a:bodyPr/>
                    <a:lstStyle/>
                    <a:p>
                      <a:pPr algn="ctr"/>
                      <a:r>
                        <a:rPr kumimoji="1" lang="ja-JP" altLang="en-US" sz="3200" dirty="0">
                          <a:latin typeface="BIZ UDPゴシック" panose="020B0400000000000000" pitchFamily="50" charset="-128"/>
                          <a:ea typeface="BIZ UDPゴシック" panose="020B0400000000000000" pitchFamily="50" charset="-128"/>
                        </a:rPr>
                        <a:t>レベル</a:t>
                      </a:r>
                    </a:p>
                  </a:txBody>
                  <a:tcPr>
                    <a:solidFill>
                      <a:schemeClr val="accent6"/>
                    </a:solidFill>
                  </a:tcPr>
                </a:tc>
                <a:tc>
                  <a:txBody>
                    <a:bodyPr/>
                    <a:lstStyle/>
                    <a:p>
                      <a:pPr algn="ctr"/>
                      <a:r>
                        <a:rPr kumimoji="1" lang="ja-JP" altLang="en-US" sz="3200" dirty="0">
                          <a:latin typeface="BIZ UDPゴシック" panose="020B0400000000000000" pitchFamily="50" charset="-128"/>
                          <a:ea typeface="BIZ UDPゴシック" panose="020B0400000000000000" pitchFamily="50" charset="-128"/>
                        </a:rPr>
                        <a:t>宣言内容</a:t>
                      </a:r>
                    </a:p>
                  </a:txBody>
                  <a:tcPr>
                    <a:solidFill>
                      <a:schemeClr val="accent6"/>
                    </a:solidFill>
                  </a:tcPr>
                </a:tc>
                <a:tc>
                  <a:txBody>
                    <a:bodyPr/>
                    <a:lstStyle/>
                    <a:p>
                      <a:pPr algn="ctr"/>
                      <a:r>
                        <a:rPr kumimoji="1" lang="ja-JP" altLang="en-US" sz="3200" dirty="0">
                          <a:latin typeface="BIZ UDPゴシック" panose="020B0400000000000000" pitchFamily="50" charset="-128"/>
                          <a:ea typeface="BIZ UDPゴシック" panose="020B0400000000000000" pitchFamily="50" charset="-128"/>
                        </a:rPr>
                        <a:t>ロゴマーク</a:t>
                      </a:r>
                    </a:p>
                  </a:txBody>
                  <a:tcPr>
                    <a:solidFill>
                      <a:schemeClr val="accent6"/>
                    </a:solidFill>
                  </a:tcPr>
                </a:tc>
                <a:extLst>
                  <a:ext uri="{0D108BD9-81ED-4DB2-BD59-A6C34878D82A}">
                    <a16:rowId xmlns:a16="http://schemas.microsoft.com/office/drawing/2014/main" val="2429723215"/>
                  </a:ext>
                </a:extLst>
              </a:tr>
              <a:tr h="370840">
                <a:tc>
                  <a:txBody>
                    <a:bodyPr/>
                    <a:lstStyle/>
                    <a:p>
                      <a:pPr algn="ctr">
                        <a:lnSpc>
                          <a:spcPct val="110000"/>
                        </a:lnSpc>
                      </a:pPr>
                      <a:r>
                        <a:rPr kumimoji="1" lang="ja-JP" altLang="en-US" sz="3200" dirty="0">
                          <a:latin typeface="BIZ UDPゴシック" panose="020B0400000000000000" pitchFamily="50" charset="-128"/>
                          <a:ea typeface="BIZ UDPゴシック" panose="020B0400000000000000" pitchFamily="50" charset="-128"/>
                        </a:rPr>
                        <a:t>★</a:t>
                      </a:r>
                      <a:endParaRPr kumimoji="1" lang="en-US" altLang="ja-JP" sz="3200" dirty="0">
                        <a:latin typeface="BIZ UDPゴシック" panose="020B0400000000000000" pitchFamily="50" charset="-128"/>
                        <a:ea typeface="BIZ UDPゴシック" panose="020B0400000000000000" pitchFamily="50" charset="-128"/>
                      </a:endParaRPr>
                    </a:p>
                    <a:p>
                      <a:pPr algn="ctr">
                        <a:lnSpc>
                          <a:spcPct val="110000"/>
                        </a:lnSpc>
                      </a:pPr>
                      <a:r>
                        <a:rPr kumimoji="1" lang="ja-JP" altLang="en-US" sz="3200" dirty="0">
                          <a:latin typeface="BIZ UDPゴシック" panose="020B0400000000000000" pitchFamily="50" charset="-128"/>
                          <a:ea typeface="BIZ UDPゴシック" panose="020B0400000000000000" pitchFamily="50" charset="-128"/>
                        </a:rPr>
                        <a:t> 一つ星</a:t>
                      </a:r>
                    </a:p>
                  </a:txBody>
                  <a:tcPr anchor="ctr">
                    <a:solidFill>
                      <a:schemeClr val="accent6">
                        <a:lumMod val="40000"/>
                        <a:lumOff val="60000"/>
                      </a:schemeClr>
                    </a:solidFill>
                  </a:tcPr>
                </a:tc>
                <a:tc>
                  <a:txBody>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「情報セキュリティ</a:t>
                      </a:r>
                      <a:r>
                        <a:rPr kumimoji="1" lang="en-US" altLang="ja-JP" sz="3200" dirty="0">
                          <a:latin typeface="BIZ UDPゴシック" panose="020B0400000000000000" pitchFamily="50" charset="-128"/>
                          <a:ea typeface="BIZ UDPゴシック" panose="020B0400000000000000" pitchFamily="50" charset="-128"/>
                        </a:rPr>
                        <a:t>5</a:t>
                      </a:r>
                      <a:r>
                        <a:rPr kumimoji="1" lang="ja-JP" altLang="en-US" sz="3200" dirty="0">
                          <a:latin typeface="BIZ UDPゴシック" panose="020B0400000000000000" pitchFamily="50" charset="-128"/>
                          <a:ea typeface="BIZ UDPゴシック" panose="020B0400000000000000" pitchFamily="50" charset="-128"/>
                        </a:rPr>
                        <a:t>か条」に取り組むことを宣言する</a:t>
                      </a:r>
                      <a:endParaRPr kumimoji="1" lang="en-US" altLang="ja-JP" sz="3200" dirty="0">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tc>
                  <a:txBody>
                    <a:bodyPr/>
                    <a:lstStyle/>
                    <a:p>
                      <a:endParaRPr kumimoji="1" lang="en-US" altLang="ja-JP" sz="3200" dirty="0">
                        <a:latin typeface="BIZ UDPゴシック" panose="020B0400000000000000" pitchFamily="50" charset="-128"/>
                        <a:ea typeface="BIZ UDPゴシック" panose="020B0400000000000000" pitchFamily="50" charset="-128"/>
                      </a:endParaRPr>
                    </a:p>
                    <a:p>
                      <a:endParaRPr kumimoji="1" lang="en-US" altLang="ja-JP" sz="3200" dirty="0">
                        <a:latin typeface="BIZ UDPゴシック" panose="020B0400000000000000" pitchFamily="50" charset="-128"/>
                        <a:ea typeface="BIZ UDPゴシック" panose="020B0400000000000000" pitchFamily="50" charset="-128"/>
                      </a:endParaRPr>
                    </a:p>
                    <a:p>
                      <a:endParaRPr kumimoji="1" lang="en-US" altLang="ja-JP" sz="3200" dirty="0">
                        <a:latin typeface="BIZ UDPゴシック" panose="020B0400000000000000" pitchFamily="50" charset="-128"/>
                        <a:ea typeface="BIZ UDPゴシック" panose="020B0400000000000000" pitchFamily="50" charset="-128"/>
                      </a:endParaRPr>
                    </a:p>
                    <a:p>
                      <a:endParaRPr kumimoji="1" lang="en-US" altLang="ja-JP" sz="3200" dirty="0">
                        <a:latin typeface="BIZ UDPゴシック" panose="020B0400000000000000" pitchFamily="50" charset="-128"/>
                        <a:ea typeface="BIZ UDPゴシック" panose="020B0400000000000000" pitchFamily="50" charset="-128"/>
                      </a:endParaRPr>
                    </a:p>
                    <a:p>
                      <a:endParaRPr kumimoji="1" lang="en-US" altLang="ja-JP" sz="3200" dirty="0">
                        <a:latin typeface="BIZ UDPゴシック" panose="020B0400000000000000" pitchFamily="50" charset="-128"/>
                        <a:ea typeface="BIZ UDPゴシック" panose="020B0400000000000000" pitchFamily="50" charset="-128"/>
                      </a:endParaRPr>
                    </a:p>
                    <a:p>
                      <a:endParaRPr kumimoji="1" lang="en-US" altLang="ja-JP" sz="3200" dirty="0">
                        <a:latin typeface="BIZ UDPゴシック" panose="020B0400000000000000" pitchFamily="50" charset="-128"/>
                        <a:ea typeface="BIZ UDPゴシック" panose="020B0400000000000000" pitchFamily="50" charset="-128"/>
                      </a:endParaRPr>
                    </a:p>
                  </a:txBody>
                  <a:tcPr>
                    <a:solidFill>
                      <a:schemeClr val="accent6">
                        <a:lumMod val="40000"/>
                        <a:lumOff val="60000"/>
                      </a:schemeClr>
                    </a:solidFill>
                  </a:tcPr>
                </a:tc>
                <a:extLst>
                  <a:ext uri="{0D108BD9-81ED-4DB2-BD59-A6C34878D82A}">
                    <a16:rowId xmlns:a16="http://schemas.microsoft.com/office/drawing/2014/main" val="836525596"/>
                  </a:ext>
                </a:extLst>
              </a:tr>
              <a:tr h="370840">
                <a:tc>
                  <a:txBody>
                    <a:bodyPr/>
                    <a:lstStyle/>
                    <a:p>
                      <a:pPr algn="ctr">
                        <a:lnSpc>
                          <a:spcPct val="110000"/>
                        </a:lnSpc>
                      </a:pPr>
                      <a:r>
                        <a:rPr kumimoji="1" lang="ja-JP" altLang="en-US" sz="3200" dirty="0">
                          <a:latin typeface="BIZ UDPゴシック" panose="020B0400000000000000" pitchFamily="50" charset="-128"/>
                          <a:ea typeface="BIZ UDPゴシック" panose="020B0400000000000000" pitchFamily="50" charset="-128"/>
                        </a:rPr>
                        <a:t>★★</a:t>
                      </a:r>
                      <a:endParaRPr kumimoji="1" lang="en-US" altLang="ja-JP" sz="3200" dirty="0">
                        <a:latin typeface="BIZ UDPゴシック" panose="020B0400000000000000" pitchFamily="50" charset="-128"/>
                        <a:ea typeface="BIZ UDPゴシック" panose="020B0400000000000000" pitchFamily="50" charset="-128"/>
                      </a:endParaRPr>
                    </a:p>
                    <a:p>
                      <a:pPr algn="ctr">
                        <a:lnSpc>
                          <a:spcPct val="110000"/>
                        </a:lnSpc>
                      </a:pPr>
                      <a:r>
                        <a:rPr kumimoji="1" lang="ja-JP" altLang="en-US" sz="3200" dirty="0">
                          <a:latin typeface="BIZ UDPゴシック" panose="020B0400000000000000" pitchFamily="50" charset="-128"/>
                          <a:ea typeface="BIZ UDPゴシック" panose="020B0400000000000000" pitchFamily="50" charset="-128"/>
                        </a:rPr>
                        <a:t>二つ星</a:t>
                      </a:r>
                    </a:p>
                  </a:txBody>
                  <a:tcPr anchor="ctr">
                    <a:solidFill>
                      <a:schemeClr val="accent6">
                        <a:lumMod val="20000"/>
                        <a:lumOff val="80000"/>
                      </a:schemeClr>
                    </a:solidFill>
                  </a:tcPr>
                </a:tc>
                <a:tc>
                  <a:txBody>
                    <a:bodyPr/>
                    <a:lstStyle/>
                    <a:p>
                      <a:pPr marL="514350" indent="-514350">
                        <a:lnSpc>
                          <a:spcPct val="110000"/>
                        </a:lnSpc>
                        <a:buFont typeface="+mj-lt"/>
                        <a:buAutoNum type="arabicPeriod"/>
                      </a:pPr>
                      <a:r>
                        <a:rPr kumimoji="1" lang="ja-JP" altLang="en-US" sz="3200" dirty="0">
                          <a:latin typeface="BIZ UDPゴシック" panose="020B0400000000000000" pitchFamily="50" charset="-128"/>
                          <a:ea typeface="BIZ UDPゴシック" panose="020B0400000000000000" pitchFamily="50" charset="-128"/>
                        </a:rPr>
                        <a:t>「</a:t>
                      </a:r>
                      <a:r>
                        <a:rPr kumimoji="1" lang="en-US" altLang="ja-JP" sz="3200" dirty="0">
                          <a:latin typeface="BIZ UDPゴシック" panose="020B0400000000000000" pitchFamily="50" charset="-128"/>
                          <a:ea typeface="BIZ UDPゴシック" panose="020B0400000000000000" pitchFamily="50" charset="-128"/>
                        </a:rPr>
                        <a:t>5</a:t>
                      </a:r>
                      <a:r>
                        <a:rPr kumimoji="1" lang="ja-JP" altLang="en-US" sz="3200" dirty="0">
                          <a:latin typeface="BIZ UDPゴシック" panose="020B0400000000000000" pitchFamily="50" charset="-128"/>
                          <a:ea typeface="BIZ UDPゴシック" panose="020B0400000000000000" pitchFamily="50" charset="-128"/>
                        </a:rPr>
                        <a:t>分でできる！情報セキュリティ自社診断」で自社のセキュリティ対応状況を把握する</a:t>
                      </a:r>
                      <a:endParaRPr kumimoji="1" lang="en-US" altLang="ja-JP" sz="3200" dirty="0">
                        <a:latin typeface="BIZ UDPゴシック" panose="020B0400000000000000" pitchFamily="50" charset="-128"/>
                        <a:ea typeface="BIZ UDPゴシック" panose="020B0400000000000000" pitchFamily="50" charset="-128"/>
                      </a:endParaRPr>
                    </a:p>
                    <a:p>
                      <a:pPr marL="514350" indent="-514350">
                        <a:lnSpc>
                          <a:spcPct val="110000"/>
                        </a:lnSpc>
                        <a:buFont typeface="+mj-lt"/>
                        <a:buAutoNum type="arabicPeriod"/>
                      </a:pPr>
                      <a:r>
                        <a:rPr kumimoji="1" lang="ja-JP" altLang="en-US" sz="3200" dirty="0">
                          <a:latin typeface="BIZ UDPゴシック" panose="020B0400000000000000" pitchFamily="50" charset="-128"/>
                          <a:ea typeface="BIZ UDPゴシック" panose="020B0400000000000000" pitchFamily="50" charset="-128"/>
                        </a:rPr>
                        <a:t>情報セキュリティ方針を策定する</a:t>
                      </a:r>
                      <a:endParaRPr kumimoji="1" lang="en-US" altLang="ja-JP" sz="3200" dirty="0">
                        <a:latin typeface="BIZ UDPゴシック" panose="020B0400000000000000" pitchFamily="50" charset="-128"/>
                        <a:ea typeface="BIZ UDPゴシック" panose="020B0400000000000000" pitchFamily="50" charset="-128"/>
                      </a:endParaRPr>
                    </a:p>
                    <a:p>
                      <a:pPr marL="514350" indent="-514350">
                        <a:lnSpc>
                          <a:spcPct val="110000"/>
                        </a:lnSpc>
                        <a:buFont typeface="+mj-lt"/>
                        <a:buAutoNum type="arabicPeriod"/>
                      </a:pPr>
                      <a:r>
                        <a:rPr kumimoji="1" lang="ja-JP" altLang="en-US" sz="3200" dirty="0">
                          <a:latin typeface="BIZ UDPゴシック" panose="020B0400000000000000" pitchFamily="50" charset="-128"/>
                          <a:ea typeface="BIZ UDPゴシック" panose="020B0400000000000000" pitchFamily="50" charset="-128"/>
                        </a:rPr>
                        <a:t>外部に公開したことを宣言する</a:t>
                      </a:r>
                      <a:endParaRPr kumimoji="1" lang="en-US" altLang="ja-JP" sz="3200" dirty="0">
                        <a:latin typeface="BIZ UDPゴシック" panose="020B0400000000000000" pitchFamily="50" charset="-128"/>
                        <a:ea typeface="BIZ UDPゴシック" panose="020B0400000000000000" pitchFamily="50" charset="-128"/>
                      </a:endParaRPr>
                    </a:p>
                  </a:txBody>
                  <a:tcPr anchor="ctr">
                    <a:solidFill>
                      <a:schemeClr val="accent6">
                        <a:lumMod val="20000"/>
                        <a:lumOff val="80000"/>
                      </a:schemeClr>
                    </a:solidFill>
                  </a:tcPr>
                </a:tc>
                <a:tc>
                  <a:txBody>
                    <a:bodyPr/>
                    <a:lstStyle/>
                    <a:p>
                      <a:pPr marL="0" indent="0">
                        <a:buFont typeface="+mj-lt"/>
                        <a:buNone/>
                      </a:pPr>
                      <a:endParaRPr kumimoji="1" lang="en-US" altLang="ja-JP" sz="3200" dirty="0">
                        <a:latin typeface="BIZ UDPゴシック" panose="020B0400000000000000" pitchFamily="50" charset="-128"/>
                        <a:ea typeface="BIZ UDPゴシック" panose="020B0400000000000000" pitchFamily="50" charset="-128"/>
                      </a:endParaRPr>
                    </a:p>
                    <a:p>
                      <a:pPr marL="0" indent="0">
                        <a:buFont typeface="+mj-lt"/>
                        <a:buNone/>
                      </a:pPr>
                      <a:endParaRPr kumimoji="1" lang="en-US" altLang="ja-JP" sz="3200" dirty="0">
                        <a:latin typeface="BIZ UDPゴシック" panose="020B0400000000000000" pitchFamily="50" charset="-128"/>
                        <a:ea typeface="BIZ UDPゴシック" panose="020B0400000000000000" pitchFamily="50" charset="-128"/>
                      </a:endParaRPr>
                    </a:p>
                    <a:p>
                      <a:pPr marL="0" indent="0">
                        <a:buFont typeface="+mj-lt"/>
                        <a:buNone/>
                      </a:pPr>
                      <a:endParaRPr kumimoji="1" lang="en-US" altLang="ja-JP" sz="3200" dirty="0">
                        <a:latin typeface="BIZ UDPゴシック" panose="020B0400000000000000" pitchFamily="50" charset="-128"/>
                        <a:ea typeface="BIZ UDPゴシック" panose="020B0400000000000000" pitchFamily="50" charset="-128"/>
                      </a:endParaRPr>
                    </a:p>
                    <a:p>
                      <a:pPr marL="0" indent="0">
                        <a:buFont typeface="+mj-lt"/>
                        <a:buNone/>
                      </a:pPr>
                      <a:endParaRPr kumimoji="1" lang="en-US" altLang="ja-JP" sz="3200" dirty="0">
                        <a:latin typeface="BIZ UDPゴシック" panose="020B0400000000000000" pitchFamily="50" charset="-128"/>
                        <a:ea typeface="BIZ UDPゴシック" panose="020B0400000000000000" pitchFamily="50" charset="-128"/>
                      </a:endParaRPr>
                    </a:p>
                    <a:p>
                      <a:pPr marL="0" indent="0">
                        <a:buFont typeface="+mj-lt"/>
                        <a:buNone/>
                      </a:pPr>
                      <a:endParaRPr kumimoji="1" lang="en-US" altLang="ja-JP" sz="3200" dirty="0">
                        <a:latin typeface="BIZ UDPゴシック" panose="020B0400000000000000" pitchFamily="50" charset="-128"/>
                        <a:ea typeface="BIZ UDPゴシック" panose="020B0400000000000000" pitchFamily="50" charset="-128"/>
                      </a:endParaRPr>
                    </a:p>
                    <a:p>
                      <a:pPr marL="0" indent="0">
                        <a:buFont typeface="+mj-lt"/>
                        <a:buNone/>
                      </a:pPr>
                      <a:endParaRPr kumimoji="1" lang="en-US" altLang="ja-JP" sz="3200" dirty="0">
                        <a:latin typeface="BIZ UDPゴシック" panose="020B0400000000000000" pitchFamily="50" charset="-128"/>
                        <a:ea typeface="BIZ UDPゴシック" panose="020B0400000000000000" pitchFamily="50" charset="-128"/>
                      </a:endParaRPr>
                    </a:p>
                  </a:txBody>
                  <a:tcPr>
                    <a:solidFill>
                      <a:schemeClr val="accent6">
                        <a:lumMod val="20000"/>
                        <a:lumOff val="80000"/>
                      </a:schemeClr>
                    </a:solidFill>
                  </a:tcPr>
                </a:tc>
                <a:extLst>
                  <a:ext uri="{0D108BD9-81ED-4DB2-BD59-A6C34878D82A}">
                    <a16:rowId xmlns:a16="http://schemas.microsoft.com/office/drawing/2014/main" val="2665611649"/>
                  </a:ext>
                </a:extLst>
              </a:tr>
            </a:tbl>
          </a:graphicData>
        </a:graphic>
      </p:graphicFrame>
      <p:sp>
        <p:nvSpPr>
          <p:cNvPr id="6" name="テキスト ボックス 5">
            <a:extLst>
              <a:ext uri="{FF2B5EF4-FFF2-40B4-BE49-F238E27FC236}">
                <a16:creationId xmlns:a16="http://schemas.microsoft.com/office/drawing/2014/main" id="{C9A77915-9029-8C5B-7D3B-84741048DF1C}"/>
              </a:ext>
            </a:extLst>
          </p:cNvPr>
          <p:cNvSpPr txBox="1"/>
          <p:nvPr/>
        </p:nvSpPr>
        <p:spPr>
          <a:xfrm>
            <a:off x="2345060" y="8994096"/>
            <a:ext cx="12920019" cy="369332"/>
          </a:xfrm>
          <a:prstGeom prst="rect">
            <a:avLst/>
          </a:prstGeom>
          <a:noFill/>
        </p:spPr>
        <p:txBody>
          <a:bodyPr wrap="square" rtlCol="0">
            <a:spAutoFit/>
          </a:bodyPr>
          <a:lstStyle/>
          <a:p>
            <a:pPr algn="ctr"/>
            <a:r>
              <a:rPr kumimoji="1" lang="en-US" altLang="ja-JP" sz="1800" dirty="0">
                <a:solidFill>
                  <a:prstClr val="black"/>
                </a:solidFill>
                <a:latin typeface="BIZ UDPゴシック" panose="020B0400000000000000" pitchFamily="50" charset="-128"/>
                <a:ea typeface="BIZ UDPゴシック" panose="020B0400000000000000" pitchFamily="50" charset="-128"/>
              </a:rPr>
              <a:t>IPA</a:t>
            </a:r>
            <a:r>
              <a:rPr lang="ja-JP" altLang="en-US" sz="1800" dirty="0">
                <a:solidFill>
                  <a:prstClr val="black"/>
                </a:solidFill>
                <a:latin typeface="BIZ UDPゴシック" panose="020B0400000000000000" pitchFamily="50" charset="-128"/>
                <a:ea typeface="BIZ UDPゴシック" panose="020B0400000000000000" pitchFamily="50" charset="-128"/>
              </a:rPr>
              <a:t>「</a:t>
            </a:r>
            <a:r>
              <a:rPr kumimoji="1" lang="en-US" altLang="ja-JP" sz="1800" dirty="0">
                <a:solidFill>
                  <a:prstClr val="black"/>
                </a:solidFill>
                <a:latin typeface="BIZ UDPゴシック" panose="020B0400000000000000" pitchFamily="50" charset="-128"/>
                <a:ea typeface="BIZ UDPゴシック" panose="020B0400000000000000" pitchFamily="50" charset="-128"/>
              </a:rPr>
              <a:t>SECURITY ACTION </a:t>
            </a:r>
            <a:r>
              <a:rPr kumimoji="1" lang="ja-JP" altLang="en-US" sz="1800" dirty="0">
                <a:solidFill>
                  <a:prstClr val="black"/>
                </a:solidFill>
                <a:latin typeface="BIZ UDPゴシック" panose="020B0400000000000000" pitchFamily="50" charset="-128"/>
                <a:ea typeface="BIZ UDPゴシック" panose="020B0400000000000000" pitchFamily="50" charset="-128"/>
              </a:rPr>
              <a:t>セキュリティ対策自己宣言</a:t>
            </a:r>
            <a:r>
              <a:rPr lang="ja-JP" altLang="en-US" sz="1800" dirty="0">
                <a:solidFill>
                  <a:prstClr val="black"/>
                </a:solidFill>
                <a:latin typeface="BIZ UDPゴシック" panose="020B0400000000000000" pitchFamily="50" charset="-128"/>
                <a:ea typeface="BIZ UDPゴシック" panose="020B0400000000000000" pitchFamily="50" charset="-128"/>
              </a:rPr>
              <a:t>」　</a:t>
            </a:r>
            <a:r>
              <a:rPr kumimoji="1" lang="en-US" altLang="ja-JP" sz="1800" u="sng" dirty="0">
                <a:solidFill>
                  <a:prstClr val="black"/>
                </a:solidFill>
                <a:uFill>
                  <a:solidFill>
                    <a:prstClr val="white"/>
                  </a:solidFill>
                </a:uFill>
                <a:latin typeface="BIZ UDPゴシック" panose="020B0400000000000000" pitchFamily="50" charset="-128"/>
                <a:ea typeface="BIZ UDPゴシック" panose="020B0400000000000000" pitchFamily="50" charset="-128"/>
                <a:hlinkClick r:id="rId3"/>
              </a:rPr>
              <a:t>https://www.ipa.go.jp/security/security-action</a:t>
            </a:r>
            <a:r>
              <a:rPr kumimoji="1" lang="en-US" altLang="ja-JP" sz="1800" u="sng" dirty="0">
                <a:solidFill>
                  <a:prstClr val="black"/>
                </a:solidFill>
                <a:uFill>
                  <a:solidFill>
                    <a:prstClr val="white"/>
                  </a:solidFill>
                </a:uFill>
                <a:latin typeface="BIZ UDPゴシック" panose="020B0400000000000000" pitchFamily="50" charset="-128"/>
                <a:ea typeface="BIZ UDPゴシック" panose="020B0400000000000000" pitchFamily="50" charset="-128"/>
              </a:rPr>
              <a:t> </a:t>
            </a:r>
            <a:endParaRPr kumimoji="1" lang="ja-JP" altLang="en-US" sz="1800" dirty="0">
              <a:solidFill>
                <a:prstClr val="black"/>
              </a:solidFill>
              <a:latin typeface="BIZ UDPゴシック" panose="020B0400000000000000" pitchFamily="50" charset="-128"/>
              <a:ea typeface="BIZ UDPゴシック" panose="020B0400000000000000" pitchFamily="50" charset="-128"/>
            </a:endParaRPr>
          </a:p>
        </p:txBody>
      </p:sp>
      <p:pic>
        <p:nvPicPr>
          <p:cNvPr id="1028" name="Picture 4" descr="シングルスター">
            <a:extLst>
              <a:ext uri="{FF2B5EF4-FFF2-40B4-BE49-F238E27FC236}">
                <a16:creationId xmlns:a16="http://schemas.microsoft.com/office/drawing/2014/main" id="{81B8FF69-9ECA-BE75-220A-0EA5EA87298F}"/>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3650999" y="3063989"/>
            <a:ext cx="2293704" cy="260136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DC386D06-34D5-432A-1D1E-979E7CA60EA9}"/>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3650999" y="6201743"/>
            <a:ext cx="2317726" cy="2628609"/>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a:extLst>
              <a:ext uri="{FF2B5EF4-FFF2-40B4-BE49-F238E27FC236}">
                <a16:creationId xmlns:a16="http://schemas.microsoft.com/office/drawing/2014/main" id="{7947913D-4DDF-1F21-E992-07388DDA16B8}"/>
              </a:ext>
            </a:extLst>
          </p:cNvPr>
          <p:cNvSpPr txBox="1"/>
          <p:nvPr/>
        </p:nvSpPr>
        <p:spPr>
          <a:xfrm>
            <a:off x="13106608" y="597600"/>
            <a:ext cx="432444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2-2-1.】</a:t>
            </a:r>
          </a:p>
          <a:p>
            <a:pPr algn="ctr"/>
            <a:r>
              <a:rPr lang="en-US" altLang="ja-JP" sz="2400" b="1" dirty="0">
                <a:latin typeface="BIZ UDPゴシック" panose="020B0400000000000000" pitchFamily="50" charset="-128"/>
                <a:ea typeface="BIZ UDPゴシック" panose="020B0400000000000000" pitchFamily="50" charset="-128"/>
              </a:rPr>
              <a:t>P12</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P13</a:t>
            </a:r>
          </a:p>
        </p:txBody>
      </p:sp>
      <p:sp>
        <p:nvSpPr>
          <p:cNvPr id="3" name="object 40">
            <a:extLst>
              <a:ext uri="{FF2B5EF4-FFF2-40B4-BE49-F238E27FC236}">
                <a16:creationId xmlns:a16="http://schemas.microsoft.com/office/drawing/2014/main" id="{3E7E4521-1BB5-AF49-0451-1261E864BC51}"/>
              </a:ext>
            </a:extLst>
          </p:cNvPr>
          <p:cNvSpPr txBox="1"/>
          <p:nvPr/>
        </p:nvSpPr>
        <p:spPr>
          <a:xfrm>
            <a:off x="8805070" y="181699"/>
            <a:ext cx="8625984" cy="203677"/>
          </a:xfrm>
          <a:prstGeom prst="rect">
            <a:avLst/>
          </a:prstGeom>
        </p:spPr>
        <p:txBody>
          <a:bodyPr vert="horz" wrap="square" lIns="0" tIns="11207" rIns="0" bIns="0" rtlCol="0" anchor="ctr">
            <a:spAutoFit/>
          </a:bodyPr>
          <a:lstStyle/>
          <a:p>
            <a:pPr marL="11205" algn="r">
              <a:lnSpc>
                <a:spcPts val="15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1</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サイバーセキュリティを取り巻く背景</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レベル共通</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16423591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671B73AB-EA84-D28A-867F-D38E0A00B32E}"/>
              </a:ext>
            </a:extLst>
          </p:cNvPr>
          <p:cNvSpPr txBox="1">
            <a:spLocks noGrp="1"/>
          </p:cNvSpPr>
          <p:nvPr>
            <p:ph type="title" idx="4294967295"/>
          </p:nvPr>
        </p:nvSpPr>
        <p:spPr>
          <a:xfrm>
            <a:off x="1269352" y="718907"/>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ja-JP"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SECURITY ACTION</a:t>
            </a:r>
            <a:r>
              <a:rPr lang="ja-JP" altLang="en-US" sz="4000" dirty="0">
                <a:latin typeface="BIZ UDPゴシック" panose="020B0400000000000000" pitchFamily="50" charset="-128"/>
                <a:ea typeface="BIZ UDPゴシック" panose="020B0400000000000000" pitchFamily="50" charset="-128"/>
              </a:rPr>
              <a:t> </a:t>
            </a: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二つ星レベル</a:t>
            </a:r>
            <a:endParaRPr kumimoji="1" lang="en-US" altLang="ja-JP"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p:txBody>
      </p:sp>
      <p:graphicFrame>
        <p:nvGraphicFramePr>
          <p:cNvPr id="9" name="表 2">
            <a:extLst>
              <a:ext uri="{FF2B5EF4-FFF2-40B4-BE49-F238E27FC236}">
                <a16:creationId xmlns:a16="http://schemas.microsoft.com/office/drawing/2014/main" id="{F267F044-E6AE-1F60-92A2-C692AFFBB1DC}"/>
              </a:ext>
            </a:extLst>
          </p:cNvPr>
          <p:cNvGraphicFramePr>
            <a:graphicFrameLocks noGrp="1"/>
          </p:cNvGraphicFramePr>
          <p:nvPr>
            <p:extLst>
              <p:ext uri="{D42A27DB-BD31-4B8C-83A1-F6EECF244321}">
                <p14:modId xmlns:p14="http://schemas.microsoft.com/office/powerpoint/2010/main" val="1424869082"/>
              </p:ext>
            </p:extLst>
          </p:nvPr>
        </p:nvGraphicFramePr>
        <p:xfrm>
          <a:off x="1498109" y="2391629"/>
          <a:ext cx="15287309" cy="6857300"/>
        </p:xfrm>
        <a:graphic>
          <a:graphicData uri="http://schemas.openxmlformats.org/drawingml/2006/table">
            <a:tbl>
              <a:tblPr firstRow="1" bandRow="1">
                <a:tableStyleId>{5C22544A-7EE6-4342-B048-85BDC9FD1C3A}</a:tableStyleId>
              </a:tblPr>
              <a:tblGrid>
                <a:gridCol w="5323205">
                  <a:extLst>
                    <a:ext uri="{9D8B030D-6E8A-4147-A177-3AD203B41FA5}">
                      <a16:colId xmlns:a16="http://schemas.microsoft.com/office/drawing/2014/main" val="3350320881"/>
                    </a:ext>
                  </a:extLst>
                </a:gridCol>
                <a:gridCol w="9964104">
                  <a:extLst>
                    <a:ext uri="{9D8B030D-6E8A-4147-A177-3AD203B41FA5}">
                      <a16:colId xmlns:a16="http://schemas.microsoft.com/office/drawing/2014/main" val="3319254363"/>
                    </a:ext>
                  </a:extLst>
                </a:gridCol>
              </a:tblGrid>
              <a:tr h="723767">
                <a:tc>
                  <a:txBody>
                    <a:bodyPr/>
                    <a:lstStyle/>
                    <a:p>
                      <a:pPr algn="ctr"/>
                      <a:r>
                        <a:rPr kumimoji="1" lang="ja-JP" altLang="en-US" sz="3200" dirty="0">
                          <a:latin typeface="BIZ UDPゴシック" panose="020B0400000000000000" pitchFamily="50" charset="-128"/>
                          <a:ea typeface="BIZ UDPゴシック" panose="020B0400000000000000" pitchFamily="50" charset="-128"/>
                        </a:rPr>
                        <a:t>概要</a:t>
                      </a:r>
                    </a:p>
                  </a:txBody>
                  <a:tcPr>
                    <a:solidFill>
                      <a:schemeClr val="accent6"/>
                    </a:solidFill>
                  </a:tcPr>
                </a:tc>
                <a:tc>
                  <a:txBody>
                    <a:bodyPr/>
                    <a:lstStyle/>
                    <a:p>
                      <a:pPr algn="ctr"/>
                      <a:r>
                        <a:rPr kumimoji="1" lang="ja-JP" altLang="en-US" sz="3200" dirty="0">
                          <a:latin typeface="BIZ UDPゴシック" panose="020B0400000000000000" pitchFamily="50" charset="-128"/>
                          <a:ea typeface="BIZ UDPゴシック" panose="020B0400000000000000" pitchFamily="50" charset="-128"/>
                        </a:rPr>
                        <a:t>詳細</a:t>
                      </a:r>
                    </a:p>
                  </a:txBody>
                  <a:tcPr>
                    <a:solidFill>
                      <a:schemeClr val="accent6"/>
                    </a:solidFill>
                  </a:tcPr>
                </a:tc>
                <a:extLst>
                  <a:ext uri="{0D108BD9-81ED-4DB2-BD59-A6C34878D82A}">
                    <a16:rowId xmlns:a16="http://schemas.microsoft.com/office/drawing/2014/main" val="2429723215"/>
                  </a:ext>
                </a:extLst>
              </a:tr>
              <a:tr h="690357">
                <a:tc>
                  <a:txBody>
                    <a:bodyPr/>
                    <a:lstStyle/>
                    <a:p>
                      <a:pPr algn="l">
                        <a:lnSpc>
                          <a:spcPct val="110000"/>
                        </a:lnSpc>
                      </a:pPr>
                      <a:r>
                        <a:rPr kumimoji="1" lang="en-US" altLang="ja-JP" sz="3200" dirty="0">
                          <a:latin typeface="BIZ UDPゴシック" panose="020B0400000000000000" pitchFamily="50" charset="-128"/>
                          <a:ea typeface="BIZ UDPゴシック" panose="020B0400000000000000" pitchFamily="50" charset="-128"/>
                        </a:rPr>
                        <a:t>1. </a:t>
                      </a:r>
                      <a:r>
                        <a:rPr kumimoji="1" lang="ja-JP" altLang="en-US" sz="3200" dirty="0">
                          <a:latin typeface="BIZ UDPゴシック" panose="020B0400000000000000" pitchFamily="50" charset="-128"/>
                          <a:ea typeface="BIZ UDPゴシック" panose="020B0400000000000000" pitchFamily="50" charset="-128"/>
                        </a:rPr>
                        <a:t>使用規約を確認</a:t>
                      </a:r>
                    </a:p>
                  </a:txBody>
                  <a:tcPr anchor="ctr">
                    <a:solidFill>
                      <a:schemeClr val="accent6">
                        <a:lumMod val="40000"/>
                        <a:lumOff val="60000"/>
                      </a:schemeClr>
                    </a:solidFill>
                  </a:tcPr>
                </a:tc>
                <a:tc>
                  <a:txBody>
                    <a:bodyPr/>
                    <a:lstStyle/>
                    <a:p>
                      <a:pPr algn="l">
                        <a:lnSpc>
                          <a:spcPct val="110000"/>
                        </a:lnSpc>
                      </a:pPr>
                      <a:r>
                        <a:rPr kumimoji="1" lang="ja-JP" altLang="en-US" sz="3200" dirty="0">
                          <a:latin typeface="BIZ UDPゴシック" panose="020B0400000000000000" pitchFamily="50" charset="-128"/>
                          <a:ea typeface="BIZ UDPゴシック" panose="020B0400000000000000" pitchFamily="50" charset="-128"/>
                        </a:rPr>
                        <a:t>「ロゴマーク使用規約確認」にて規約を確認する。</a:t>
                      </a:r>
                    </a:p>
                  </a:txBody>
                  <a:tcPr anchor="ctr">
                    <a:solidFill>
                      <a:schemeClr val="accent6">
                        <a:lumMod val="40000"/>
                        <a:lumOff val="60000"/>
                      </a:schemeClr>
                    </a:solidFill>
                  </a:tcPr>
                </a:tc>
                <a:extLst>
                  <a:ext uri="{0D108BD9-81ED-4DB2-BD59-A6C34878D82A}">
                    <a16:rowId xmlns:a16="http://schemas.microsoft.com/office/drawing/2014/main" val="836525596"/>
                  </a:ext>
                </a:extLst>
              </a:tr>
              <a:tr h="1360794">
                <a:tc>
                  <a:txBody>
                    <a:bodyPr/>
                    <a:lstStyle/>
                    <a:p>
                      <a:pPr algn="l">
                        <a:lnSpc>
                          <a:spcPct val="110000"/>
                        </a:lnSpc>
                      </a:pPr>
                      <a:r>
                        <a:rPr kumimoji="1" lang="en-US" altLang="ja-JP" sz="3200" dirty="0">
                          <a:latin typeface="BIZ UDPゴシック" panose="020B0400000000000000" pitchFamily="50" charset="-128"/>
                          <a:ea typeface="BIZ UDPゴシック" panose="020B0400000000000000" pitchFamily="50" charset="-128"/>
                        </a:rPr>
                        <a:t>2. </a:t>
                      </a:r>
                      <a:r>
                        <a:rPr kumimoji="1" lang="ja-JP" altLang="en-US" sz="3200" dirty="0">
                          <a:latin typeface="BIZ UDPゴシック" panose="020B0400000000000000" pitchFamily="50" charset="-128"/>
                          <a:ea typeface="BIZ UDPゴシック" panose="020B0400000000000000" pitchFamily="50" charset="-128"/>
                        </a:rPr>
                        <a:t>必要事項を入力</a:t>
                      </a:r>
                    </a:p>
                  </a:txBody>
                  <a:tcPr anchor="ctr">
                    <a:solidFill>
                      <a:schemeClr val="accent6">
                        <a:lumMod val="20000"/>
                        <a:lumOff val="80000"/>
                      </a:schemeClr>
                    </a:solidFill>
                  </a:tcPr>
                </a:tc>
                <a:tc>
                  <a:txBody>
                    <a:bodyPr/>
                    <a:lstStyle/>
                    <a:p>
                      <a:pPr marL="0" indent="0" algn="l">
                        <a:lnSpc>
                          <a:spcPct val="110000"/>
                        </a:lnSpc>
                        <a:buFont typeface="Arial" panose="020B0604020202020204" pitchFamily="34" charset="0"/>
                        <a:buNone/>
                      </a:pPr>
                      <a:r>
                        <a:rPr kumimoji="1" lang="ja-JP" altLang="en-US" sz="3200" dirty="0">
                          <a:latin typeface="BIZ UDPゴシック" panose="020B0400000000000000" pitchFamily="50" charset="-128"/>
                          <a:ea typeface="BIZ UDPゴシック" panose="020B0400000000000000" pitchFamily="50" charset="-128"/>
                        </a:rPr>
                        <a:t>「事業者情報入力」、「自己宣言入力」それぞれの画面で必要事項を入力する。</a:t>
                      </a:r>
                      <a:endParaRPr kumimoji="1" lang="en-US" altLang="ja-JP" sz="3200" dirty="0">
                        <a:latin typeface="BIZ UDPゴシック" panose="020B0400000000000000" pitchFamily="50" charset="-128"/>
                        <a:ea typeface="BIZ UDPゴシック" panose="020B0400000000000000" pitchFamily="50" charset="-128"/>
                      </a:endParaRPr>
                    </a:p>
                  </a:txBody>
                  <a:tcPr anchor="ctr">
                    <a:solidFill>
                      <a:schemeClr val="accent6">
                        <a:lumMod val="20000"/>
                        <a:lumOff val="80000"/>
                      </a:schemeClr>
                    </a:solidFill>
                  </a:tcPr>
                </a:tc>
                <a:extLst>
                  <a:ext uri="{0D108BD9-81ED-4DB2-BD59-A6C34878D82A}">
                    <a16:rowId xmlns:a16="http://schemas.microsoft.com/office/drawing/2014/main" val="2665611649"/>
                  </a:ext>
                </a:extLst>
              </a:tr>
              <a:tr h="1360794">
                <a:tc>
                  <a:txBody>
                    <a:bodyPr/>
                    <a:lstStyle/>
                    <a:p>
                      <a:pPr algn="l">
                        <a:lnSpc>
                          <a:spcPct val="110000"/>
                        </a:lnSpc>
                      </a:pPr>
                      <a:r>
                        <a:rPr kumimoji="1" lang="en-US" altLang="ja-JP" sz="3200" dirty="0">
                          <a:latin typeface="BIZ UDPゴシック" panose="020B0400000000000000" pitchFamily="50" charset="-128"/>
                          <a:ea typeface="BIZ UDPゴシック" panose="020B0400000000000000" pitchFamily="50" charset="-128"/>
                        </a:rPr>
                        <a:t>3. </a:t>
                      </a:r>
                      <a:r>
                        <a:rPr kumimoji="1" lang="ja-JP" altLang="en-US" sz="3200" dirty="0">
                          <a:latin typeface="BIZ UDPゴシック" panose="020B0400000000000000" pitchFamily="50" charset="-128"/>
                          <a:ea typeface="BIZ UDPゴシック" panose="020B0400000000000000" pitchFamily="50" charset="-128"/>
                        </a:rPr>
                        <a:t>確認メールを受信</a:t>
                      </a:r>
                    </a:p>
                  </a:txBody>
                  <a:tcPr anchor="ctr">
                    <a:solidFill>
                      <a:schemeClr val="accent6">
                        <a:lumMod val="40000"/>
                        <a:lumOff val="60000"/>
                      </a:schemeClr>
                    </a:solidFill>
                  </a:tcPr>
                </a:tc>
                <a:tc>
                  <a:txBody>
                    <a:bodyPr/>
                    <a:lstStyle/>
                    <a:p>
                      <a:pPr marL="0" indent="0" algn="l">
                        <a:lnSpc>
                          <a:spcPct val="110000"/>
                        </a:lnSpc>
                        <a:buFont typeface="Arial" panose="020B0604020202020204" pitchFamily="34" charset="0"/>
                        <a:buNone/>
                      </a:pPr>
                      <a:r>
                        <a:rPr kumimoji="1" lang="ja-JP" altLang="en-US" sz="3200" dirty="0">
                          <a:latin typeface="BIZ UDPゴシック" panose="020B0400000000000000" pitchFamily="50" charset="-128"/>
                          <a:ea typeface="BIZ UDPゴシック" panose="020B0400000000000000" pitchFamily="50" charset="-128"/>
                        </a:rPr>
                        <a:t>「自己宣言受付確認のお知らせ」メールを受信する。</a:t>
                      </a:r>
                    </a:p>
                    <a:p>
                      <a:pPr marL="0" indent="0" algn="l">
                        <a:lnSpc>
                          <a:spcPct val="110000"/>
                        </a:lnSpc>
                        <a:buFont typeface="Arial" panose="020B0604020202020204" pitchFamily="34" charset="0"/>
                        <a:buNone/>
                      </a:pPr>
                      <a:r>
                        <a:rPr kumimoji="1" lang="ja-JP" altLang="en-US" sz="3200" dirty="0">
                          <a:latin typeface="BIZ UDPゴシック" panose="020B0400000000000000" pitchFamily="50" charset="-128"/>
                          <a:ea typeface="BIZ UDPゴシック" panose="020B0400000000000000" pitchFamily="50" charset="-128"/>
                        </a:rPr>
                        <a:t>メール本文中の</a:t>
                      </a:r>
                      <a:r>
                        <a:rPr kumimoji="1" lang="en-US" altLang="ja-JP" sz="3200" dirty="0">
                          <a:latin typeface="BIZ UDPゴシック" panose="020B0400000000000000" pitchFamily="50" charset="-128"/>
                          <a:ea typeface="BIZ UDPゴシック" panose="020B0400000000000000" pitchFamily="50" charset="-128"/>
                        </a:rPr>
                        <a:t>URL</a:t>
                      </a:r>
                      <a:r>
                        <a:rPr kumimoji="1" lang="ja-JP" altLang="en-US" sz="3200" dirty="0">
                          <a:latin typeface="BIZ UDPゴシック" panose="020B0400000000000000" pitchFamily="50" charset="-128"/>
                          <a:ea typeface="BIZ UDPゴシック" panose="020B0400000000000000" pitchFamily="50" charset="-128"/>
                        </a:rPr>
                        <a:t>をクリックする。</a:t>
                      </a:r>
                    </a:p>
                  </a:txBody>
                  <a:tcPr anchor="ctr">
                    <a:solidFill>
                      <a:schemeClr val="accent6">
                        <a:lumMod val="40000"/>
                        <a:lumOff val="60000"/>
                      </a:schemeClr>
                    </a:solidFill>
                  </a:tcPr>
                </a:tc>
                <a:extLst>
                  <a:ext uri="{0D108BD9-81ED-4DB2-BD59-A6C34878D82A}">
                    <a16:rowId xmlns:a16="http://schemas.microsoft.com/office/drawing/2014/main" val="1821511744"/>
                  </a:ext>
                </a:extLst>
              </a:tr>
              <a:tr h="1360794">
                <a:tc>
                  <a:txBody>
                    <a:bodyPr/>
                    <a:lstStyle/>
                    <a:p>
                      <a:pPr algn="l">
                        <a:lnSpc>
                          <a:spcPct val="110000"/>
                        </a:lnSpc>
                      </a:pPr>
                      <a:r>
                        <a:rPr kumimoji="1" lang="en-US" altLang="ja-JP" sz="3200" dirty="0">
                          <a:latin typeface="BIZ UDPゴシック" panose="020B0400000000000000" pitchFamily="50" charset="-128"/>
                          <a:ea typeface="BIZ UDPゴシック" panose="020B0400000000000000" pitchFamily="50" charset="-128"/>
                        </a:rPr>
                        <a:t>4. </a:t>
                      </a:r>
                      <a:r>
                        <a:rPr kumimoji="1" lang="ja-JP" altLang="en-US" sz="3200" dirty="0">
                          <a:latin typeface="BIZ UDPゴシック" panose="020B0400000000000000" pitchFamily="50" charset="-128"/>
                          <a:ea typeface="BIZ UDPゴシック" panose="020B0400000000000000" pitchFamily="50" charset="-128"/>
                        </a:rPr>
                        <a:t>自己宣言</a:t>
                      </a:r>
                      <a:r>
                        <a:rPr kumimoji="1" lang="en-US" altLang="ja-JP" sz="3200" dirty="0">
                          <a:latin typeface="BIZ UDPゴシック" panose="020B0400000000000000" pitchFamily="50" charset="-128"/>
                          <a:ea typeface="BIZ UDPゴシック" panose="020B0400000000000000" pitchFamily="50" charset="-128"/>
                        </a:rPr>
                        <a:t>ID</a:t>
                      </a:r>
                      <a:r>
                        <a:rPr kumimoji="1" lang="ja-JP" altLang="en-US" sz="3200" dirty="0">
                          <a:latin typeface="BIZ UDPゴシック" panose="020B0400000000000000" pitchFamily="50" charset="-128"/>
                          <a:ea typeface="BIZ UDPゴシック" panose="020B0400000000000000" pitchFamily="50" charset="-128"/>
                        </a:rPr>
                        <a:t>のお知らせ</a:t>
                      </a:r>
                    </a:p>
                  </a:txBody>
                  <a:tcPr anchor="ctr">
                    <a:solidFill>
                      <a:schemeClr val="accent6">
                        <a:lumMod val="20000"/>
                        <a:lumOff val="80000"/>
                      </a:schemeClr>
                    </a:solidFill>
                  </a:tcPr>
                </a:tc>
                <a:tc>
                  <a:txBody>
                    <a:bodyPr/>
                    <a:lstStyle/>
                    <a:p>
                      <a:pPr marL="0" indent="0" algn="l">
                        <a:lnSpc>
                          <a:spcPct val="110000"/>
                        </a:lnSpc>
                        <a:buFont typeface="Arial" panose="020B0604020202020204" pitchFamily="34" charset="0"/>
                        <a:buNone/>
                      </a:pPr>
                      <a:r>
                        <a:rPr kumimoji="1" lang="ja-JP" altLang="en-US" sz="3200" dirty="0">
                          <a:latin typeface="BIZ UDPゴシック" panose="020B0400000000000000" pitchFamily="50" charset="-128"/>
                          <a:ea typeface="BIZ UDPゴシック" panose="020B0400000000000000" pitchFamily="50" charset="-128"/>
                        </a:rPr>
                        <a:t>「自己宣言完了のお知らせ」メールにて、ログインに利用する自己宣言</a:t>
                      </a:r>
                      <a:r>
                        <a:rPr kumimoji="1" lang="en-US" altLang="ja-JP" sz="3200" dirty="0">
                          <a:latin typeface="BIZ UDPゴシック" panose="020B0400000000000000" pitchFamily="50" charset="-128"/>
                          <a:ea typeface="BIZ UDPゴシック" panose="020B0400000000000000" pitchFamily="50" charset="-128"/>
                        </a:rPr>
                        <a:t>ID</a:t>
                      </a:r>
                      <a:r>
                        <a:rPr kumimoji="1" lang="ja-JP" altLang="en-US" sz="3200" dirty="0">
                          <a:latin typeface="BIZ UDPゴシック" panose="020B0400000000000000" pitchFamily="50" charset="-128"/>
                          <a:ea typeface="BIZ UDPゴシック" panose="020B0400000000000000" pitchFamily="50" charset="-128"/>
                        </a:rPr>
                        <a:t>が通知される。</a:t>
                      </a:r>
                    </a:p>
                  </a:txBody>
                  <a:tcPr anchor="ctr">
                    <a:solidFill>
                      <a:schemeClr val="accent6">
                        <a:lumMod val="20000"/>
                        <a:lumOff val="80000"/>
                      </a:schemeClr>
                    </a:solidFill>
                  </a:tcPr>
                </a:tc>
                <a:extLst>
                  <a:ext uri="{0D108BD9-81ED-4DB2-BD59-A6C34878D82A}">
                    <a16:rowId xmlns:a16="http://schemas.microsoft.com/office/drawing/2014/main" val="3913166255"/>
                  </a:ext>
                </a:extLst>
              </a:tr>
              <a:tr h="1360794">
                <a:tc>
                  <a:txBody>
                    <a:bodyPr/>
                    <a:lstStyle/>
                    <a:p>
                      <a:pPr algn="l">
                        <a:lnSpc>
                          <a:spcPct val="110000"/>
                        </a:lnSpc>
                      </a:pPr>
                      <a:r>
                        <a:rPr kumimoji="1" lang="en-US" altLang="ja-JP" sz="3200" dirty="0">
                          <a:latin typeface="BIZ UDPゴシック" panose="020B0400000000000000" pitchFamily="50" charset="-128"/>
                          <a:ea typeface="BIZ UDPゴシック" panose="020B0400000000000000" pitchFamily="50" charset="-128"/>
                        </a:rPr>
                        <a:t>5. </a:t>
                      </a:r>
                      <a:r>
                        <a:rPr kumimoji="1" lang="ja-JP" altLang="en-US" sz="3200" dirty="0">
                          <a:latin typeface="BIZ UDPゴシック" panose="020B0400000000000000" pitchFamily="50" charset="-128"/>
                          <a:ea typeface="BIZ UDPゴシック" panose="020B0400000000000000" pitchFamily="50" charset="-128"/>
                        </a:rPr>
                        <a:t>ロゴマークダウンロード</a:t>
                      </a:r>
                    </a:p>
                  </a:txBody>
                  <a:tcPr anchor="ctr">
                    <a:solidFill>
                      <a:schemeClr val="accent6">
                        <a:lumMod val="40000"/>
                        <a:lumOff val="60000"/>
                      </a:schemeClr>
                    </a:solidFill>
                  </a:tcPr>
                </a:tc>
                <a:tc>
                  <a:txBody>
                    <a:bodyPr/>
                    <a:lstStyle/>
                    <a:p>
                      <a:pPr marL="0" indent="0" algn="l">
                        <a:lnSpc>
                          <a:spcPct val="110000"/>
                        </a:lnSpc>
                        <a:buFont typeface="Arial" panose="020B0604020202020204" pitchFamily="34" charset="0"/>
                        <a:buNone/>
                      </a:pPr>
                      <a:r>
                        <a:rPr kumimoji="1" lang="ja-JP" altLang="en-US" sz="3200" dirty="0">
                          <a:latin typeface="BIZ UDPゴシック" panose="020B0400000000000000" pitchFamily="50" charset="-128"/>
                          <a:ea typeface="BIZ UDPゴシック" panose="020B0400000000000000" pitchFamily="50" charset="-128"/>
                        </a:rPr>
                        <a:t>自己宣言完了後、</a:t>
                      </a:r>
                      <a:r>
                        <a:rPr kumimoji="1" lang="en-US" altLang="ja-JP" sz="3200" dirty="0">
                          <a:latin typeface="BIZ UDPゴシック" panose="020B0400000000000000" pitchFamily="50" charset="-128"/>
                          <a:ea typeface="BIZ UDPゴシック" panose="020B0400000000000000" pitchFamily="50" charset="-128"/>
                        </a:rPr>
                        <a:t>1</a:t>
                      </a:r>
                      <a:r>
                        <a:rPr kumimoji="1" lang="ja-JP" altLang="en-US" sz="3200" dirty="0">
                          <a:latin typeface="BIZ UDPゴシック" panose="020B0400000000000000" pitchFamily="50" charset="-128"/>
                          <a:ea typeface="BIZ UDPゴシック" panose="020B0400000000000000" pitchFamily="50" charset="-128"/>
                        </a:rPr>
                        <a:t>～</a:t>
                      </a:r>
                      <a:r>
                        <a:rPr kumimoji="1" lang="en-US" altLang="ja-JP" sz="3200" dirty="0">
                          <a:latin typeface="BIZ UDPゴシック" panose="020B0400000000000000" pitchFamily="50" charset="-128"/>
                          <a:ea typeface="BIZ UDPゴシック" panose="020B0400000000000000" pitchFamily="50" charset="-128"/>
                        </a:rPr>
                        <a:t>2</a:t>
                      </a:r>
                      <a:r>
                        <a:rPr kumimoji="1" lang="ja-JP" altLang="en-US" sz="3200" dirty="0">
                          <a:latin typeface="BIZ UDPゴシック" panose="020B0400000000000000" pitchFamily="50" charset="-128"/>
                          <a:ea typeface="BIZ UDPゴシック" panose="020B0400000000000000" pitchFamily="50" charset="-128"/>
                        </a:rPr>
                        <a:t>週間程度でロゴマークのダウンロードに必要な手順が、メールで通知される。</a:t>
                      </a:r>
                    </a:p>
                  </a:txBody>
                  <a:tcPr anchor="ctr">
                    <a:solidFill>
                      <a:schemeClr val="accent6">
                        <a:lumMod val="40000"/>
                        <a:lumOff val="60000"/>
                      </a:schemeClr>
                    </a:solidFill>
                  </a:tcPr>
                </a:tc>
                <a:extLst>
                  <a:ext uri="{0D108BD9-81ED-4DB2-BD59-A6C34878D82A}">
                    <a16:rowId xmlns:a16="http://schemas.microsoft.com/office/drawing/2014/main" val="1989203557"/>
                  </a:ext>
                </a:extLst>
              </a:tr>
            </a:tbl>
          </a:graphicData>
        </a:graphic>
      </p:graphicFrame>
      <p:sp>
        <p:nvSpPr>
          <p:cNvPr id="10" name="テキスト プレースホルダー 2">
            <a:extLst>
              <a:ext uri="{FF2B5EF4-FFF2-40B4-BE49-F238E27FC236}">
                <a16:creationId xmlns:a16="http://schemas.microsoft.com/office/drawing/2014/main" id="{6745B5A5-8DAA-B26F-2DC7-A0E651B16258}"/>
              </a:ext>
            </a:extLst>
          </p:cNvPr>
          <p:cNvSpPr txBox="1">
            <a:spLocks/>
          </p:cNvSpPr>
          <p:nvPr/>
        </p:nvSpPr>
        <p:spPr>
          <a:xfrm>
            <a:off x="1332852" y="1612605"/>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宣言プロセス</a:t>
            </a:r>
          </a:p>
        </p:txBody>
      </p:sp>
      <p:sp>
        <p:nvSpPr>
          <p:cNvPr id="4" name="object 40">
            <a:extLst>
              <a:ext uri="{FF2B5EF4-FFF2-40B4-BE49-F238E27FC236}">
                <a16:creationId xmlns:a16="http://schemas.microsoft.com/office/drawing/2014/main" id="{3BA96274-1A1F-3F6D-974D-F22F93C1ED14}"/>
              </a:ext>
            </a:extLst>
          </p:cNvPr>
          <p:cNvSpPr txBox="1"/>
          <p:nvPr/>
        </p:nvSpPr>
        <p:spPr>
          <a:xfrm>
            <a:off x="8805070" y="181699"/>
            <a:ext cx="8625984" cy="203677"/>
          </a:xfrm>
          <a:prstGeom prst="rect">
            <a:avLst/>
          </a:prstGeom>
        </p:spPr>
        <p:txBody>
          <a:bodyPr vert="horz" wrap="square" lIns="0" tIns="11207" rIns="0" bIns="0" rtlCol="0" anchor="ctr">
            <a:spAutoFit/>
          </a:bodyPr>
          <a:lstStyle/>
          <a:p>
            <a:pPr marL="11205" algn="r">
              <a:lnSpc>
                <a:spcPts val="15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1</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サイバーセキュリティを取り巻く背景</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レベル共通</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2" name="テキスト ボックス 1">
            <a:extLst>
              <a:ext uri="{FF2B5EF4-FFF2-40B4-BE49-F238E27FC236}">
                <a16:creationId xmlns:a16="http://schemas.microsoft.com/office/drawing/2014/main" id="{06E3F3A4-B0B1-7207-F625-11403B17A00E}"/>
              </a:ext>
            </a:extLst>
          </p:cNvPr>
          <p:cNvSpPr txBox="1"/>
          <p:nvPr/>
        </p:nvSpPr>
        <p:spPr>
          <a:xfrm>
            <a:off x="13106608" y="597600"/>
            <a:ext cx="432444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2-2-1.】</a:t>
            </a:r>
          </a:p>
          <a:p>
            <a:pPr algn="ctr"/>
            <a:r>
              <a:rPr lang="en-US" altLang="ja-JP" sz="2400" b="1" dirty="0">
                <a:latin typeface="BIZ UDPゴシック" panose="020B0400000000000000" pitchFamily="50" charset="-128"/>
                <a:ea typeface="BIZ UDPゴシック" panose="020B0400000000000000" pitchFamily="50" charset="-128"/>
              </a:rPr>
              <a:t>P12</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P13</a:t>
            </a:r>
          </a:p>
        </p:txBody>
      </p:sp>
    </p:spTree>
    <p:extLst>
      <p:ext uri="{BB962C8B-B14F-4D97-AF65-F5344CB8AC3E}">
        <p14:creationId xmlns:p14="http://schemas.microsoft.com/office/powerpoint/2010/main" val="7443318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671B73AB-EA84-D28A-867F-D38E0A00B32E}"/>
              </a:ext>
            </a:extLst>
          </p:cNvPr>
          <p:cNvSpPr txBox="1">
            <a:spLocks noGrp="1"/>
          </p:cNvSpPr>
          <p:nvPr>
            <p:ph type="title" idx="4294967295"/>
          </p:nvPr>
        </p:nvSpPr>
        <p:spPr>
          <a:xfrm>
            <a:off x="1269352" y="718907"/>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ltLang="ja-JP" sz="4000" dirty="0">
                <a:latin typeface="BIZ UDPゴシック" panose="020B0400000000000000" pitchFamily="50" charset="-128"/>
                <a:ea typeface="BIZ UDPゴシック" panose="020B0400000000000000" pitchFamily="50" charset="-128"/>
              </a:rPr>
              <a:t>SECURITY</a:t>
            </a:r>
            <a:r>
              <a:rPr lang="ja-JP" altLang="en-US" sz="4000" dirty="0">
                <a:latin typeface="BIZ UDPゴシック" panose="020B0400000000000000" pitchFamily="50" charset="-128"/>
                <a:ea typeface="BIZ UDPゴシック" panose="020B0400000000000000" pitchFamily="50" charset="-128"/>
              </a:rPr>
              <a:t> </a:t>
            </a:r>
            <a:r>
              <a:rPr lang="en-US" altLang="ja-JP" sz="4000" dirty="0">
                <a:latin typeface="BIZ UDPゴシック" panose="020B0400000000000000" pitchFamily="50" charset="-128"/>
                <a:ea typeface="BIZ UDPゴシック" panose="020B0400000000000000" pitchFamily="50" charset="-128"/>
              </a:rPr>
              <a:t>ACTION</a:t>
            </a:r>
            <a:r>
              <a:rPr lang="ja-JP" altLang="en-US" sz="4000" dirty="0">
                <a:latin typeface="BIZ UDPゴシック" panose="020B0400000000000000" pitchFamily="50" charset="-128"/>
                <a:ea typeface="BIZ UDPゴシック" panose="020B0400000000000000" pitchFamily="50" charset="-128"/>
              </a:rPr>
              <a:t> 一つ星</a:t>
            </a:r>
            <a:endParaRPr kumimoji="1" lang="en-US" altLang="ja-JP"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p:txBody>
      </p:sp>
      <p:sp>
        <p:nvSpPr>
          <p:cNvPr id="10" name="テキスト プレースホルダー 2">
            <a:extLst>
              <a:ext uri="{FF2B5EF4-FFF2-40B4-BE49-F238E27FC236}">
                <a16:creationId xmlns:a16="http://schemas.microsoft.com/office/drawing/2014/main" id="{6745B5A5-8DAA-B26F-2DC7-A0E651B16258}"/>
              </a:ext>
            </a:extLst>
          </p:cNvPr>
          <p:cNvSpPr txBox="1">
            <a:spLocks/>
          </p:cNvSpPr>
          <p:nvPr/>
        </p:nvSpPr>
        <p:spPr>
          <a:xfrm>
            <a:off x="1332852" y="1612605"/>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kumimoji="1" lang="ja-JP" altLang="en-US" sz="36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情報セキュリティ</a:t>
            </a:r>
            <a:r>
              <a:rPr kumimoji="1" lang="en-US" altLang="ja-JP" sz="36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5</a:t>
            </a:r>
            <a:r>
              <a:rPr kumimoji="1" lang="ja-JP" altLang="en-US" sz="36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か条</a:t>
            </a:r>
            <a:endParaRPr lang="ja-JP" altLang="en-US" sz="3600" dirty="0">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37812EDA-B7CA-0DCF-9804-947D30ADE5C2}"/>
              </a:ext>
            </a:extLst>
          </p:cNvPr>
          <p:cNvSpPr txBox="1"/>
          <p:nvPr/>
        </p:nvSpPr>
        <p:spPr>
          <a:xfrm>
            <a:off x="1554679" y="2172480"/>
            <a:ext cx="15456498" cy="2724528"/>
          </a:xfrm>
          <a:prstGeom prst="rect">
            <a:avLst/>
          </a:prstGeom>
          <a:noFill/>
        </p:spPr>
        <p:txBody>
          <a:bodyPr wrap="square">
            <a:spAutoFit/>
          </a:bodyPr>
          <a:lstStyle/>
          <a:p>
            <a:pPr marL="742950" indent="-742950">
              <a:lnSpc>
                <a:spcPct val="110000"/>
              </a:lnSpc>
              <a:buFont typeface="+mj-lt"/>
              <a:buAutoNum type="arabicPeriod"/>
            </a:pPr>
            <a:r>
              <a:rPr lang="en-US" altLang="ja-JP" sz="3200" b="0" i="0" dirty="0">
                <a:effectLst/>
                <a:latin typeface="BIZ UDPゴシック" panose="020B0400000000000000" pitchFamily="50" charset="-128"/>
                <a:ea typeface="BIZ UDPゴシック" panose="020B0400000000000000" pitchFamily="50" charset="-128"/>
              </a:rPr>
              <a:t>OS</a:t>
            </a:r>
            <a:r>
              <a:rPr lang="ja-JP" altLang="en-US" sz="3200" b="0" i="0" dirty="0">
                <a:effectLst/>
                <a:latin typeface="BIZ UDPゴシック" panose="020B0400000000000000" pitchFamily="50" charset="-128"/>
                <a:ea typeface="BIZ UDPゴシック" panose="020B0400000000000000" pitchFamily="50" charset="-128"/>
              </a:rPr>
              <a:t>やソフトウェアは常に最新の状態にしよう！</a:t>
            </a:r>
            <a:endParaRPr lang="en-US" altLang="ja-JP" sz="3200" b="0" i="0" dirty="0">
              <a:effectLst/>
              <a:latin typeface="BIZ UDPゴシック" panose="020B0400000000000000" pitchFamily="50" charset="-128"/>
              <a:ea typeface="BIZ UDPゴシック" panose="020B0400000000000000" pitchFamily="50" charset="-128"/>
            </a:endParaRPr>
          </a:p>
          <a:p>
            <a:pPr marL="742950" indent="-742950">
              <a:lnSpc>
                <a:spcPct val="110000"/>
              </a:lnSpc>
              <a:buFont typeface="+mj-lt"/>
              <a:buAutoNum type="arabicPeriod"/>
            </a:pPr>
            <a:r>
              <a:rPr lang="ja-JP" altLang="en-US" sz="3200" dirty="0">
                <a:latin typeface="BIZ UDPゴシック" panose="020B0400000000000000" pitchFamily="50" charset="-128"/>
                <a:ea typeface="BIZ UDPゴシック" panose="020B0400000000000000" pitchFamily="50" charset="-128"/>
              </a:rPr>
              <a:t>ウイルス対策ソフトを導入しよう！</a:t>
            </a:r>
            <a:endParaRPr lang="en-US" altLang="ja-JP" sz="3200" dirty="0">
              <a:latin typeface="BIZ UDPゴシック" panose="020B0400000000000000" pitchFamily="50" charset="-128"/>
              <a:ea typeface="BIZ UDPゴシック" panose="020B0400000000000000" pitchFamily="50" charset="-128"/>
            </a:endParaRPr>
          </a:p>
          <a:p>
            <a:pPr marL="742950" indent="-742950">
              <a:lnSpc>
                <a:spcPct val="110000"/>
              </a:lnSpc>
              <a:buFont typeface="+mj-lt"/>
              <a:buAutoNum type="arabicPeriod"/>
            </a:pPr>
            <a:r>
              <a:rPr lang="ja-JP" altLang="en-US" sz="3200" b="0" i="0" dirty="0">
                <a:effectLst/>
                <a:latin typeface="BIZ UDPゴシック" panose="020B0400000000000000" pitchFamily="50" charset="-128"/>
                <a:ea typeface="BIZ UDPゴシック" panose="020B0400000000000000" pitchFamily="50" charset="-128"/>
              </a:rPr>
              <a:t>パスワードを強化しよう！</a:t>
            </a:r>
            <a:endParaRPr lang="en-US" altLang="ja-JP" sz="3200" b="0" i="0" dirty="0">
              <a:effectLst/>
              <a:latin typeface="BIZ UDPゴシック" panose="020B0400000000000000" pitchFamily="50" charset="-128"/>
              <a:ea typeface="BIZ UDPゴシック" panose="020B0400000000000000" pitchFamily="50" charset="-128"/>
            </a:endParaRPr>
          </a:p>
          <a:p>
            <a:pPr marL="742950" indent="-742950">
              <a:lnSpc>
                <a:spcPct val="110000"/>
              </a:lnSpc>
              <a:buFont typeface="+mj-lt"/>
              <a:buAutoNum type="arabicPeriod"/>
            </a:pPr>
            <a:r>
              <a:rPr lang="ja-JP" altLang="en-US" sz="3200" b="0" i="0" dirty="0">
                <a:effectLst/>
                <a:latin typeface="BIZ UDPゴシック" panose="020B0400000000000000" pitchFamily="50" charset="-128"/>
                <a:ea typeface="BIZ UDPゴシック" panose="020B0400000000000000" pitchFamily="50" charset="-128"/>
              </a:rPr>
              <a:t>共有設定を見直そう！</a:t>
            </a:r>
            <a:endParaRPr lang="en-US" altLang="ja-JP" sz="3200" b="0" i="0" dirty="0">
              <a:effectLst/>
              <a:latin typeface="BIZ UDPゴシック" panose="020B0400000000000000" pitchFamily="50" charset="-128"/>
              <a:ea typeface="BIZ UDPゴシック" panose="020B0400000000000000" pitchFamily="50" charset="-128"/>
            </a:endParaRPr>
          </a:p>
          <a:p>
            <a:pPr marL="742950" indent="-742950">
              <a:lnSpc>
                <a:spcPct val="110000"/>
              </a:lnSpc>
              <a:buFont typeface="+mj-lt"/>
              <a:buAutoNum type="arabicPeriod"/>
            </a:pPr>
            <a:r>
              <a:rPr lang="ja-JP" altLang="en-US" sz="3200" dirty="0">
                <a:latin typeface="BIZ UDPゴシック" panose="020B0400000000000000" pitchFamily="50" charset="-128"/>
                <a:ea typeface="BIZ UDPゴシック" panose="020B0400000000000000" pitchFamily="50" charset="-128"/>
              </a:rPr>
              <a:t>脅威や攻撃の手口を知ろう！</a:t>
            </a:r>
            <a:endParaRPr lang="en-US" altLang="ja-JP" sz="3200" b="0" i="0" dirty="0">
              <a:effectLst/>
              <a:latin typeface="BIZ UDPゴシック" panose="020B0400000000000000" pitchFamily="50" charset="-128"/>
              <a:ea typeface="BIZ UDPゴシック" panose="020B0400000000000000" pitchFamily="50" charset="-128"/>
            </a:endParaRPr>
          </a:p>
        </p:txBody>
      </p:sp>
      <p:sp>
        <p:nvSpPr>
          <p:cNvPr id="4" name="object 40">
            <a:extLst>
              <a:ext uri="{FF2B5EF4-FFF2-40B4-BE49-F238E27FC236}">
                <a16:creationId xmlns:a16="http://schemas.microsoft.com/office/drawing/2014/main" id="{D7BA000C-618D-619F-3FF5-5CF06661EAA3}"/>
              </a:ext>
            </a:extLst>
          </p:cNvPr>
          <p:cNvSpPr txBox="1"/>
          <p:nvPr/>
        </p:nvSpPr>
        <p:spPr>
          <a:xfrm>
            <a:off x="8805070" y="181699"/>
            <a:ext cx="8625984" cy="203677"/>
          </a:xfrm>
          <a:prstGeom prst="rect">
            <a:avLst/>
          </a:prstGeom>
        </p:spPr>
        <p:txBody>
          <a:bodyPr vert="horz" wrap="square" lIns="0" tIns="11207" rIns="0" bIns="0" rtlCol="0" anchor="ctr">
            <a:spAutoFit/>
          </a:bodyPr>
          <a:lstStyle/>
          <a:p>
            <a:pPr marL="11205" algn="r">
              <a:lnSpc>
                <a:spcPts val="15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1</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サイバーセキュリティを取り巻く背景</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レベル共通</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5" name="テキスト ボックス 4">
            <a:extLst>
              <a:ext uri="{FF2B5EF4-FFF2-40B4-BE49-F238E27FC236}">
                <a16:creationId xmlns:a16="http://schemas.microsoft.com/office/drawing/2014/main" id="{AE0DFAD7-D501-DBC6-CCE4-E22C27BE9DE5}"/>
              </a:ext>
            </a:extLst>
          </p:cNvPr>
          <p:cNvSpPr txBox="1"/>
          <p:nvPr/>
        </p:nvSpPr>
        <p:spPr>
          <a:xfrm>
            <a:off x="13106608" y="597600"/>
            <a:ext cx="432444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2-2-2.】</a:t>
            </a:r>
          </a:p>
          <a:p>
            <a:pPr algn="ctr"/>
            <a:r>
              <a:rPr lang="en-US" altLang="ja-JP" sz="2400" b="1" dirty="0">
                <a:latin typeface="BIZ UDPゴシック" panose="020B0400000000000000" pitchFamily="50" charset="-128"/>
                <a:ea typeface="BIZ UDPゴシック" panose="020B0400000000000000" pitchFamily="50" charset="-128"/>
              </a:rPr>
              <a:t>P13</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P14</a:t>
            </a:r>
          </a:p>
        </p:txBody>
      </p:sp>
    </p:spTree>
    <p:extLst>
      <p:ext uri="{BB962C8B-B14F-4D97-AF65-F5344CB8AC3E}">
        <p14:creationId xmlns:p14="http://schemas.microsoft.com/office/powerpoint/2010/main" val="37535876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C11A3258-32A7-4125-9006-D8285FF2D2CC}"/>
              </a:ext>
            </a:extLst>
          </p:cNvPr>
          <p:cNvSpPr txBox="1"/>
          <p:nvPr/>
        </p:nvSpPr>
        <p:spPr>
          <a:xfrm>
            <a:off x="13106608" y="597600"/>
            <a:ext cx="432444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2-2-3.】</a:t>
            </a:r>
          </a:p>
          <a:p>
            <a:pPr algn="ctr"/>
            <a:r>
              <a:rPr lang="en-US" altLang="ja-JP" sz="2400" b="1" dirty="0">
                <a:latin typeface="BIZ UDPゴシック" panose="020B0400000000000000" pitchFamily="50" charset="-128"/>
                <a:ea typeface="BIZ UDPゴシック" panose="020B0400000000000000" pitchFamily="50" charset="-128"/>
              </a:rPr>
              <a:t>P14</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P16</a:t>
            </a:r>
          </a:p>
        </p:txBody>
      </p:sp>
      <p:sp>
        <p:nvSpPr>
          <p:cNvPr id="3" name="テキスト プレースホルダー 2">
            <a:extLst>
              <a:ext uri="{FF2B5EF4-FFF2-40B4-BE49-F238E27FC236}">
                <a16:creationId xmlns:a16="http://schemas.microsoft.com/office/drawing/2014/main" id="{671B73AB-EA84-D28A-867F-D38E0A00B32E}"/>
              </a:ext>
            </a:extLst>
          </p:cNvPr>
          <p:cNvSpPr txBox="1">
            <a:spLocks noGrp="1"/>
          </p:cNvSpPr>
          <p:nvPr>
            <p:ph type="title" idx="4294967295"/>
          </p:nvPr>
        </p:nvSpPr>
        <p:spPr>
          <a:xfrm>
            <a:off x="1269352" y="718907"/>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ltLang="ja-JP" sz="4000" dirty="0">
                <a:latin typeface="BIZ UDPゴシック" panose="020B0400000000000000" pitchFamily="50" charset="-128"/>
                <a:ea typeface="BIZ UDPゴシック" panose="020B0400000000000000" pitchFamily="50" charset="-128"/>
              </a:rPr>
              <a:t>SECURITY</a:t>
            </a:r>
            <a:r>
              <a:rPr lang="ja-JP" altLang="en-US" sz="4000" dirty="0">
                <a:latin typeface="BIZ UDPゴシック" panose="020B0400000000000000" pitchFamily="50" charset="-128"/>
                <a:ea typeface="BIZ UDPゴシック" panose="020B0400000000000000" pitchFamily="50" charset="-128"/>
              </a:rPr>
              <a:t> </a:t>
            </a:r>
            <a:r>
              <a:rPr lang="en-US" altLang="ja-JP" sz="4000" dirty="0">
                <a:latin typeface="BIZ UDPゴシック" panose="020B0400000000000000" pitchFamily="50" charset="-128"/>
                <a:ea typeface="BIZ UDPゴシック" panose="020B0400000000000000" pitchFamily="50" charset="-128"/>
              </a:rPr>
              <a:t>ACTION</a:t>
            </a:r>
            <a:r>
              <a:rPr lang="ja-JP" altLang="en-US" sz="4000" dirty="0">
                <a:latin typeface="BIZ UDPゴシック" panose="020B0400000000000000" pitchFamily="50" charset="-128"/>
                <a:ea typeface="BIZ UDPゴシック" panose="020B0400000000000000" pitchFamily="50" charset="-128"/>
              </a:rPr>
              <a:t> 二つ星</a:t>
            </a:r>
            <a:endParaRPr kumimoji="1" lang="en-US" altLang="ja-JP"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p:txBody>
      </p:sp>
      <p:sp>
        <p:nvSpPr>
          <p:cNvPr id="10" name="テキスト プレースホルダー 2">
            <a:extLst>
              <a:ext uri="{FF2B5EF4-FFF2-40B4-BE49-F238E27FC236}">
                <a16:creationId xmlns:a16="http://schemas.microsoft.com/office/drawing/2014/main" id="{6745B5A5-8DAA-B26F-2DC7-A0E651B16258}"/>
              </a:ext>
            </a:extLst>
          </p:cNvPr>
          <p:cNvSpPr txBox="1">
            <a:spLocks/>
          </p:cNvSpPr>
          <p:nvPr/>
        </p:nvSpPr>
        <p:spPr>
          <a:xfrm>
            <a:off x="1332852" y="1612605"/>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情報セキュリティ自社診断</a:t>
            </a:r>
          </a:p>
        </p:txBody>
      </p:sp>
      <p:sp>
        <p:nvSpPr>
          <p:cNvPr id="2" name="テキスト ボックス 1">
            <a:extLst>
              <a:ext uri="{FF2B5EF4-FFF2-40B4-BE49-F238E27FC236}">
                <a16:creationId xmlns:a16="http://schemas.microsoft.com/office/drawing/2014/main" id="{37812EDA-B7CA-0DCF-9804-947D30ADE5C2}"/>
              </a:ext>
            </a:extLst>
          </p:cNvPr>
          <p:cNvSpPr txBox="1"/>
          <p:nvPr/>
        </p:nvSpPr>
        <p:spPr>
          <a:xfrm>
            <a:off x="1554679" y="2172480"/>
            <a:ext cx="15456498" cy="2724528"/>
          </a:xfrm>
          <a:prstGeom prst="rect">
            <a:avLst/>
          </a:prstGeom>
          <a:noFill/>
        </p:spPr>
        <p:txBody>
          <a:bodyPr wrap="square">
            <a:spAutoFit/>
          </a:bodyPr>
          <a:lstStyle/>
          <a:p>
            <a:pPr>
              <a:lnSpc>
                <a:spcPct val="110000"/>
              </a:lnSpc>
            </a:pPr>
            <a:r>
              <a:rPr lang="ja-JP" altLang="en-US" sz="3200" b="0" i="0" dirty="0">
                <a:effectLst/>
                <a:latin typeface="BIZ UDPゴシック" panose="020B0400000000000000" pitchFamily="50" charset="-128"/>
                <a:ea typeface="BIZ UDPゴシック" panose="020B0400000000000000" pitchFamily="50" charset="-128"/>
              </a:rPr>
              <a:t>自社のセキュリティ対策がどれくらい実施できているかを把握するための診断ツール。</a:t>
            </a:r>
            <a:r>
              <a:rPr lang="en-US" altLang="ja-JP" sz="3200" b="0" i="0" dirty="0">
                <a:effectLst/>
                <a:latin typeface="BIZ UDPゴシック" panose="020B0400000000000000" pitchFamily="50" charset="-128"/>
                <a:ea typeface="BIZ UDPゴシック" panose="020B0400000000000000" pitchFamily="50" charset="-128"/>
              </a:rPr>
              <a:t>25</a:t>
            </a:r>
            <a:r>
              <a:rPr lang="ja-JP" altLang="en-US" sz="3200" b="0" i="0" dirty="0">
                <a:effectLst/>
                <a:latin typeface="BIZ UDPゴシック" panose="020B0400000000000000" pitchFamily="50" charset="-128"/>
                <a:ea typeface="BIZ UDPゴシック" panose="020B0400000000000000" pitchFamily="50" charset="-128"/>
              </a:rPr>
              <a:t>項目の設問に答えるだけで診断で</a:t>
            </a:r>
            <a:r>
              <a:rPr lang="ja-JP" altLang="en-US" sz="3200" dirty="0">
                <a:latin typeface="BIZ UDPゴシック" panose="020B0400000000000000" pitchFamily="50" charset="-128"/>
                <a:ea typeface="BIZ UDPゴシック" panose="020B0400000000000000" pitchFamily="50" charset="-128"/>
              </a:rPr>
              <a:t>きる。</a:t>
            </a:r>
            <a:endParaRPr lang="en-US" altLang="ja-JP" sz="3200" b="0" i="0" dirty="0">
              <a:effectLst/>
              <a:latin typeface="BIZ UDPゴシック" panose="020B0400000000000000" pitchFamily="50" charset="-128"/>
              <a:ea typeface="BIZ UDPゴシック" panose="020B0400000000000000" pitchFamily="50" charset="-128"/>
            </a:endParaRPr>
          </a:p>
          <a:p>
            <a:pPr>
              <a:lnSpc>
                <a:spcPct val="110000"/>
              </a:lnSpc>
            </a:pPr>
            <a:endParaRPr lang="en-US" altLang="ja-JP" sz="3200" b="0" i="0" dirty="0">
              <a:effectLst/>
              <a:latin typeface="BIZ UDPゴシック" panose="020B0400000000000000" pitchFamily="50" charset="-128"/>
              <a:ea typeface="BIZ UDPゴシック" panose="020B0400000000000000" pitchFamily="50" charset="-128"/>
            </a:endParaRPr>
          </a:p>
          <a:p>
            <a:pPr>
              <a:lnSpc>
                <a:spcPct val="110000"/>
              </a:lnSpc>
            </a:pPr>
            <a:r>
              <a:rPr lang="ja-JP" altLang="en-US" sz="3200" u="sng" dirty="0">
                <a:latin typeface="BIZ UDPゴシック" panose="020B0400000000000000" pitchFamily="50" charset="-128"/>
                <a:ea typeface="BIZ UDPゴシック" panose="020B0400000000000000" pitchFamily="50" charset="-128"/>
              </a:rPr>
              <a:t>分類</a:t>
            </a:r>
            <a:endParaRPr lang="en-US" altLang="ja-JP" sz="3200" b="0" i="0" u="sng" dirty="0">
              <a:effectLst/>
              <a:latin typeface="BIZ UDPゴシック" panose="020B0400000000000000" pitchFamily="50" charset="-128"/>
              <a:ea typeface="BIZ UDPゴシック" panose="020B0400000000000000" pitchFamily="50" charset="-128"/>
            </a:endParaRPr>
          </a:p>
          <a:p>
            <a:pPr>
              <a:lnSpc>
                <a:spcPct val="110000"/>
              </a:lnSpc>
            </a:pPr>
            <a:endParaRPr lang="en-US" altLang="ja-JP" sz="3200" b="0" i="0" dirty="0">
              <a:effectLst/>
              <a:latin typeface="BIZ UDPゴシック" panose="020B0400000000000000" pitchFamily="50" charset="-128"/>
              <a:ea typeface="BIZ UDPゴシック" panose="020B0400000000000000" pitchFamily="50" charset="-128"/>
            </a:endParaRPr>
          </a:p>
        </p:txBody>
      </p:sp>
      <p:graphicFrame>
        <p:nvGraphicFramePr>
          <p:cNvPr id="5" name="表 2">
            <a:extLst>
              <a:ext uri="{FF2B5EF4-FFF2-40B4-BE49-F238E27FC236}">
                <a16:creationId xmlns:a16="http://schemas.microsoft.com/office/drawing/2014/main" id="{BEB3FA6E-0B12-CCE7-411E-7F310E741693}"/>
              </a:ext>
            </a:extLst>
          </p:cNvPr>
          <p:cNvGraphicFramePr>
            <a:graphicFrameLocks noGrp="1"/>
          </p:cNvGraphicFramePr>
          <p:nvPr>
            <p:extLst>
              <p:ext uri="{D42A27DB-BD31-4B8C-83A1-F6EECF244321}">
                <p14:modId xmlns:p14="http://schemas.microsoft.com/office/powerpoint/2010/main" val="1587364561"/>
              </p:ext>
            </p:extLst>
          </p:nvPr>
        </p:nvGraphicFramePr>
        <p:xfrm>
          <a:off x="1547076" y="4436436"/>
          <a:ext cx="15301229" cy="4871964"/>
        </p:xfrm>
        <a:graphic>
          <a:graphicData uri="http://schemas.openxmlformats.org/drawingml/2006/table">
            <a:tbl>
              <a:tblPr firstRow="1" bandRow="1">
                <a:tableStyleId>{5C22544A-7EE6-4342-B048-85BDC9FD1C3A}</a:tableStyleId>
              </a:tblPr>
              <a:tblGrid>
                <a:gridCol w="4366544">
                  <a:extLst>
                    <a:ext uri="{9D8B030D-6E8A-4147-A177-3AD203B41FA5}">
                      <a16:colId xmlns:a16="http://schemas.microsoft.com/office/drawing/2014/main" val="3350320881"/>
                    </a:ext>
                  </a:extLst>
                </a:gridCol>
                <a:gridCol w="10934685">
                  <a:extLst>
                    <a:ext uri="{9D8B030D-6E8A-4147-A177-3AD203B41FA5}">
                      <a16:colId xmlns:a16="http://schemas.microsoft.com/office/drawing/2014/main" val="3319254363"/>
                    </a:ext>
                  </a:extLst>
                </a:gridCol>
              </a:tblGrid>
              <a:tr h="704709">
                <a:tc>
                  <a:txBody>
                    <a:bodyPr/>
                    <a:lstStyle/>
                    <a:p>
                      <a:pPr algn="ctr">
                        <a:lnSpc>
                          <a:spcPct val="110000"/>
                        </a:lnSpc>
                      </a:pPr>
                      <a:r>
                        <a:rPr kumimoji="1" lang="ja-JP" altLang="en-US" sz="3200" dirty="0">
                          <a:latin typeface="BIZ UDPゴシック" panose="020B0400000000000000" pitchFamily="50" charset="-128"/>
                          <a:ea typeface="BIZ UDPゴシック" panose="020B0400000000000000" pitchFamily="50" charset="-128"/>
                        </a:rPr>
                        <a:t>パート</a:t>
                      </a:r>
                    </a:p>
                  </a:txBody>
                  <a:tcPr anchor="ctr">
                    <a:solidFill>
                      <a:schemeClr val="accent6"/>
                    </a:solidFill>
                  </a:tcPr>
                </a:tc>
                <a:tc>
                  <a:txBody>
                    <a:bodyPr/>
                    <a:lstStyle/>
                    <a:p>
                      <a:pPr algn="ctr">
                        <a:lnSpc>
                          <a:spcPct val="110000"/>
                        </a:lnSpc>
                      </a:pPr>
                      <a:r>
                        <a:rPr kumimoji="1" lang="ja-JP" altLang="en-US" sz="3200" dirty="0">
                          <a:latin typeface="BIZ UDPゴシック" panose="020B0400000000000000" pitchFamily="50" charset="-128"/>
                          <a:ea typeface="BIZ UDPゴシック" panose="020B0400000000000000" pitchFamily="50" charset="-128"/>
                        </a:rPr>
                        <a:t>内容</a:t>
                      </a:r>
                    </a:p>
                  </a:txBody>
                  <a:tcPr anchor="ctr">
                    <a:solidFill>
                      <a:schemeClr val="accent6"/>
                    </a:solidFill>
                  </a:tcPr>
                </a:tc>
                <a:extLst>
                  <a:ext uri="{0D108BD9-81ED-4DB2-BD59-A6C34878D82A}">
                    <a16:rowId xmlns:a16="http://schemas.microsoft.com/office/drawing/2014/main" val="2429723215"/>
                  </a:ext>
                </a:extLst>
              </a:tr>
              <a:tr h="1389085">
                <a:tc>
                  <a:txBody>
                    <a:bodyPr/>
                    <a:lstStyle/>
                    <a:p>
                      <a:pPr algn="ctr">
                        <a:lnSpc>
                          <a:spcPct val="110000"/>
                        </a:lnSpc>
                      </a:pPr>
                      <a:r>
                        <a:rPr kumimoji="1" lang="en-US" altLang="ja-JP" sz="3200" dirty="0">
                          <a:latin typeface="BIZ UDPゴシック" panose="020B0400000000000000" pitchFamily="50" charset="-128"/>
                          <a:ea typeface="BIZ UDPゴシック" panose="020B0400000000000000" pitchFamily="50" charset="-128"/>
                        </a:rPr>
                        <a:t>Part1</a:t>
                      </a:r>
                    </a:p>
                    <a:p>
                      <a:pPr algn="ctr">
                        <a:lnSpc>
                          <a:spcPct val="110000"/>
                        </a:lnSpc>
                      </a:pPr>
                      <a:r>
                        <a:rPr kumimoji="1" lang="ja-JP" altLang="en-US" sz="3200" dirty="0">
                          <a:latin typeface="BIZ UDPゴシック" panose="020B0400000000000000" pitchFamily="50" charset="-128"/>
                          <a:ea typeface="BIZ UDPゴシック" panose="020B0400000000000000" pitchFamily="50" charset="-128"/>
                        </a:rPr>
                        <a:t>基本的対策</a:t>
                      </a:r>
                      <a:endParaRPr kumimoji="1" lang="en-US" altLang="ja-JP" sz="3200" dirty="0">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tc>
                  <a:txBody>
                    <a:bodyPr/>
                    <a:lstStyle/>
                    <a:p>
                      <a:pPr>
                        <a:lnSpc>
                          <a:spcPct val="110000"/>
                        </a:lnSpc>
                      </a:pPr>
                      <a:r>
                        <a:rPr kumimoji="1" lang="en-US" altLang="ja-JP" sz="3200" dirty="0">
                          <a:latin typeface="BIZ UDPゴシック" panose="020B0400000000000000" pitchFamily="50" charset="-128"/>
                          <a:ea typeface="BIZ UDPゴシック" panose="020B0400000000000000" pitchFamily="50" charset="-128"/>
                        </a:rPr>
                        <a:t>No.1</a:t>
                      </a:r>
                      <a:r>
                        <a:rPr kumimoji="1" lang="ja-JP" altLang="en-US" sz="3200" dirty="0">
                          <a:latin typeface="BIZ UDPゴシック" panose="020B0400000000000000" pitchFamily="50" charset="-128"/>
                          <a:ea typeface="BIZ UDPゴシック" panose="020B0400000000000000" pitchFamily="50" charset="-128"/>
                        </a:rPr>
                        <a:t>～</a:t>
                      </a:r>
                      <a:r>
                        <a:rPr kumimoji="1" lang="en-US" altLang="ja-JP" sz="3200" dirty="0">
                          <a:latin typeface="BIZ UDPゴシック" panose="020B0400000000000000" pitchFamily="50" charset="-128"/>
                          <a:ea typeface="BIZ UDPゴシック" panose="020B0400000000000000" pitchFamily="50" charset="-128"/>
                        </a:rPr>
                        <a:t>5</a:t>
                      </a:r>
                      <a:r>
                        <a:rPr kumimoji="1" lang="ja-JP" altLang="en-US" sz="3200" dirty="0">
                          <a:latin typeface="BIZ UDPゴシック" panose="020B0400000000000000" pitchFamily="50" charset="-128"/>
                          <a:ea typeface="BIZ UDPゴシック" panose="020B0400000000000000" pitchFamily="50" charset="-128"/>
                        </a:rPr>
                        <a:t>は企業の規模や形態を問わず、必須の</a:t>
                      </a:r>
                      <a:r>
                        <a:rPr kumimoji="1" lang="en-US" altLang="ja-JP" sz="3200" dirty="0">
                          <a:latin typeface="BIZ UDPゴシック" panose="020B0400000000000000" pitchFamily="50" charset="-128"/>
                          <a:ea typeface="BIZ UDPゴシック" panose="020B0400000000000000" pitchFamily="50" charset="-128"/>
                        </a:rPr>
                        <a:t>5</a:t>
                      </a:r>
                      <a:r>
                        <a:rPr kumimoji="1" lang="ja-JP" altLang="en-US" sz="3200" dirty="0">
                          <a:latin typeface="BIZ UDPゴシック" panose="020B0400000000000000" pitchFamily="50" charset="-128"/>
                          <a:ea typeface="BIZ UDPゴシック" panose="020B0400000000000000" pitchFamily="50" charset="-128"/>
                        </a:rPr>
                        <a:t>項目。</a:t>
                      </a:r>
                      <a:endParaRPr kumimoji="1" lang="en-US" altLang="ja-JP" sz="3200" dirty="0">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extLst>
                  <a:ext uri="{0D108BD9-81ED-4DB2-BD59-A6C34878D82A}">
                    <a16:rowId xmlns:a16="http://schemas.microsoft.com/office/drawing/2014/main" val="836525596"/>
                  </a:ext>
                </a:extLst>
              </a:tr>
              <a:tr h="1389085">
                <a:tc>
                  <a:txBody>
                    <a:bodyPr/>
                    <a:lstStyle/>
                    <a:p>
                      <a:pPr algn="ctr">
                        <a:lnSpc>
                          <a:spcPct val="110000"/>
                        </a:lnSpc>
                      </a:pPr>
                      <a:r>
                        <a:rPr kumimoji="1" lang="en-US" altLang="ja-JP" sz="3200" dirty="0">
                          <a:latin typeface="BIZ UDPゴシック" panose="020B0400000000000000" pitchFamily="50" charset="-128"/>
                          <a:ea typeface="BIZ UDPゴシック" panose="020B0400000000000000" pitchFamily="50" charset="-128"/>
                        </a:rPr>
                        <a:t>Part2</a:t>
                      </a:r>
                    </a:p>
                    <a:p>
                      <a:pPr algn="ctr">
                        <a:lnSpc>
                          <a:spcPct val="110000"/>
                        </a:lnSpc>
                      </a:pPr>
                      <a:r>
                        <a:rPr kumimoji="1" lang="ja-JP" altLang="en-US" sz="3200" dirty="0">
                          <a:latin typeface="BIZ UDPゴシック" panose="020B0400000000000000" pitchFamily="50" charset="-128"/>
                          <a:ea typeface="BIZ UDPゴシック" panose="020B0400000000000000" pitchFamily="50" charset="-128"/>
                        </a:rPr>
                        <a:t>従業員としての対策</a:t>
                      </a:r>
                    </a:p>
                  </a:txBody>
                  <a:tcPr anchor="ctr">
                    <a:solidFill>
                      <a:schemeClr val="accent6">
                        <a:lumMod val="20000"/>
                        <a:lumOff val="80000"/>
                      </a:schemeClr>
                    </a:solidFill>
                  </a:tcPr>
                </a:tc>
                <a:tc>
                  <a:txBody>
                    <a:bodyPr/>
                    <a:lstStyle/>
                    <a:p>
                      <a:pPr marL="0" indent="0">
                        <a:lnSpc>
                          <a:spcPct val="110000"/>
                        </a:lnSpc>
                        <a:buFont typeface="Arial" panose="020B0604020202020204" pitchFamily="34" charset="0"/>
                        <a:buNone/>
                      </a:pPr>
                      <a:r>
                        <a:rPr kumimoji="1" lang="en-US" altLang="ja-JP" sz="3200" dirty="0">
                          <a:latin typeface="BIZ UDPゴシック" panose="020B0400000000000000" pitchFamily="50" charset="-128"/>
                          <a:ea typeface="BIZ UDPゴシック" panose="020B0400000000000000" pitchFamily="50" charset="-128"/>
                        </a:rPr>
                        <a:t>No.6</a:t>
                      </a:r>
                      <a:r>
                        <a:rPr kumimoji="1" lang="ja-JP" altLang="en-US" sz="3200" dirty="0">
                          <a:latin typeface="BIZ UDPゴシック" panose="020B0400000000000000" pitchFamily="50" charset="-128"/>
                          <a:ea typeface="BIZ UDPゴシック" panose="020B0400000000000000" pitchFamily="50" charset="-128"/>
                        </a:rPr>
                        <a:t>～</a:t>
                      </a:r>
                      <a:r>
                        <a:rPr kumimoji="1" lang="en-US" altLang="ja-JP" sz="3200" dirty="0">
                          <a:latin typeface="BIZ UDPゴシック" panose="020B0400000000000000" pitchFamily="50" charset="-128"/>
                          <a:ea typeface="BIZ UDPゴシック" panose="020B0400000000000000" pitchFamily="50" charset="-128"/>
                        </a:rPr>
                        <a:t>18</a:t>
                      </a:r>
                      <a:r>
                        <a:rPr kumimoji="1" lang="ja-JP" altLang="en-US" sz="3200" dirty="0">
                          <a:latin typeface="BIZ UDPゴシック" panose="020B0400000000000000" pitchFamily="50" charset="-128"/>
                          <a:ea typeface="BIZ UDPゴシック" panose="020B0400000000000000" pitchFamily="50" charset="-128"/>
                        </a:rPr>
                        <a:t>は従業員として注目すべき項目。</a:t>
                      </a:r>
                      <a:endParaRPr kumimoji="1" lang="en-US" altLang="ja-JP" sz="3200" dirty="0">
                        <a:latin typeface="BIZ UDPゴシック" panose="020B0400000000000000" pitchFamily="50" charset="-128"/>
                        <a:ea typeface="BIZ UDPゴシック" panose="020B0400000000000000" pitchFamily="50" charset="-128"/>
                      </a:endParaRPr>
                    </a:p>
                  </a:txBody>
                  <a:tcPr anchor="ctr">
                    <a:solidFill>
                      <a:schemeClr val="accent6">
                        <a:lumMod val="20000"/>
                        <a:lumOff val="80000"/>
                      </a:schemeClr>
                    </a:solidFill>
                  </a:tcPr>
                </a:tc>
                <a:extLst>
                  <a:ext uri="{0D108BD9-81ED-4DB2-BD59-A6C34878D82A}">
                    <a16:rowId xmlns:a16="http://schemas.microsoft.com/office/drawing/2014/main" val="2665611649"/>
                  </a:ext>
                </a:extLst>
              </a:tr>
              <a:tr h="1389085">
                <a:tc>
                  <a:txBody>
                    <a:bodyPr/>
                    <a:lstStyle/>
                    <a:p>
                      <a:pPr algn="ctr">
                        <a:lnSpc>
                          <a:spcPct val="110000"/>
                        </a:lnSpc>
                      </a:pPr>
                      <a:r>
                        <a:rPr kumimoji="1" lang="en-US" altLang="ja-JP" sz="3200" dirty="0">
                          <a:latin typeface="BIZ UDPゴシック" panose="020B0400000000000000" pitchFamily="50" charset="-128"/>
                          <a:ea typeface="BIZ UDPゴシック" panose="020B0400000000000000" pitchFamily="50" charset="-128"/>
                        </a:rPr>
                        <a:t>Part3</a:t>
                      </a:r>
                    </a:p>
                    <a:p>
                      <a:pPr algn="ctr">
                        <a:lnSpc>
                          <a:spcPct val="110000"/>
                        </a:lnSpc>
                      </a:pPr>
                      <a:r>
                        <a:rPr kumimoji="1" lang="ja-JP" altLang="en-US" sz="3200" dirty="0">
                          <a:latin typeface="BIZ UDPゴシック" panose="020B0400000000000000" pitchFamily="50" charset="-128"/>
                          <a:ea typeface="BIZ UDPゴシック" panose="020B0400000000000000" pitchFamily="50" charset="-128"/>
                        </a:rPr>
                        <a:t>組織としての対策</a:t>
                      </a:r>
                    </a:p>
                  </a:txBody>
                  <a:tcPr anchor="ctr">
                    <a:solidFill>
                      <a:schemeClr val="accent6">
                        <a:lumMod val="40000"/>
                        <a:lumOff val="60000"/>
                      </a:schemeClr>
                    </a:solidFill>
                  </a:tcPr>
                </a:tc>
                <a:tc>
                  <a:txBody>
                    <a:bodyPr/>
                    <a:lstStyle/>
                    <a:p>
                      <a:pPr marL="0" indent="0">
                        <a:lnSpc>
                          <a:spcPct val="110000"/>
                        </a:lnSpc>
                        <a:buFont typeface="Arial" panose="020B0604020202020204" pitchFamily="34" charset="0"/>
                        <a:buNone/>
                      </a:pPr>
                      <a:r>
                        <a:rPr kumimoji="1" lang="en-US" altLang="ja-JP" sz="3200" dirty="0">
                          <a:latin typeface="BIZ UDPゴシック" panose="020B0400000000000000" pitchFamily="50" charset="-128"/>
                          <a:ea typeface="BIZ UDPゴシック" panose="020B0400000000000000" pitchFamily="50" charset="-128"/>
                        </a:rPr>
                        <a:t>No.19</a:t>
                      </a:r>
                      <a:r>
                        <a:rPr kumimoji="1" lang="ja-JP" altLang="en-US" sz="3200" dirty="0">
                          <a:latin typeface="BIZ UDPゴシック" panose="020B0400000000000000" pitchFamily="50" charset="-128"/>
                          <a:ea typeface="BIZ UDPゴシック" panose="020B0400000000000000" pitchFamily="50" charset="-128"/>
                        </a:rPr>
                        <a:t>～</a:t>
                      </a:r>
                      <a:r>
                        <a:rPr kumimoji="1" lang="en-US" altLang="ja-JP" sz="3200" dirty="0">
                          <a:latin typeface="BIZ UDPゴシック" panose="020B0400000000000000" pitchFamily="50" charset="-128"/>
                          <a:ea typeface="BIZ UDPゴシック" panose="020B0400000000000000" pitchFamily="50" charset="-128"/>
                        </a:rPr>
                        <a:t>25</a:t>
                      </a:r>
                      <a:r>
                        <a:rPr kumimoji="1" lang="ja-JP" altLang="en-US" sz="3200" dirty="0">
                          <a:latin typeface="BIZ UDPゴシック" panose="020B0400000000000000" pitchFamily="50" charset="-128"/>
                          <a:ea typeface="BIZ UDPゴシック" panose="020B0400000000000000" pitchFamily="50" charset="-128"/>
                        </a:rPr>
                        <a:t>は組織としての方針を定めた上で、実施すべきセキュリティ対策。</a:t>
                      </a:r>
                      <a:endParaRPr kumimoji="1" lang="en-US" altLang="ja-JP" sz="3200" dirty="0">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extLst>
                  <a:ext uri="{0D108BD9-81ED-4DB2-BD59-A6C34878D82A}">
                    <a16:rowId xmlns:a16="http://schemas.microsoft.com/office/drawing/2014/main" val="1821511744"/>
                  </a:ext>
                </a:extLst>
              </a:tr>
            </a:tbl>
          </a:graphicData>
        </a:graphic>
      </p:graphicFrame>
      <p:sp>
        <p:nvSpPr>
          <p:cNvPr id="4" name="object 40">
            <a:extLst>
              <a:ext uri="{FF2B5EF4-FFF2-40B4-BE49-F238E27FC236}">
                <a16:creationId xmlns:a16="http://schemas.microsoft.com/office/drawing/2014/main" id="{D3809DBB-FD79-AAC6-C883-49D6F9138542}"/>
              </a:ext>
            </a:extLst>
          </p:cNvPr>
          <p:cNvSpPr txBox="1"/>
          <p:nvPr/>
        </p:nvSpPr>
        <p:spPr>
          <a:xfrm>
            <a:off x="8805070" y="181699"/>
            <a:ext cx="8625984" cy="203677"/>
          </a:xfrm>
          <a:prstGeom prst="rect">
            <a:avLst/>
          </a:prstGeom>
        </p:spPr>
        <p:txBody>
          <a:bodyPr vert="horz" wrap="square" lIns="0" tIns="11207" rIns="0" bIns="0" rtlCol="0" anchor="ctr">
            <a:spAutoFit/>
          </a:bodyPr>
          <a:lstStyle/>
          <a:p>
            <a:pPr marL="11205" algn="r">
              <a:lnSpc>
                <a:spcPts val="15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1</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サイバーセキュリティを取り巻く背景</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レベル共通</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3437078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C11A3258-32A7-4125-9006-D8285FF2D2CC}"/>
              </a:ext>
            </a:extLst>
          </p:cNvPr>
          <p:cNvSpPr txBox="1"/>
          <p:nvPr/>
        </p:nvSpPr>
        <p:spPr>
          <a:xfrm>
            <a:off x="13106608" y="597600"/>
            <a:ext cx="432444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2-2-3.】</a:t>
            </a:r>
          </a:p>
          <a:p>
            <a:pPr algn="ctr"/>
            <a:r>
              <a:rPr lang="en-US" altLang="ja-JP" sz="2400" b="1" dirty="0">
                <a:latin typeface="BIZ UDPゴシック" panose="020B0400000000000000" pitchFamily="50" charset="-128"/>
                <a:ea typeface="BIZ UDPゴシック" panose="020B0400000000000000" pitchFamily="50" charset="-128"/>
              </a:rPr>
              <a:t>P14</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P16</a:t>
            </a:r>
          </a:p>
        </p:txBody>
      </p:sp>
      <p:sp>
        <p:nvSpPr>
          <p:cNvPr id="3" name="テキスト プレースホルダー 2">
            <a:extLst>
              <a:ext uri="{FF2B5EF4-FFF2-40B4-BE49-F238E27FC236}">
                <a16:creationId xmlns:a16="http://schemas.microsoft.com/office/drawing/2014/main" id="{671B73AB-EA84-D28A-867F-D38E0A00B32E}"/>
              </a:ext>
            </a:extLst>
          </p:cNvPr>
          <p:cNvSpPr txBox="1">
            <a:spLocks noGrp="1"/>
          </p:cNvSpPr>
          <p:nvPr>
            <p:ph type="title" idx="4294967295"/>
          </p:nvPr>
        </p:nvSpPr>
        <p:spPr>
          <a:xfrm>
            <a:off x="1269352" y="718907"/>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ltLang="ja-JP" sz="4000" dirty="0">
                <a:latin typeface="BIZ UDPゴシック" panose="020B0400000000000000" pitchFamily="50" charset="-128"/>
                <a:ea typeface="BIZ UDPゴシック" panose="020B0400000000000000" pitchFamily="50" charset="-128"/>
              </a:rPr>
              <a:t>SECURITY</a:t>
            </a:r>
            <a:r>
              <a:rPr lang="ja-JP" altLang="en-US" sz="4000" dirty="0">
                <a:latin typeface="BIZ UDPゴシック" panose="020B0400000000000000" pitchFamily="50" charset="-128"/>
                <a:ea typeface="BIZ UDPゴシック" panose="020B0400000000000000" pitchFamily="50" charset="-128"/>
              </a:rPr>
              <a:t> </a:t>
            </a:r>
            <a:r>
              <a:rPr lang="en-US" altLang="ja-JP" sz="4000" dirty="0">
                <a:latin typeface="BIZ UDPゴシック" panose="020B0400000000000000" pitchFamily="50" charset="-128"/>
                <a:ea typeface="BIZ UDPゴシック" panose="020B0400000000000000" pitchFamily="50" charset="-128"/>
              </a:rPr>
              <a:t>ACTION</a:t>
            </a:r>
            <a:r>
              <a:rPr lang="ja-JP" altLang="en-US" sz="4000" dirty="0">
                <a:latin typeface="BIZ UDPゴシック" panose="020B0400000000000000" pitchFamily="50" charset="-128"/>
                <a:ea typeface="BIZ UDPゴシック" panose="020B0400000000000000" pitchFamily="50" charset="-128"/>
              </a:rPr>
              <a:t> 二つ星</a:t>
            </a:r>
            <a:endParaRPr kumimoji="1" lang="en-US" altLang="ja-JP"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p:txBody>
      </p:sp>
      <p:sp>
        <p:nvSpPr>
          <p:cNvPr id="10" name="テキスト プレースホルダー 2">
            <a:extLst>
              <a:ext uri="{FF2B5EF4-FFF2-40B4-BE49-F238E27FC236}">
                <a16:creationId xmlns:a16="http://schemas.microsoft.com/office/drawing/2014/main" id="{6745B5A5-8DAA-B26F-2DC7-A0E651B16258}"/>
              </a:ext>
            </a:extLst>
          </p:cNvPr>
          <p:cNvSpPr txBox="1">
            <a:spLocks/>
          </p:cNvSpPr>
          <p:nvPr/>
        </p:nvSpPr>
        <p:spPr>
          <a:xfrm>
            <a:off x="1332852" y="1612605"/>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情報セキュリティ自社診断</a:t>
            </a:r>
          </a:p>
        </p:txBody>
      </p:sp>
      <p:sp>
        <p:nvSpPr>
          <p:cNvPr id="2" name="テキスト ボックス 1">
            <a:extLst>
              <a:ext uri="{FF2B5EF4-FFF2-40B4-BE49-F238E27FC236}">
                <a16:creationId xmlns:a16="http://schemas.microsoft.com/office/drawing/2014/main" id="{37812EDA-B7CA-0DCF-9804-947D30ADE5C2}"/>
              </a:ext>
            </a:extLst>
          </p:cNvPr>
          <p:cNvSpPr txBox="1"/>
          <p:nvPr/>
        </p:nvSpPr>
        <p:spPr>
          <a:xfrm>
            <a:off x="1554679" y="2172480"/>
            <a:ext cx="15456498" cy="3266215"/>
          </a:xfrm>
          <a:prstGeom prst="rect">
            <a:avLst/>
          </a:prstGeom>
          <a:noFill/>
        </p:spPr>
        <p:txBody>
          <a:bodyPr wrap="square">
            <a:spAutoFit/>
          </a:bodyPr>
          <a:lstStyle/>
          <a:p>
            <a:pPr>
              <a:lnSpc>
                <a:spcPct val="110000"/>
              </a:lnSpc>
            </a:pPr>
            <a:r>
              <a:rPr lang="ja-JP" altLang="en-US" sz="3200" b="0" i="0" u="sng" dirty="0">
                <a:effectLst/>
                <a:latin typeface="BIZ UDPゴシック" panose="020B0400000000000000" pitchFamily="50" charset="-128"/>
                <a:ea typeface="BIZ UDPゴシック" panose="020B0400000000000000" pitchFamily="50" charset="-128"/>
              </a:rPr>
              <a:t>診断方法</a:t>
            </a:r>
            <a:endParaRPr lang="en-US" altLang="ja-JP" sz="3200" b="0" i="0" u="sng" dirty="0">
              <a:effectLst/>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r>
              <a:rPr lang="ja-JP" altLang="en-US" sz="3200" b="0" i="0" dirty="0">
                <a:effectLst/>
                <a:latin typeface="BIZ UDPゴシック" panose="020B0400000000000000" pitchFamily="50" charset="-128"/>
                <a:ea typeface="BIZ UDPゴシック" panose="020B0400000000000000" pitchFamily="50" charset="-128"/>
              </a:rPr>
              <a:t>経営者またはシステム担当や部門長など、実施状況を把握している人が記入する。</a:t>
            </a:r>
            <a:endParaRPr lang="en-US" altLang="ja-JP" sz="3200" b="0" i="0" dirty="0">
              <a:effectLst/>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一人で記入が難しい場合は、事業所、部署ごとに記入し、責任者・担当者が集計する。</a:t>
            </a:r>
            <a:endParaRPr lang="en-US" altLang="ja-JP" sz="3200" dirty="0">
              <a:latin typeface="BIZ UDPゴシック" panose="020B0400000000000000" pitchFamily="50" charset="-128"/>
              <a:ea typeface="BIZ UDPゴシック" panose="020B0400000000000000" pitchFamily="50" charset="-128"/>
            </a:endParaRPr>
          </a:p>
          <a:p>
            <a:pPr>
              <a:lnSpc>
                <a:spcPct val="110000"/>
              </a:lnSpc>
            </a:pPr>
            <a:endParaRPr lang="en-US" altLang="ja-JP" sz="3200" dirty="0">
              <a:latin typeface="BIZ UDPゴシック" panose="020B0400000000000000" pitchFamily="50" charset="-128"/>
              <a:ea typeface="BIZ UDPゴシック" panose="020B0400000000000000" pitchFamily="50" charset="-128"/>
            </a:endParaRPr>
          </a:p>
          <a:p>
            <a:pPr>
              <a:lnSpc>
                <a:spcPct val="110000"/>
              </a:lnSpc>
            </a:pPr>
            <a:r>
              <a:rPr lang="ja-JP" altLang="en-US" sz="3200" u="sng" dirty="0">
                <a:latin typeface="BIZ UDPゴシック" panose="020B0400000000000000" pitchFamily="50" charset="-128"/>
                <a:ea typeface="BIZ UDPゴシック" panose="020B0400000000000000" pitchFamily="50" charset="-128"/>
              </a:rPr>
              <a:t>点数</a:t>
            </a:r>
            <a:endParaRPr lang="en-US" altLang="ja-JP" sz="3200" u="sng" dirty="0">
              <a:latin typeface="BIZ UDPゴシック" panose="020B0400000000000000" pitchFamily="50" charset="-128"/>
              <a:ea typeface="BIZ UDPゴシック" panose="020B0400000000000000" pitchFamily="50" charset="-128"/>
            </a:endParaRPr>
          </a:p>
          <a:p>
            <a:pPr>
              <a:lnSpc>
                <a:spcPct val="110000"/>
              </a:lnSpc>
            </a:pPr>
            <a:endParaRPr lang="en-US" altLang="ja-JP" sz="3200" dirty="0">
              <a:latin typeface="BIZ UDPゴシック" panose="020B0400000000000000" pitchFamily="50" charset="-128"/>
              <a:ea typeface="BIZ UDPゴシック" panose="020B0400000000000000" pitchFamily="50" charset="-128"/>
            </a:endParaRPr>
          </a:p>
        </p:txBody>
      </p:sp>
      <p:graphicFrame>
        <p:nvGraphicFramePr>
          <p:cNvPr id="8" name="表 2">
            <a:extLst>
              <a:ext uri="{FF2B5EF4-FFF2-40B4-BE49-F238E27FC236}">
                <a16:creationId xmlns:a16="http://schemas.microsoft.com/office/drawing/2014/main" id="{E8E9BB12-81EE-9601-3EBD-3B095D54B4FC}"/>
              </a:ext>
            </a:extLst>
          </p:cNvPr>
          <p:cNvGraphicFramePr>
            <a:graphicFrameLocks noGrp="1"/>
          </p:cNvGraphicFramePr>
          <p:nvPr>
            <p:extLst>
              <p:ext uri="{D42A27DB-BD31-4B8C-83A1-F6EECF244321}">
                <p14:modId xmlns:p14="http://schemas.microsoft.com/office/powerpoint/2010/main" val="3730104162"/>
              </p:ext>
            </p:extLst>
          </p:nvPr>
        </p:nvGraphicFramePr>
        <p:xfrm>
          <a:off x="3641152" y="4993492"/>
          <a:ext cx="11254523" cy="4165005"/>
        </p:xfrm>
        <a:graphic>
          <a:graphicData uri="http://schemas.openxmlformats.org/drawingml/2006/table">
            <a:tbl>
              <a:tblPr firstRow="1" bandRow="1">
                <a:tableStyleId>{5C22544A-7EE6-4342-B048-85BDC9FD1C3A}</a:tableStyleId>
              </a:tblPr>
              <a:tblGrid>
                <a:gridCol w="5766652">
                  <a:extLst>
                    <a:ext uri="{9D8B030D-6E8A-4147-A177-3AD203B41FA5}">
                      <a16:colId xmlns:a16="http://schemas.microsoft.com/office/drawing/2014/main" val="3350320881"/>
                    </a:ext>
                  </a:extLst>
                </a:gridCol>
                <a:gridCol w="5487871">
                  <a:extLst>
                    <a:ext uri="{9D8B030D-6E8A-4147-A177-3AD203B41FA5}">
                      <a16:colId xmlns:a16="http://schemas.microsoft.com/office/drawing/2014/main" val="3319254363"/>
                    </a:ext>
                  </a:extLst>
                </a:gridCol>
              </a:tblGrid>
              <a:tr h="833001">
                <a:tc>
                  <a:txBody>
                    <a:bodyPr/>
                    <a:lstStyle/>
                    <a:p>
                      <a:pPr algn="ctr"/>
                      <a:r>
                        <a:rPr kumimoji="1" lang="ja-JP" altLang="en-US" sz="3200" dirty="0">
                          <a:latin typeface="BIZ UDPゴシック" panose="020B0400000000000000" pitchFamily="50" charset="-128"/>
                          <a:ea typeface="BIZ UDPゴシック" panose="020B0400000000000000" pitchFamily="50" charset="-128"/>
                        </a:rPr>
                        <a:t>項目</a:t>
                      </a:r>
                    </a:p>
                  </a:txBody>
                  <a:tcPr anchor="ctr">
                    <a:solidFill>
                      <a:schemeClr val="accent6"/>
                    </a:solidFill>
                  </a:tcPr>
                </a:tc>
                <a:tc>
                  <a:txBody>
                    <a:bodyPr/>
                    <a:lstStyle/>
                    <a:p>
                      <a:pPr algn="ctr"/>
                      <a:r>
                        <a:rPr kumimoji="1" lang="ja-JP" altLang="en-US" sz="3200" dirty="0">
                          <a:latin typeface="BIZ UDPゴシック" panose="020B0400000000000000" pitchFamily="50" charset="-128"/>
                          <a:ea typeface="BIZ UDPゴシック" panose="020B0400000000000000" pitchFamily="50" charset="-128"/>
                        </a:rPr>
                        <a:t>点数</a:t>
                      </a:r>
                    </a:p>
                  </a:txBody>
                  <a:tcPr anchor="ctr">
                    <a:solidFill>
                      <a:schemeClr val="accent6"/>
                    </a:solidFill>
                  </a:tcPr>
                </a:tc>
                <a:extLst>
                  <a:ext uri="{0D108BD9-81ED-4DB2-BD59-A6C34878D82A}">
                    <a16:rowId xmlns:a16="http://schemas.microsoft.com/office/drawing/2014/main" val="2429723215"/>
                  </a:ext>
                </a:extLst>
              </a:tr>
              <a:tr h="833001">
                <a:tc>
                  <a:txBody>
                    <a:bodyPr/>
                    <a:lstStyle/>
                    <a:p>
                      <a:pPr algn="l"/>
                      <a:r>
                        <a:rPr kumimoji="1" lang="ja-JP" altLang="en-US" sz="3200" dirty="0">
                          <a:latin typeface="BIZ UDPゴシック" panose="020B0400000000000000" pitchFamily="50" charset="-128"/>
                          <a:ea typeface="BIZ UDPゴシック" panose="020B0400000000000000" pitchFamily="50" charset="-128"/>
                        </a:rPr>
                        <a:t>実施している</a:t>
                      </a:r>
                    </a:p>
                  </a:txBody>
                  <a:tcPr anchor="ctr">
                    <a:solidFill>
                      <a:schemeClr val="accent6">
                        <a:lumMod val="40000"/>
                        <a:lumOff val="60000"/>
                      </a:schemeClr>
                    </a:solidFill>
                  </a:tcPr>
                </a:tc>
                <a:tc>
                  <a:txBody>
                    <a:bodyPr/>
                    <a:lstStyle/>
                    <a:p>
                      <a:pPr algn="ctr"/>
                      <a:r>
                        <a:rPr kumimoji="1" lang="ja-JP" altLang="en-US" sz="3200" dirty="0">
                          <a:latin typeface="BIZ UDPゴシック" panose="020B0400000000000000" pitchFamily="50" charset="-128"/>
                          <a:ea typeface="BIZ UDPゴシック" panose="020B0400000000000000" pitchFamily="50" charset="-128"/>
                        </a:rPr>
                        <a:t> </a:t>
                      </a:r>
                      <a:r>
                        <a:rPr kumimoji="1" lang="en-US" altLang="ja-JP" sz="3200" dirty="0">
                          <a:latin typeface="BIZ UDPゴシック" panose="020B0400000000000000" pitchFamily="50" charset="-128"/>
                          <a:ea typeface="BIZ UDPゴシック" panose="020B0400000000000000" pitchFamily="50" charset="-128"/>
                        </a:rPr>
                        <a:t>4</a:t>
                      </a:r>
                      <a:r>
                        <a:rPr kumimoji="1" lang="ja-JP" altLang="en-US" sz="3200" dirty="0">
                          <a:latin typeface="BIZ UDPゴシック" panose="020B0400000000000000" pitchFamily="50" charset="-128"/>
                          <a:ea typeface="BIZ UDPゴシック" panose="020B0400000000000000" pitchFamily="50" charset="-128"/>
                        </a:rPr>
                        <a:t>点</a:t>
                      </a:r>
                      <a:endParaRPr kumimoji="1" lang="en-US" altLang="ja-JP" sz="3200" dirty="0">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extLst>
                  <a:ext uri="{0D108BD9-81ED-4DB2-BD59-A6C34878D82A}">
                    <a16:rowId xmlns:a16="http://schemas.microsoft.com/office/drawing/2014/main" val="836525596"/>
                  </a:ext>
                </a:extLst>
              </a:tr>
              <a:tr h="833001">
                <a:tc>
                  <a:txBody>
                    <a:bodyPr/>
                    <a:lstStyle/>
                    <a:p>
                      <a:pPr algn="l"/>
                      <a:r>
                        <a:rPr kumimoji="1" lang="ja-JP" altLang="en-US" sz="3200" dirty="0">
                          <a:latin typeface="BIZ UDPゴシック" panose="020B0400000000000000" pitchFamily="50" charset="-128"/>
                          <a:ea typeface="BIZ UDPゴシック" panose="020B0400000000000000" pitchFamily="50" charset="-128"/>
                        </a:rPr>
                        <a:t>一部実施している</a:t>
                      </a:r>
                    </a:p>
                  </a:txBody>
                  <a:tcPr anchor="ctr">
                    <a:solidFill>
                      <a:schemeClr val="accent6">
                        <a:lumMod val="20000"/>
                        <a:lumOff val="80000"/>
                      </a:schemeClr>
                    </a:solidFill>
                  </a:tcPr>
                </a:tc>
                <a:tc>
                  <a:txBody>
                    <a:bodyPr/>
                    <a:lstStyle/>
                    <a:p>
                      <a:pPr marL="0" indent="0" algn="ctr">
                        <a:buFont typeface="Arial" panose="020B0604020202020204" pitchFamily="34" charset="0"/>
                        <a:buNone/>
                      </a:pPr>
                      <a:r>
                        <a:rPr kumimoji="1" lang="ja-JP" altLang="en-US" sz="3200" dirty="0">
                          <a:latin typeface="BIZ UDPゴシック" panose="020B0400000000000000" pitchFamily="50" charset="-128"/>
                          <a:ea typeface="BIZ UDPゴシック" panose="020B0400000000000000" pitchFamily="50" charset="-128"/>
                        </a:rPr>
                        <a:t> </a:t>
                      </a:r>
                      <a:r>
                        <a:rPr kumimoji="1" lang="en-US" altLang="ja-JP" sz="3200" dirty="0">
                          <a:latin typeface="BIZ UDPゴシック" panose="020B0400000000000000" pitchFamily="50" charset="-128"/>
                          <a:ea typeface="BIZ UDPゴシック" panose="020B0400000000000000" pitchFamily="50" charset="-128"/>
                        </a:rPr>
                        <a:t>2</a:t>
                      </a:r>
                      <a:r>
                        <a:rPr kumimoji="1" lang="ja-JP" altLang="en-US" sz="3200" dirty="0">
                          <a:latin typeface="BIZ UDPゴシック" panose="020B0400000000000000" pitchFamily="50" charset="-128"/>
                          <a:ea typeface="BIZ UDPゴシック" panose="020B0400000000000000" pitchFamily="50" charset="-128"/>
                        </a:rPr>
                        <a:t>点</a:t>
                      </a:r>
                      <a:endParaRPr kumimoji="1" lang="en-US" altLang="ja-JP" sz="3200" dirty="0">
                        <a:latin typeface="BIZ UDPゴシック" panose="020B0400000000000000" pitchFamily="50" charset="-128"/>
                        <a:ea typeface="BIZ UDPゴシック" panose="020B0400000000000000" pitchFamily="50" charset="-128"/>
                      </a:endParaRPr>
                    </a:p>
                  </a:txBody>
                  <a:tcPr anchor="ctr">
                    <a:solidFill>
                      <a:schemeClr val="accent6">
                        <a:lumMod val="20000"/>
                        <a:lumOff val="80000"/>
                      </a:schemeClr>
                    </a:solidFill>
                  </a:tcPr>
                </a:tc>
                <a:extLst>
                  <a:ext uri="{0D108BD9-81ED-4DB2-BD59-A6C34878D82A}">
                    <a16:rowId xmlns:a16="http://schemas.microsoft.com/office/drawing/2014/main" val="2665611649"/>
                  </a:ext>
                </a:extLst>
              </a:tr>
              <a:tr h="833001">
                <a:tc>
                  <a:txBody>
                    <a:bodyPr/>
                    <a:lstStyle/>
                    <a:p>
                      <a:pPr algn="l"/>
                      <a:r>
                        <a:rPr kumimoji="1" lang="ja-JP" altLang="en-US" sz="3200" dirty="0">
                          <a:latin typeface="BIZ UDPゴシック" panose="020B0400000000000000" pitchFamily="50" charset="-128"/>
                          <a:ea typeface="BIZ UDPゴシック" panose="020B0400000000000000" pitchFamily="50" charset="-128"/>
                        </a:rPr>
                        <a:t>実施していない</a:t>
                      </a:r>
                    </a:p>
                  </a:txBody>
                  <a:tcPr anchor="ctr">
                    <a:solidFill>
                      <a:schemeClr val="accent6">
                        <a:lumMod val="40000"/>
                        <a:lumOff val="60000"/>
                      </a:schemeClr>
                    </a:solidFill>
                  </a:tcPr>
                </a:tc>
                <a:tc>
                  <a:txBody>
                    <a:bodyPr/>
                    <a:lstStyle/>
                    <a:p>
                      <a:pPr marL="0" indent="0" algn="ctr">
                        <a:buFont typeface="Arial" panose="020B0604020202020204" pitchFamily="34" charset="0"/>
                        <a:buNone/>
                      </a:pPr>
                      <a:r>
                        <a:rPr kumimoji="1" lang="ja-JP" altLang="en-US" sz="3200" dirty="0">
                          <a:latin typeface="BIZ UDPゴシック" panose="020B0400000000000000" pitchFamily="50" charset="-128"/>
                          <a:ea typeface="BIZ UDPゴシック" panose="020B0400000000000000" pitchFamily="50" charset="-128"/>
                        </a:rPr>
                        <a:t> </a:t>
                      </a:r>
                      <a:r>
                        <a:rPr kumimoji="1" lang="en-US" altLang="ja-JP" sz="3200" dirty="0">
                          <a:latin typeface="BIZ UDPゴシック" panose="020B0400000000000000" pitchFamily="50" charset="-128"/>
                          <a:ea typeface="BIZ UDPゴシック" panose="020B0400000000000000" pitchFamily="50" charset="-128"/>
                        </a:rPr>
                        <a:t>0</a:t>
                      </a:r>
                      <a:r>
                        <a:rPr kumimoji="1" lang="ja-JP" altLang="en-US" sz="3200" dirty="0">
                          <a:latin typeface="BIZ UDPゴシック" panose="020B0400000000000000" pitchFamily="50" charset="-128"/>
                          <a:ea typeface="BIZ UDPゴシック" panose="020B0400000000000000" pitchFamily="50" charset="-128"/>
                        </a:rPr>
                        <a:t>点</a:t>
                      </a:r>
                      <a:endParaRPr kumimoji="1" lang="en-US" altLang="ja-JP" sz="3200" dirty="0">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extLst>
                  <a:ext uri="{0D108BD9-81ED-4DB2-BD59-A6C34878D82A}">
                    <a16:rowId xmlns:a16="http://schemas.microsoft.com/office/drawing/2014/main" val="1821511744"/>
                  </a:ext>
                </a:extLst>
              </a:tr>
              <a:tr h="833001">
                <a:tc>
                  <a:txBody>
                    <a:bodyPr/>
                    <a:lstStyle/>
                    <a:p>
                      <a:pPr algn="l"/>
                      <a:r>
                        <a:rPr kumimoji="1" lang="ja-JP" altLang="en-US" sz="3200" dirty="0">
                          <a:latin typeface="BIZ UDPゴシック" panose="020B0400000000000000" pitchFamily="50" charset="-128"/>
                          <a:ea typeface="BIZ UDPゴシック" panose="020B0400000000000000" pitchFamily="50" charset="-128"/>
                        </a:rPr>
                        <a:t>わからない</a:t>
                      </a:r>
                    </a:p>
                  </a:txBody>
                  <a:tcPr anchor="ctr">
                    <a:solidFill>
                      <a:schemeClr val="accent6">
                        <a:lumMod val="20000"/>
                        <a:lumOff val="80000"/>
                      </a:schemeClr>
                    </a:solidFill>
                  </a:tcPr>
                </a:tc>
                <a:tc>
                  <a:txBody>
                    <a:bodyPr/>
                    <a:lstStyle/>
                    <a:p>
                      <a:pPr marL="0" indent="0" algn="ctr">
                        <a:buFont typeface="Arial" panose="020B0604020202020204" pitchFamily="34" charset="0"/>
                        <a:buNone/>
                      </a:pPr>
                      <a:r>
                        <a:rPr kumimoji="1" lang="en-US" altLang="ja-JP" sz="3200" dirty="0">
                          <a:latin typeface="BIZ UDPゴシック" panose="020B0400000000000000" pitchFamily="50" charset="-128"/>
                          <a:ea typeface="BIZ UDPゴシック" panose="020B0400000000000000" pitchFamily="50" charset="-128"/>
                        </a:rPr>
                        <a:t>-1</a:t>
                      </a:r>
                      <a:r>
                        <a:rPr kumimoji="1" lang="ja-JP" altLang="en-US" sz="3200" dirty="0">
                          <a:latin typeface="BIZ UDPゴシック" panose="020B0400000000000000" pitchFamily="50" charset="-128"/>
                          <a:ea typeface="BIZ UDPゴシック" panose="020B0400000000000000" pitchFamily="50" charset="-128"/>
                        </a:rPr>
                        <a:t>点</a:t>
                      </a:r>
                      <a:endParaRPr kumimoji="1" lang="en-US" altLang="ja-JP" sz="3200" dirty="0">
                        <a:latin typeface="BIZ UDPゴシック" panose="020B0400000000000000" pitchFamily="50" charset="-128"/>
                        <a:ea typeface="BIZ UDPゴシック" panose="020B0400000000000000" pitchFamily="50" charset="-128"/>
                      </a:endParaRPr>
                    </a:p>
                  </a:txBody>
                  <a:tcPr anchor="ctr">
                    <a:solidFill>
                      <a:schemeClr val="accent6">
                        <a:lumMod val="20000"/>
                        <a:lumOff val="80000"/>
                      </a:schemeClr>
                    </a:solidFill>
                  </a:tcPr>
                </a:tc>
                <a:extLst>
                  <a:ext uri="{0D108BD9-81ED-4DB2-BD59-A6C34878D82A}">
                    <a16:rowId xmlns:a16="http://schemas.microsoft.com/office/drawing/2014/main" val="3581553198"/>
                  </a:ext>
                </a:extLst>
              </a:tr>
            </a:tbl>
          </a:graphicData>
        </a:graphic>
      </p:graphicFrame>
      <p:sp>
        <p:nvSpPr>
          <p:cNvPr id="4" name="object 40">
            <a:extLst>
              <a:ext uri="{FF2B5EF4-FFF2-40B4-BE49-F238E27FC236}">
                <a16:creationId xmlns:a16="http://schemas.microsoft.com/office/drawing/2014/main" id="{7EAB7914-7D49-6F1A-AD4A-D688F36FB53B}"/>
              </a:ext>
            </a:extLst>
          </p:cNvPr>
          <p:cNvSpPr txBox="1"/>
          <p:nvPr/>
        </p:nvSpPr>
        <p:spPr>
          <a:xfrm>
            <a:off x="8805070" y="181699"/>
            <a:ext cx="8625984" cy="203677"/>
          </a:xfrm>
          <a:prstGeom prst="rect">
            <a:avLst/>
          </a:prstGeom>
        </p:spPr>
        <p:txBody>
          <a:bodyPr vert="horz" wrap="square" lIns="0" tIns="11207" rIns="0" bIns="0" rtlCol="0" anchor="ctr">
            <a:spAutoFit/>
          </a:bodyPr>
          <a:lstStyle/>
          <a:p>
            <a:pPr marL="11205" algn="r">
              <a:lnSpc>
                <a:spcPts val="15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1</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サイバーセキュリティを取り巻く背景</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レベル共通</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11764248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C11A3258-32A7-4125-9006-D8285FF2D2CC}"/>
              </a:ext>
            </a:extLst>
          </p:cNvPr>
          <p:cNvSpPr txBox="1"/>
          <p:nvPr/>
        </p:nvSpPr>
        <p:spPr>
          <a:xfrm>
            <a:off x="13106608" y="597600"/>
            <a:ext cx="432444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2-2-3.】</a:t>
            </a:r>
          </a:p>
          <a:p>
            <a:pPr algn="ctr"/>
            <a:r>
              <a:rPr lang="en-US" altLang="ja-JP" sz="2400" b="1" dirty="0">
                <a:latin typeface="BIZ UDPゴシック" panose="020B0400000000000000" pitchFamily="50" charset="-128"/>
                <a:ea typeface="BIZ UDPゴシック" panose="020B0400000000000000" pitchFamily="50" charset="-128"/>
              </a:rPr>
              <a:t>P14</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P16</a:t>
            </a:r>
          </a:p>
          <a:p>
            <a:pPr algn="ctr"/>
            <a:endParaRPr lang="en-US" altLang="ja-JP" sz="2400" b="1" dirty="0">
              <a:latin typeface="BIZ UDPゴシック" panose="020B0400000000000000" pitchFamily="50" charset="-128"/>
              <a:ea typeface="BIZ UDPゴシック" panose="020B0400000000000000" pitchFamily="50" charset="-128"/>
            </a:endParaRPr>
          </a:p>
        </p:txBody>
      </p:sp>
      <p:sp>
        <p:nvSpPr>
          <p:cNvPr id="3" name="テキスト プレースホルダー 2">
            <a:extLst>
              <a:ext uri="{FF2B5EF4-FFF2-40B4-BE49-F238E27FC236}">
                <a16:creationId xmlns:a16="http://schemas.microsoft.com/office/drawing/2014/main" id="{671B73AB-EA84-D28A-867F-D38E0A00B32E}"/>
              </a:ext>
            </a:extLst>
          </p:cNvPr>
          <p:cNvSpPr txBox="1">
            <a:spLocks noGrp="1"/>
          </p:cNvSpPr>
          <p:nvPr>
            <p:ph type="title" idx="4294967295"/>
          </p:nvPr>
        </p:nvSpPr>
        <p:spPr>
          <a:xfrm>
            <a:off x="1269352" y="718907"/>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情報セキュリティ自社診断</a:t>
            </a:r>
            <a:endParaRPr kumimoji="1" lang="en-US" altLang="ja-JP"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p:txBody>
      </p:sp>
      <p:sp>
        <p:nvSpPr>
          <p:cNvPr id="10" name="テキスト プレースホルダー 2">
            <a:extLst>
              <a:ext uri="{FF2B5EF4-FFF2-40B4-BE49-F238E27FC236}">
                <a16:creationId xmlns:a16="http://schemas.microsoft.com/office/drawing/2014/main" id="{6745B5A5-8DAA-B26F-2DC7-A0E651B16258}"/>
              </a:ext>
            </a:extLst>
          </p:cNvPr>
          <p:cNvSpPr txBox="1">
            <a:spLocks/>
          </p:cNvSpPr>
          <p:nvPr/>
        </p:nvSpPr>
        <p:spPr>
          <a:xfrm>
            <a:off x="1332852" y="1612605"/>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5</a:t>
            </a:r>
            <a:r>
              <a:rPr lang="ja-JP" altLang="en-US" sz="3600" dirty="0">
                <a:latin typeface="BIZ UDPゴシック" panose="020B0400000000000000" pitchFamily="50" charset="-128"/>
                <a:ea typeface="BIZ UDPゴシック" panose="020B0400000000000000" pitchFamily="50" charset="-128"/>
              </a:rPr>
              <a:t>分でできる！情報セキュリティ自社診断とは</a:t>
            </a:r>
          </a:p>
        </p:txBody>
      </p:sp>
      <p:sp>
        <p:nvSpPr>
          <p:cNvPr id="2" name="テキスト ボックス 1">
            <a:extLst>
              <a:ext uri="{FF2B5EF4-FFF2-40B4-BE49-F238E27FC236}">
                <a16:creationId xmlns:a16="http://schemas.microsoft.com/office/drawing/2014/main" id="{37812EDA-B7CA-0DCF-9804-947D30ADE5C2}"/>
              </a:ext>
            </a:extLst>
          </p:cNvPr>
          <p:cNvSpPr txBox="1"/>
          <p:nvPr/>
        </p:nvSpPr>
        <p:spPr>
          <a:xfrm>
            <a:off x="1554679" y="2172480"/>
            <a:ext cx="15456498" cy="1099468"/>
          </a:xfrm>
          <a:prstGeom prst="rect">
            <a:avLst/>
          </a:prstGeom>
          <a:noFill/>
        </p:spPr>
        <p:txBody>
          <a:bodyPr wrap="square">
            <a:spAutoFit/>
          </a:bodyPr>
          <a:lstStyle/>
          <a:p>
            <a:pPr>
              <a:lnSpc>
                <a:spcPct val="110000"/>
              </a:lnSpc>
            </a:pPr>
            <a:r>
              <a:rPr lang="ja-JP" altLang="en-US" sz="3200" b="0" i="0" u="sng" dirty="0">
                <a:effectLst/>
                <a:latin typeface="BIZ UDPゴシック" panose="020B0400000000000000" pitchFamily="50" charset="-128"/>
                <a:ea typeface="BIZ UDPゴシック" panose="020B0400000000000000" pitchFamily="50" charset="-128"/>
              </a:rPr>
              <a:t>判定</a:t>
            </a:r>
            <a:endParaRPr lang="en-US" altLang="ja-JP" sz="3200" b="0" i="0" u="sng" dirty="0">
              <a:effectLst/>
              <a:latin typeface="BIZ UDPゴシック" panose="020B0400000000000000" pitchFamily="50" charset="-128"/>
              <a:ea typeface="BIZ UDPゴシック" panose="020B0400000000000000" pitchFamily="50" charset="-128"/>
            </a:endParaRPr>
          </a:p>
          <a:p>
            <a:pPr>
              <a:lnSpc>
                <a:spcPct val="110000"/>
              </a:lnSpc>
            </a:pPr>
            <a:endParaRPr lang="en-US" altLang="ja-JP" sz="3200" dirty="0">
              <a:latin typeface="BIZ UDPゴシック" panose="020B0400000000000000" pitchFamily="50" charset="-128"/>
              <a:ea typeface="BIZ UDPゴシック" panose="020B0400000000000000" pitchFamily="50" charset="-128"/>
            </a:endParaRPr>
          </a:p>
        </p:txBody>
      </p:sp>
      <p:graphicFrame>
        <p:nvGraphicFramePr>
          <p:cNvPr id="8" name="表 2">
            <a:extLst>
              <a:ext uri="{FF2B5EF4-FFF2-40B4-BE49-F238E27FC236}">
                <a16:creationId xmlns:a16="http://schemas.microsoft.com/office/drawing/2014/main" id="{E8E9BB12-81EE-9601-3EBD-3B095D54B4FC}"/>
              </a:ext>
            </a:extLst>
          </p:cNvPr>
          <p:cNvGraphicFramePr>
            <a:graphicFrameLocks noGrp="1"/>
          </p:cNvGraphicFramePr>
          <p:nvPr>
            <p:extLst>
              <p:ext uri="{D42A27DB-BD31-4B8C-83A1-F6EECF244321}">
                <p14:modId xmlns:p14="http://schemas.microsoft.com/office/powerpoint/2010/main" val="464606283"/>
              </p:ext>
            </p:extLst>
          </p:nvPr>
        </p:nvGraphicFramePr>
        <p:xfrm>
          <a:off x="1435262" y="2916998"/>
          <a:ext cx="15239598" cy="4967830"/>
        </p:xfrm>
        <a:graphic>
          <a:graphicData uri="http://schemas.openxmlformats.org/drawingml/2006/table">
            <a:tbl>
              <a:tblPr firstRow="1" bandRow="1">
                <a:tableStyleId>{5C22544A-7EE6-4342-B048-85BDC9FD1C3A}</a:tableStyleId>
              </a:tblPr>
              <a:tblGrid>
                <a:gridCol w="3112666">
                  <a:extLst>
                    <a:ext uri="{9D8B030D-6E8A-4147-A177-3AD203B41FA5}">
                      <a16:colId xmlns:a16="http://schemas.microsoft.com/office/drawing/2014/main" val="3350320881"/>
                    </a:ext>
                  </a:extLst>
                </a:gridCol>
                <a:gridCol w="7437832">
                  <a:extLst>
                    <a:ext uri="{9D8B030D-6E8A-4147-A177-3AD203B41FA5}">
                      <a16:colId xmlns:a16="http://schemas.microsoft.com/office/drawing/2014/main" val="3319254363"/>
                    </a:ext>
                  </a:extLst>
                </a:gridCol>
                <a:gridCol w="4689100">
                  <a:extLst>
                    <a:ext uri="{9D8B030D-6E8A-4147-A177-3AD203B41FA5}">
                      <a16:colId xmlns:a16="http://schemas.microsoft.com/office/drawing/2014/main" val="2072841115"/>
                    </a:ext>
                  </a:extLst>
                </a:gridCol>
              </a:tblGrid>
              <a:tr h="993566">
                <a:tc>
                  <a:txBody>
                    <a:bodyPr/>
                    <a:lstStyle/>
                    <a:p>
                      <a:pPr algn="ctr"/>
                      <a:r>
                        <a:rPr kumimoji="1" lang="ja-JP" altLang="en-US" sz="3200" dirty="0">
                          <a:latin typeface="BIZ UDPゴシック" panose="020B0400000000000000" pitchFamily="50" charset="-128"/>
                          <a:ea typeface="BIZ UDPゴシック" panose="020B0400000000000000" pitchFamily="50" charset="-128"/>
                        </a:rPr>
                        <a:t>合計得点</a:t>
                      </a:r>
                    </a:p>
                  </a:txBody>
                  <a:tcPr anchor="ctr">
                    <a:solidFill>
                      <a:schemeClr val="accent6"/>
                    </a:solidFill>
                  </a:tcPr>
                </a:tc>
                <a:tc>
                  <a:txBody>
                    <a:bodyPr/>
                    <a:lstStyle/>
                    <a:p>
                      <a:pPr algn="ctr"/>
                      <a:r>
                        <a:rPr kumimoji="1" lang="ja-JP" altLang="en-US" sz="3200" dirty="0">
                          <a:latin typeface="BIZ UDPゴシック" panose="020B0400000000000000" pitchFamily="50" charset="-128"/>
                          <a:ea typeface="BIZ UDPゴシック" panose="020B0400000000000000" pitchFamily="50" charset="-128"/>
                        </a:rPr>
                        <a:t>現在の状況</a:t>
                      </a:r>
                    </a:p>
                  </a:txBody>
                  <a:tcPr anchor="ctr">
                    <a:solidFill>
                      <a:schemeClr val="accent6"/>
                    </a:solidFill>
                  </a:tcPr>
                </a:tc>
                <a:tc>
                  <a:txBody>
                    <a:bodyPr/>
                    <a:lstStyle/>
                    <a:p>
                      <a:pPr algn="ctr"/>
                      <a:r>
                        <a:rPr kumimoji="1" lang="ja-JP" altLang="en-US" sz="3200" dirty="0">
                          <a:latin typeface="BIZ UDPゴシック" panose="020B0400000000000000" pitchFamily="50" charset="-128"/>
                          <a:ea typeface="BIZ UDPゴシック" panose="020B0400000000000000" pitchFamily="50" charset="-128"/>
                        </a:rPr>
                        <a:t>次の対策</a:t>
                      </a:r>
                    </a:p>
                  </a:txBody>
                  <a:tcPr anchor="ctr">
                    <a:solidFill>
                      <a:schemeClr val="accent6"/>
                    </a:solidFill>
                  </a:tcPr>
                </a:tc>
                <a:extLst>
                  <a:ext uri="{0D108BD9-81ED-4DB2-BD59-A6C34878D82A}">
                    <a16:rowId xmlns:a16="http://schemas.microsoft.com/office/drawing/2014/main" val="2429723215"/>
                  </a:ext>
                </a:extLst>
              </a:tr>
              <a:tr h="993566">
                <a:tc>
                  <a:txBody>
                    <a:bodyPr/>
                    <a:lstStyle/>
                    <a:p>
                      <a:pPr algn="ctr"/>
                      <a:r>
                        <a:rPr kumimoji="1" lang="en-US" altLang="ja-JP" sz="3200" dirty="0">
                          <a:latin typeface="BIZ UDPゴシック" panose="020B0400000000000000" pitchFamily="50" charset="-128"/>
                          <a:ea typeface="BIZ UDPゴシック" panose="020B0400000000000000" pitchFamily="50" charset="-128"/>
                        </a:rPr>
                        <a:t>100</a:t>
                      </a:r>
                      <a:r>
                        <a:rPr kumimoji="1" lang="ja-JP" altLang="en-US" sz="3200" dirty="0">
                          <a:latin typeface="BIZ UDPゴシック" panose="020B0400000000000000" pitchFamily="50" charset="-128"/>
                          <a:ea typeface="BIZ UDPゴシック" panose="020B0400000000000000" pitchFamily="50" charset="-128"/>
                        </a:rPr>
                        <a:t>点満点</a:t>
                      </a:r>
                    </a:p>
                  </a:txBody>
                  <a:tcPr anchor="ctr">
                    <a:solidFill>
                      <a:schemeClr val="accent6">
                        <a:lumMod val="40000"/>
                        <a:lumOff val="60000"/>
                      </a:schemeClr>
                    </a:solidFill>
                  </a:tcPr>
                </a:tc>
                <a:tc>
                  <a:txBody>
                    <a:bodyPr/>
                    <a:lstStyle/>
                    <a:p>
                      <a:pPr algn="l"/>
                      <a:r>
                        <a:rPr kumimoji="1" lang="ja-JP" altLang="en-US" sz="3200" dirty="0">
                          <a:latin typeface="BIZ UDPゴシック" panose="020B0400000000000000" pitchFamily="50" charset="-128"/>
                          <a:ea typeface="BIZ UDPゴシック" panose="020B0400000000000000" pitchFamily="50" charset="-128"/>
                        </a:rPr>
                        <a:t>入門レベルのセキュリティ対策は達成</a:t>
                      </a:r>
                      <a:endParaRPr kumimoji="1" lang="en-US" altLang="ja-JP" sz="3200" dirty="0">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tc>
                  <a:txBody>
                    <a:bodyPr/>
                    <a:lstStyle/>
                    <a:p>
                      <a:pPr algn="l"/>
                      <a:r>
                        <a:rPr kumimoji="1" lang="ja-JP" altLang="en-US" sz="3200" dirty="0">
                          <a:latin typeface="BIZ UDPゴシック" panose="020B0400000000000000" pitchFamily="50" charset="-128"/>
                          <a:ea typeface="BIZ UDPゴシック" panose="020B0400000000000000" pitchFamily="50" charset="-128"/>
                        </a:rPr>
                        <a:t>さらに強化</a:t>
                      </a:r>
                      <a:endParaRPr kumimoji="1" lang="en-US" altLang="ja-JP" sz="3200" dirty="0">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extLst>
                  <a:ext uri="{0D108BD9-81ED-4DB2-BD59-A6C34878D82A}">
                    <a16:rowId xmlns:a16="http://schemas.microsoft.com/office/drawing/2014/main" val="836525596"/>
                  </a:ext>
                </a:extLst>
              </a:tr>
              <a:tr h="993566">
                <a:tc>
                  <a:txBody>
                    <a:bodyPr/>
                    <a:lstStyle/>
                    <a:p>
                      <a:pPr algn="ctr"/>
                      <a:r>
                        <a:rPr kumimoji="1" lang="en-US" altLang="ja-JP" sz="3200" dirty="0">
                          <a:latin typeface="BIZ UDPゴシック" panose="020B0400000000000000" pitchFamily="50" charset="-128"/>
                          <a:ea typeface="BIZ UDPゴシック" panose="020B0400000000000000" pitchFamily="50" charset="-128"/>
                        </a:rPr>
                        <a:t>70</a:t>
                      </a:r>
                      <a:r>
                        <a:rPr kumimoji="1" lang="ja-JP" altLang="en-US" sz="3200" dirty="0">
                          <a:latin typeface="BIZ UDPゴシック" panose="020B0400000000000000" pitchFamily="50" charset="-128"/>
                          <a:ea typeface="BIZ UDPゴシック" panose="020B0400000000000000" pitchFamily="50" charset="-128"/>
                        </a:rPr>
                        <a:t>～</a:t>
                      </a:r>
                      <a:r>
                        <a:rPr kumimoji="1" lang="en-US" altLang="ja-JP" sz="3200" dirty="0">
                          <a:latin typeface="BIZ UDPゴシック" panose="020B0400000000000000" pitchFamily="50" charset="-128"/>
                          <a:ea typeface="BIZ UDPゴシック" panose="020B0400000000000000" pitchFamily="50" charset="-128"/>
                        </a:rPr>
                        <a:t>99</a:t>
                      </a:r>
                      <a:r>
                        <a:rPr kumimoji="1" lang="ja-JP" altLang="en-US" sz="3200" dirty="0">
                          <a:latin typeface="BIZ UDPゴシック" panose="020B0400000000000000" pitchFamily="50" charset="-128"/>
                          <a:ea typeface="BIZ UDPゴシック" panose="020B0400000000000000" pitchFamily="50" charset="-128"/>
                        </a:rPr>
                        <a:t>点</a:t>
                      </a:r>
                    </a:p>
                  </a:txBody>
                  <a:tcPr anchor="ctr">
                    <a:solidFill>
                      <a:schemeClr val="accent6">
                        <a:lumMod val="20000"/>
                        <a:lumOff val="80000"/>
                      </a:schemeClr>
                    </a:solidFill>
                  </a:tcPr>
                </a:tc>
                <a:tc>
                  <a:txBody>
                    <a:bodyPr/>
                    <a:lstStyle/>
                    <a:p>
                      <a:pPr marL="0" indent="0" algn="l">
                        <a:buFont typeface="Arial" panose="020B0604020202020204" pitchFamily="34" charset="0"/>
                        <a:buNone/>
                      </a:pPr>
                      <a:r>
                        <a:rPr kumimoji="1" lang="ja-JP" altLang="en-US" sz="3200" dirty="0">
                          <a:latin typeface="BIZ UDPゴシック" panose="020B0400000000000000" pitchFamily="50" charset="-128"/>
                          <a:ea typeface="BIZ UDPゴシック" panose="020B0400000000000000" pitchFamily="50" charset="-128"/>
                        </a:rPr>
                        <a:t>部分的に対策が不十分</a:t>
                      </a:r>
                      <a:endParaRPr kumimoji="1" lang="en-US" altLang="ja-JP" sz="3200" dirty="0">
                        <a:latin typeface="BIZ UDPゴシック" panose="020B0400000000000000" pitchFamily="50" charset="-128"/>
                        <a:ea typeface="BIZ UDPゴシック" panose="020B0400000000000000" pitchFamily="50" charset="-128"/>
                      </a:endParaRPr>
                    </a:p>
                  </a:txBody>
                  <a:tcPr anchor="ctr">
                    <a:solidFill>
                      <a:schemeClr val="accent6">
                        <a:lumMod val="20000"/>
                        <a:lumOff val="80000"/>
                      </a:schemeClr>
                    </a:solidFill>
                  </a:tcPr>
                </a:tc>
                <a:tc>
                  <a:txBody>
                    <a:bodyPr/>
                    <a:lstStyle/>
                    <a:p>
                      <a:pPr marL="0" indent="0" algn="l">
                        <a:buFont typeface="Arial" panose="020B0604020202020204" pitchFamily="34" charset="0"/>
                        <a:buNone/>
                      </a:pPr>
                      <a:r>
                        <a:rPr kumimoji="1" lang="en-US" altLang="ja-JP" sz="3200" dirty="0">
                          <a:latin typeface="BIZ UDPゴシック" panose="020B0400000000000000" pitchFamily="50" charset="-128"/>
                          <a:ea typeface="BIZ UDPゴシック" panose="020B0400000000000000" pitchFamily="50" charset="-128"/>
                        </a:rPr>
                        <a:t>100</a:t>
                      </a:r>
                      <a:r>
                        <a:rPr kumimoji="1" lang="ja-JP" altLang="en-US" sz="3200" dirty="0">
                          <a:latin typeface="BIZ UDPゴシック" panose="020B0400000000000000" pitchFamily="50" charset="-128"/>
                          <a:ea typeface="BIZ UDPゴシック" panose="020B0400000000000000" pitchFamily="50" charset="-128"/>
                        </a:rPr>
                        <a:t>点満点への挑戦</a:t>
                      </a:r>
                      <a:endParaRPr kumimoji="1" lang="en-US" altLang="ja-JP" sz="3200" dirty="0">
                        <a:latin typeface="BIZ UDPゴシック" panose="020B0400000000000000" pitchFamily="50" charset="-128"/>
                        <a:ea typeface="BIZ UDPゴシック" panose="020B0400000000000000" pitchFamily="50" charset="-128"/>
                      </a:endParaRPr>
                    </a:p>
                  </a:txBody>
                  <a:tcPr anchor="ctr">
                    <a:solidFill>
                      <a:schemeClr val="accent6">
                        <a:lumMod val="20000"/>
                        <a:lumOff val="80000"/>
                      </a:schemeClr>
                    </a:solidFill>
                  </a:tcPr>
                </a:tc>
                <a:extLst>
                  <a:ext uri="{0D108BD9-81ED-4DB2-BD59-A6C34878D82A}">
                    <a16:rowId xmlns:a16="http://schemas.microsoft.com/office/drawing/2014/main" val="2665611649"/>
                  </a:ext>
                </a:extLst>
              </a:tr>
              <a:tr h="993566">
                <a:tc>
                  <a:txBody>
                    <a:bodyPr/>
                    <a:lstStyle/>
                    <a:p>
                      <a:pPr algn="ctr"/>
                      <a:r>
                        <a:rPr kumimoji="1" lang="en-US" altLang="ja-JP" sz="3200" dirty="0">
                          <a:latin typeface="BIZ UDPゴシック" panose="020B0400000000000000" pitchFamily="50" charset="-128"/>
                          <a:ea typeface="BIZ UDPゴシック" panose="020B0400000000000000" pitchFamily="50" charset="-128"/>
                        </a:rPr>
                        <a:t>50</a:t>
                      </a:r>
                      <a:r>
                        <a:rPr kumimoji="1" lang="ja-JP" altLang="en-US" sz="3200" dirty="0">
                          <a:latin typeface="BIZ UDPゴシック" panose="020B0400000000000000" pitchFamily="50" charset="-128"/>
                          <a:ea typeface="BIZ UDPゴシック" panose="020B0400000000000000" pitchFamily="50" charset="-128"/>
                        </a:rPr>
                        <a:t>～</a:t>
                      </a:r>
                      <a:r>
                        <a:rPr kumimoji="1" lang="en-US" altLang="ja-JP" sz="3200" dirty="0">
                          <a:latin typeface="BIZ UDPゴシック" panose="020B0400000000000000" pitchFamily="50" charset="-128"/>
                          <a:ea typeface="BIZ UDPゴシック" panose="020B0400000000000000" pitchFamily="50" charset="-128"/>
                        </a:rPr>
                        <a:t>69</a:t>
                      </a:r>
                      <a:r>
                        <a:rPr kumimoji="1" lang="ja-JP" altLang="en-US" sz="3200" dirty="0">
                          <a:latin typeface="BIZ UDPゴシック" panose="020B0400000000000000" pitchFamily="50" charset="-128"/>
                          <a:ea typeface="BIZ UDPゴシック" panose="020B0400000000000000" pitchFamily="50" charset="-128"/>
                        </a:rPr>
                        <a:t>点</a:t>
                      </a:r>
                    </a:p>
                  </a:txBody>
                  <a:tcPr anchor="ctr">
                    <a:solidFill>
                      <a:schemeClr val="accent6">
                        <a:lumMod val="40000"/>
                        <a:lumOff val="60000"/>
                      </a:schemeClr>
                    </a:solidFill>
                  </a:tcPr>
                </a:tc>
                <a:tc>
                  <a:txBody>
                    <a:bodyPr/>
                    <a:lstStyle/>
                    <a:p>
                      <a:pPr marL="0" indent="0" algn="l">
                        <a:buFont typeface="Arial" panose="020B0604020202020204" pitchFamily="34" charset="0"/>
                        <a:buNone/>
                      </a:pPr>
                      <a:r>
                        <a:rPr kumimoji="1" lang="ja-JP" altLang="en-US" sz="3200" dirty="0">
                          <a:latin typeface="BIZ UDPゴシック" panose="020B0400000000000000" pitchFamily="50" charset="-128"/>
                          <a:ea typeface="BIZ UDPゴシック" panose="020B0400000000000000" pitchFamily="50" charset="-128"/>
                        </a:rPr>
                        <a:t>対策が不十分</a:t>
                      </a:r>
                      <a:endParaRPr kumimoji="1" lang="en-US" altLang="ja-JP" sz="3200" dirty="0">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tc>
                  <a:txBody>
                    <a:bodyPr/>
                    <a:lstStyle/>
                    <a:p>
                      <a:pPr marL="0" indent="0" algn="l">
                        <a:buFont typeface="Arial" panose="020B0604020202020204" pitchFamily="34" charset="0"/>
                        <a:buNone/>
                      </a:pPr>
                      <a:r>
                        <a:rPr kumimoji="1" lang="ja-JP" altLang="en-US" sz="3200" dirty="0">
                          <a:latin typeface="BIZ UDPゴシック" panose="020B0400000000000000" pitchFamily="50" charset="-128"/>
                          <a:ea typeface="BIZ UDPゴシック" panose="020B0400000000000000" pitchFamily="50" charset="-128"/>
                        </a:rPr>
                        <a:t>低い項目から改善</a:t>
                      </a:r>
                      <a:endParaRPr kumimoji="1" lang="en-US" altLang="ja-JP" sz="3200" dirty="0">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extLst>
                  <a:ext uri="{0D108BD9-81ED-4DB2-BD59-A6C34878D82A}">
                    <a16:rowId xmlns:a16="http://schemas.microsoft.com/office/drawing/2014/main" val="1821511744"/>
                  </a:ext>
                </a:extLst>
              </a:tr>
              <a:tr h="993566">
                <a:tc>
                  <a:txBody>
                    <a:bodyPr/>
                    <a:lstStyle/>
                    <a:p>
                      <a:pPr algn="ctr"/>
                      <a:r>
                        <a:rPr kumimoji="1" lang="en-US" altLang="ja-JP" sz="3200" dirty="0">
                          <a:latin typeface="BIZ UDPゴシック" panose="020B0400000000000000" pitchFamily="50" charset="-128"/>
                          <a:ea typeface="BIZ UDPゴシック" panose="020B0400000000000000" pitchFamily="50" charset="-128"/>
                        </a:rPr>
                        <a:t>49</a:t>
                      </a:r>
                      <a:r>
                        <a:rPr kumimoji="1" lang="ja-JP" altLang="en-US" sz="3200" dirty="0">
                          <a:latin typeface="BIZ UDPゴシック" panose="020B0400000000000000" pitchFamily="50" charset="-128"/>
                          <a:ea typeface="BIZ UDPゴシック" panose="020B0400000000000000" pitchFamily="50" charset="-128"/>
                        </a:rPr>
                        <a:t>点以下</a:t>
                      </a:r>
                    </a:p>
                  </a:txBody>
                  <a:tcPr anchor="ctr">
                    <a:solidFill>
                      <a:schemeClr val="accent6">
                        <a:lumMod val="20000"/>
                        <a:lumOff val="80000"/>
                      </a:schemeClr>
                    </a:solidFill>
                  </a:tcPr>
                </a:tc>
                <a:tc>
                  <a:txBody>
                    <a:bodyPr/>
                    <a:lstStyle/>
                    <a:p>
                      <a:pPr marL="0" indent="0" algn="l">
                        <a:buFont typeface="Arial" panose="020B0604020202020204" pitchFamily="34" charset="0"/>
                        <a:buNone/>
                      </a:pPr>
                      <a:r>
                        <a:rPr kumimoji="1" lang="ja-JP" altLang="en-US" sz="3200" dirty="0">
                          <a:latin typeface="BIZ UDPゴシック" panose="020B0400000000000000" pitchFamily="50" charset="-128"/>
                          <a:ea typeface="BIZ UDPゴシック" panose="020B0400000000000000" pitchFamily="50" charset="-128"/>
                        </a:rPr>
                        <a:t>事故がいつ起きても不思議ではない</a:t>
                      </a:r>
                      <a:endParaRPr kumimoji="1" lang="en-US" altLang="ja-JP" sz="3200" dirty="0">
                        <a:latin typeface="BIZ UDPゴシック" panose="020B0400000000000000" pitchFamily="50" charset="-128"/>
                        <a:ea typeface="BIZ UDPゴシック" panose="020B0400000000000000" pitchFamily="50" charset="-128"/>
                      </a:endParaRPr>
                    </a:p>
                  </a:txBody>
                  <a:tcPr anchor="ctr">
                    <a:solidFill>
                      <a:schemeClr val="accent6">
                        <a:lumMod val="20000"/>
                        <a:lumOff val="80000"/>
                      </a:schemeClr>
                    </a:solidFill>
                  </a:tcPr>
                </a:tc>
                <a:tc>
                  <a:txBody>
                    <a:bodyPr/>
                    <a:lstStyle/>
                    <a:p>
                      <a:pPr marL="0" indent="0" algn="l">
                        <a:buFont typeface="Arial" panose="020B0604020202020204" pitchFamily="34" charset="0"/>
                        <a:buNone/>
                      </a:pPr>
                      <a:r>
                        <a:rPr kumimoji="1" lang="ja-JP" altLang="en-US" sz="3200" dirty="0">
                          <a:latin typeface="BIZ UDPゴシック" panose="020B0400000000000000" pitchFamily="50" charset="-128"/>
                          <a:ea typeface="BIZ UDPゴシック" panose="020B0400000000000000" pitchFamily="50" charset="-128"/>
                        </a:rPr>
                        <a:t>早急に改善</a:t>
                      </a:r>
                      <a:endParaRPr kumimoji="1" lang="en-US" altLang="ja-JP" sz="3200" dirty="0">
                        <a:latin typeface="BIZ UDPゴシック" panose="020B0400000000000000" pitchFamily="50" charset="-128"/>
                        <a:ea typeface="BIZ UDPゴシック" panose="020B0400000000000000" pitchFamily="50" charset="-128"/>
                      </a:endParaRPr>
                    </a:p>
                  </a:txBody>
                  <a:tcPr anchor="ctr">
                    <a:solidFill>
                      <a:schemeClr val="accent6">
                        <a:lumMod val="20000"/>
                        <a:lumOff val="80000"/>
                      </a:schemeClr>
                    </a:solidFill>
                  </a:tcPr>
                </a:tc>
                <a:extLst>
                  <a:ext uri="{0D108BD9-81ED-4DB2-BD59-A6C34878D82A}">
                    <a16:rowId xmlns:a16="http://schemas.microsoft.com/office/drawing/2014/main" val="3581553198"/>
                  </a:ext>
                </a:extLst>
              </a:tr>
            </a:tbl>
          </a:graphicData>
        </a:graphic>
      </p:graphicFrame>
      <p:sp>
        <p:nvSpPr>
          <p:cNvPr id="4" name="object 40">
            <a:extLst>
              <a:ext uri="{FF2B5EF4-FFF2-40B4-BE49-F238E27FC236}">
                <a16:creationId xmlns:a16="http://schemas.microsoft.com/office/drawing/2014/main" id="{23462078-2631-1130-60B7-C4C34F3E3EE2}"/>
              </a:ext>
            </a:extLst>
          </p:cNvPr>
          <p:cNvSpPr txBox="1"/>
          <p:nvPr/>
        </p:nvSpPr>
        <p:spPr>
          <a:xfrm>
            <a:off x="8805070" y="181699"/>
            <a:ext cx="8625984" cy="203677"/>
          </a:xfrm>
          <a:prstGeom prst="rect">
            <a:avLst/>
          </a:prstGeom>
        </p:spPr>
        <p:txBody>
          <a:bodyPr vert="horz" wrap="square" lIns="0" tIns="11207" rIns="0" bIns="0" rtlCol="0" anchor="ctr">
            <a:spAutoFit/>
          </a:bodyPr>
          <a:lstStyle/>
          <a:p>
            <a:pPr marL="11205" algn="r">
              <a:lnSpc>
                <a:spcPts val="15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1</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サイバーセキュリティを取り巻く背景</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レベル共通</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10102341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671B73AB-EA84-D28A-867F-D38E0A00B32E}"/>
              </a:ext>
            </a:extLst>
          </p:cNvPr>
          <p:cNvSpPr txBox="1">
            <a:spLocks noGrp="1"/>
          </p:cNvSpPr>
          <p:nvPr>
            <p:ph type="title" idx="4294967295"/>
          </p:nvPr>
        </p:nvSpPr>
        <p:spPr>
          <a:xfrm>
            <a:off x="1269352" y="718907"/>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情報セキュリティ基本方針</a:t>
            </a:r>
            <a:endParaRPr kumimoji="1" lang="en-US" altLang="ja-JP"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p:txBody>
      </p:sp>
      <p:sp>
        <p:nvSpPr>
          <p:cNvPr id="10" name="テキスト プレースホルダー 2">
            <a:extLst>
              <a:ext uri="{FF2B5EF4-FFF2-40B4-BE49-F238E27FC236}">
                <a16:creationId xmlns:a16="http://schemas.microsoft.com/office/drawing/2014/main" id="{6745B5A5-8DAA-B26F-2DC7-A0E651B16258}"/>
              </a:ext>
            </a:extLst>
          </p:cNvPr>
          <p:cNvSpPr txBox="1">
            <a:spLocks/>
          </p:cNvSpPr>
          <p:nvPr/>
        </p:nvSpPr>
        <p:spPr>
          <a:xfrm>
            <a:off x="1332852" y="1612605"/>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情報セキュリティ基本方針とは</a:t>
            </a:r>
          </a:p>
        </p:txBody>
      </p:sp>
      <p:sp>
        <p:nvSpPr>
          <p:cNvPr id="2" name="テキスト ボックス 1">
            <a:extLst>
              <a:ext uri="{FF2B5EF4-FFF2-40B4-BE49-F238E27FC236}">
                <a16:creationId xmlns:a16="http://schemas.microsoft.com/office/drawing/2014/main" id="{37812EDA-B7CA-0DCF-9804-947D30ADE5C2}"/>
              </a:ext>
            </a:extLst>
          </p:cNvPr>
          <p:cNvSpPr txBox="1"/>
          <p:nvPr/>
        </p:nvSpPr>
        <p:spPr>
          <a:xfrm>
            <a:off x="1554679" y="2172480"/>
            <a:ext cx="15456498" cy="2724528"/>
          </a:xfrm>
          <a:prstGeom prst="rect">
            <a:avLst/>
          </a:prstGeom>
          <a:noFill/>
        </p:spPr>
        <p:txBody>
          <a:bodyPr wrap="square">
            <a:spAutoFit/>
          </a:bodyPr>
          <a:lstStyle/>
          <a:p>
            <a:pPr marL="571500" indent="-571500">
              <a:lnSpc>
                <a:spcPct val="110000"/>
              </a:lnSpc>
              <a:buFont typeface="Arial" panose="020B0604020202020204" pitchFamily="34" charset="0"/>
              <a:buChar char="•"/>
            </a:pPr>
            <a:r>
              <a:rPr lang="ja-JP" altLang="en-US" sz="3200" b="0" i="0" dirty="0">
                <a:effectLst/>
                <a:latin typeface="BIZ UDPゴシック" panose="020B0400000000000000" pitchFamily="50" charset="-128"/>
                <a:ea typeface="BIZ UDPゴシック" panose="020B0400000000000000" pitchFamily="50" charset="-128"/>
              </a:rPr>
              <a:t>経営者が情報セキュリティに関する基本方針を策定する。</a:t>
            </a:r>
          </a:p>
          <a:p>
            <a:pPr marL="571500" indent="-571500">
              <a:lnSpc>
                <a:spcPct val="110000"/>
              </a:lnSpc>
              <a:buFont typeface="Arial" panose="020B0604020202020204" pitchFamily="34" charset="0"/>
              <a:buChar char="•"/>
            </a:pPr>
            <a:r>
              <a:rPr lang="ja-JP" altLang="en-US" sz="3200" b="0" i="0" dirty="0">
                <a:effectLst/>
                <a:latin typeface="BIZ UDPゴシック" panose="020B0400000000000000" pitchFamily="50" charset="-128"/>
                <a:ea typeface="BIZ UDPゴシック" panose="020B0400000000000000" pitchFamily="50" charset="-128"/>
              </a:rPr>
              <a:t>従業員や関係者に基本方針を伝達するため、簡潔な文書を作成する。</a:t>
            </a:r>
          </a:p>
          <a:p>
            <a:pPr marL="571500" indent="-571500">
              <a:lnSpc>
                <a:spcPct val="110000"/>
              </a:lnSpc>
              <a:buFont typeface="Arial" panose="020B0604020202020204" pitchFamily="34" charset="0"/>
              <a:buChar char="•"/>
            </a:pPr>
            <a:r>
              <a:rPr lang="ja-JP" altLang="en-US" sz="3200" b="0" i="0" dirty="0">
                <a:effectLst/>
                <a:latin typeface="BIZ UDPゴシック" panose="020B0400000000000000" pitchFamily="50" charset="-128"/>
                <a:ea typeface="BIZ UDPゴシック" panose="020B0400000000000000" pitchFamily="50" charset="-128"/>
              </a:rPr>
              <a:t>基本方針の作成には特定の書き方が定められていない。</a:t>
            </a:r>
          </a:p>
          <a:p>
            <a:pPr marL="571500" indent="-571500">
              <a:lnSpc>
                <a:spcPct val="110000"/>
              </a:lnSpc>
              <a:buFont typeface="Arial" panose="020B0604020202020204" pitchFamily="34" charset="0"/>
              <a:buChar char="•"/>
            </a:pPr>
            <a:r>
              <a:rPr lang="ja-JP" altLang="en-US" sz="3200" b="0" i="0" dirty="0">
                <a:effectLst/>
                <a:latin typeface="BIZ UDPゴシック" panose="020B0400000000000000" pitchFamily="50" charset="-128"/>
                <a:ea typeface="BIZ UDPゴシック" panose="020B0400000000000000" pitchFamily="50" charset="-128"/>
              </a:rPr>
              <a:t>事業の特徴や顧客の期待を考慮して基本方針を策定する。</a:t>
            </a:r>
          </a:p>
          <a:p>
            <a:pPr marL="571500" indent="-571500">
              <a:lnSpc>
                <a:spcPct val="110000"/>
              </a:lnSpc>
              <a:buFont typeface="Arial" panose="020B0604020202020204" pitchFamily="34" charset="0"/>
              <a:buChar char="•"/>
            </a:pPr>
            <a:r>
              <a:rPr lang="ja-JP" altLang="en-US" sz="3200" b="0" i="0" dirty="0">
                <a:effectLst/>
                <a:latin typeface="BIZ UDPゴシック" panose="020B0400000000000000" pitchFamily="50" charset="-128"/>
                <a:ea typeface="BIZ UDPゴシック" panose="020B0400000000000000" pitchFamily="50" charset="-128"/>
              </a:rPr>
              <a:t>経営者と連携し、自社に適した基本方針を策定する。</a:t>
            </a:r>
            <a:endParaRPr lang="en-US" altLang="ja-JP" sz="3200" b="0" i="0" dirty="0">
              <a:effectLst/>
              <a:latin typeface="BIZ UDPゴシック" panose="020B0400000000000000" pitchFamily="50" charset="-128"/>
              <a:ea typeface="BIZ UDPゴシック" panose="020B0400000000000000" pitchFamily="50" charset="-128"/>
            </a:endParaRPr>
          </a:p>
        </p:txBody>
      </p:sp>
      <p:sp>
        <p:nvSpPr>
          <p:cNvPr id="4" name="object 40">
            <a:extLst>
              <a:ext uri="{FF2B5EF4-FFF2-40B4-BE49-F238E27FC236}">
                <a16:creationId xmlns:a16="http://schemas.microsoft.com/office/drawing/2014/main" id="{AF76C195-8944-63C5-B674-ECE55423B6D6}"/>
              </a:ext>
            </a:extLst>
          </p:cNvPr>
          <p:cNvSpPr txBox="1"/>
          <p:nvPr/>
        </p:nvSpPr>
        <p:spPr>
          <a:xfrm>
            <a:off x="8805070" y="181699"/>
            <a:ext cx="8625984" cy="203677"/>
          </a:xfrm>
          <a:prstGeom prst="rect">
            <a:avLst/>
          </a:prstGeom>
        </p:spPr>
        <p:txBody>
          <a:bodyPr vert="horz" wrap="square" lIns="0" tIns="11207" rIns="0" bIns="0" rtlCol="0" anchor="ctr">
            <a:spAutoFit/>
          </a:bodyPr>
          <a:lstStyle/>
          <a:p>
            <a:pPr marL="11205" algn="r">
              <a:lnSpc>
                <a:spcPts val="15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1</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サイバーセキュリティを取り巻く背景</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レベル共通</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5" name="テキスト ボックス 4">
            <a:extLst>
              <a:ext uri="{FF2B5EF4-FFF2-40B4-BE49-F238E27FC236}">
                <a16:creationId xmlns:a16="http://schemas.microsoft.com/office/drawing/2014/main" id="{B7C1BC6F-0FA6-3E38-7A67-187C3CD395E2}"/>
              </a:ext>
            </a:extLst>
          </p:cNvPr>
          <p:cNvSpPr txBox="1"/>
          <p:nvPr/>
        </p:nvSpPr>
        <p:spPr>
          <a:xfrm>
            <a:off x="13106608" y="597600"/>
            <a:ext cx="432444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2-2-4.】</a:t>
            </a:r>
          </a:p>
          <a:p>
            <a:pPr algn="ctr"/>
            <a:r>
              <a:rPr lang="en-US" altLang="ja-JP" sz="2400" b="1" dirty="0">
                <a:latin typeface="BIZ UDPゴシック" panose="020B0400000000000000" pitchFamily="50" charset="-128"/>
                <a:ea typeface="BIZ UDPゴシック" panose="020B0400000000000000" pitchFamily="50" charset="-128"/>
              </a:rPr>
              <a:t>P17</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P18</a:t>
            </a:r>
          </a:p>
        </p:txBody>
      </p:sp>
    </p:spTree>
    <p:extLst>
      <p:ext uri="{BB962C8B-B14F-4D97-AF65-F5344CB8AC3E}">
        <p14:creationId xmlns:p14="http://schemas.microsoft.com/office/powerpoint/2010/main" val="41301506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671B73AB-EA84-D28A-867F-D38E0A00B32E}"/>
              </a:ext>
            </a:extLst>
          </p:cNvPr>
          <p:cNvSpPr txBox="1">
            <a:spLocks noGrp="1"/>
          </p:cNvSpPr>
          <p:nvPr>
            <p:ph type="title" idx="4294967295"/>
          </p:nvPr>
        </p:nvSpPr>
        <p:spPr>
          <a:xfrm>
            <a:off x="1269352" y="718907"/>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情報セキュリティ基本方針</a:t>
            </a:r>
            <a:endParaRPr kumimoji="1" lang="en-US" altLang="ja-JP"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p:txBody>
      </p:sp>
      <p:sp>
        <p:nvSpPr>
          <p:cNvPr id="10" name="テキスト プレースホルダー 2">
            <a:extLst>
              <a:ext uri="{FF2B5EF4-FFF2-40B4-BE49-F238E27FC236}">
                <a16:creationId xmlns:a16="http://schemas.microsoft.com/office/drawing/2014/main" id="{6745B5A5-8DAA-B26F-2DC7-A0E651B16258}"/>
              </a:ext>
            </a:extLst>
          </p:cNvPr>
          <p:cNvSpPr txBox="1">
            <a:spLocks/>
          </p:cNvSpPr>
          <p:nvPr/>
        </p:nvSpPr>
        <p:spPr>
          <a:xfrm>
            <a:off x="1332852" y="1476125"/>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記載内容</a:t>
            </a:r>
          </a:p>
        </p:txBody>
      </p:sp>
      <p:sp>
        <p:nvSpPr>
          <p:cNvPr id="2" name="テキスト ボックス 1">
            <a:extLst>
              <a:ext uri="{FF2B5EF4-FFF2-40B4-BE49-F238E27FC236}">
                <a16:creationId xmlns:a16="http://schemas.microsoft.com/office/drawing/2014/main" id="{37812EDA-B7CA-0DCF-9804-947D30ADE5C2}"/>
              </a:ext>
            </a:extLst>
          </p:cNvPr>
          <p:cNvSpPr txBox="1"/>
          <p:nvPr/>
        </p:nvSpPr>
        <p:spPr>
          <a:xfrm>
            <a:off x="7643003" y="2010783"/>
            <a:ext cx="8549626" cy="7345729"/>
          </a:xfrm>
          <a:prstGeom prst="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a:spAutoFit/>
          </a:bodyPr>
          <a:lstStyle/>
          <a:p>
            <a:pPr algn="ctr">
              <a:lnSpc>
                <a:spcPct val="110000"/>
              </a:lnSpc>
              <a:spcBef>
                <a:spcPts val="1000"/>
              </a:spcBef>
            </a:pPr>
            <a:r>
              <a:rPr lang="ja-JP" altLang="ja-JP" sz="1800" kern="1200" dirty="0">
                <a:solidFill>
                  <a:srgbClr val="000000"/>
                </a:solidFill>
                <a:effectLst/>
                <a:latin typeface="BIZ UDPゴシック" panose="020B0400000000000000" pitchFamily="50" charset="-128"/>
                <a:ea typeface="BIZ UDPゴシック" panose="020B0400000000000000" pitchFamily="50" charset="-128"/>
              </a:rPr>
              <a:t>情報セキュリティ基本方針（サンプル）</a:t>
            </a:r>
            <a:endParaRPr lang="en-US" altLang="ja-JP" sz="1800" kern="1200" dirty="0">
              <a:solidFill>
                <a:srgbClr val="000000"/>
              </a:solidFill>
              <a:effectLst/>
              <a:latin typeface="BIZ UDPゴシック" panose="020B0400000000000000" pitchFamily="50" charset="-128"/>
              <a:ea typeface="BIZ UDPゴシック" panose="020B0400000000000000" pitchFamily="50" charset="-128"/>
            </a:endParaRPr>
          </a:p>
          <a:p>
            <a:pPr>
              <a:lnSpc>
                <a:spcPct val="110000"/>
              </a:lnSpc>
              <a:spcBef>
                <a:spcPts val="1000"/>
              </a:spcBef>
            </a:pPr>
            <a:r>
              <a:rPr lang="ja-JP" altLang="ja-JP" sz="1800" kern="1200" dirty="0">
                <a:solidFill>
                  <a:srgbClr val="000000"/>
                </a:solidFill>
                <a:effectLst/>
                <a:latin typeface="BIZ UDPゴシック" panose="020B0400000000000000" pitchFamily="50" charset="-128"/>
                <a:ea typeface="BIZ UDPゴシック" panose="020B0400000000000000" pitchFamily="50" charset="-128"/>
              </a:rPr>
              <a:t>株式会社○○○○（以下、当社）は、お客様からお預かりした</a:t>
            </a:r>
            <a:r>
              <a:rPr lang="en-US" altLang="ja-JP" sz="1800" kern="1200" dirty="0">
                <a:solidFill>
                  <a:srgbClr val="000000"/>
                </a:solidFill>
                <a:effectLst/>
                <a:latin typeface="BIZ UDPゴシック" panose="020B0400000000000000" pitchFamily="50" charset="-128"/>
                <a:ea typeface="BIZ UDPゴシック" panose="020B0400000000000000" pitchFamily="50" charset="-128"/>
              </a:rPr>
              <a:t>/</a:t>
            </a:r>
            <a:r>
              <a:rPr lang="ja-JP" altLang="ja-JP" sz="1800" kern="1200" dirty="0">
                <a:solidFill>
                  <a:srgbClr val="000000"/>
                </a:solidFill>
                <a:effectLst/>
                <a:latin typeface="BIZ UDPゴシック" panose="020B0400000000000000" pitchFamily="50" charset="-128"/>
                <a:ea typeface="BIZ UDPゴシック" panose="020B0400000000000000" pitchFamily="50" charset="-128"/>
              </a:rPr>
              <a:t>当社の</a:t>
            </a:r>
            <a:r>
              <a:rPr lang="en-US" altLang="ja-JP" sz="1800" kern="1200" dirty="0">
                <a:solidFill>
                  <a:srgbClr val="000000"/>
                </a:solidFill>
                <a:effectLst/>
                <a:latin typeface="BIZ UDPゴシック" panose="020B0400000000000000" pitchFamily="50" charset="-128"/>
                <a:ea typeface="BIZ UDPゴシック" panose="020B0400000000000000" pitchFamily="50" charset="-128"/>
              </a:rPr>
              <a:t>/</a:t>
            </a:r>
            <a:r>
              <a:rPr lang="ja-JP" altLang="ja-JP" sz="1800" kern="1200" dirty="0">
                <a:solidFill>
                  <a:srgbClr val="000000"/>
                </a:solidFill>
                <a:effectLst/>
                <a:latin typeface="BIZ UDPゴシック" panose="020B0400000000000000" pitchFamily="50" charset="-128"/>
                <a:ea typeface="BIZ UDPゴシック" panose="020B0400000000000000" pitchFamily="50" charset="-128"/>
              </a:rPr>
              <a:t>情報資産を事故・災害・犯罪等の脅威から守り、お客様ならびに社会の信頼に応えるべく、以下の方針に基づき全社で情報セキュリティに取組みます。</a:t>
            </a:r>
            <a:endParaRPr lang="ja-JP" altLang="ja-JP" sz="1800" dirty="0">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a:lnSpc>
                <a:spcPct val="110000"/>
              </a:lnSpc>
              <a:spcBef>
                <a:spcPts val="1000"/>
              </a:spcBef>
            </a:pPr>
            <a:r>
              <a:rPr lang="en-US" altLang="ja-JP" sz="1800" kern="1200" dirty="0">
                <a:solidFill>
                  <a:srgbClr val="000000"/>
                </a:solidFill>
                <a:effectLst/>
                <a:latin typeface="BIZ UDPゴシック" panose="020B0400000000000000" pitchFamily="50" charset="-128"/>
                <a:ea typeface="BIZ UDPゴシック" panose="020B0400000000000000" pitchFamily="50" charset="-128"/>
              </a:rPr>
              <a:t>1.</a:t>
            </a:r>
            <a:r>
              <a:rPr lang="ja-JP" altLang="ja-JP" sz="1800" kern="1200" dirty="0">
                <a:solidFill>
                  <a:srgbClr val="000000"/>
                </a:solidFill>
                <a:effectLst/>
                <a:latin typeface="BIZ UDPゴシック" panose="020B0400000000000000" pitchFamily="50" charset="-128"/>
                <a:ea typeface="BIZ UDPゴシック" panose="020B0400000000000000" pitchFamily="50" charset="-128"/>
              </a:rPr>
              <a:t>経営者の責任</a:t>
            </a:r>
            <a:br>
              <a:rPr lang="en-US" altLang="ja-JP" sz="1800" kern="1200" dirty="0">
                <a:solidFill>
                  <a:srgbClr val="000000"/>
                </a:solidFill>
                <a:effectLst/>
                <a:latin typeface="BIZ UDPゴシック" panose="020B0400000000000000" pitchFamily="50" charset="-128"/>
                <a:ea typeface="BIZ UDPゴシック" panose="020B0400000000000000" pitchFamily="50" charset="-128"/>
              </a:rPr>
            </a:br>
            <a:r>
              <a:rPr lang="ja-JP" altLang="ja-JP" sz="1800" kern="1200" dirty="0">
                <a:solidFill>
                  <a:srgbClr val="000000"/>
                </a:solidFill>
                <a:effectLst/>
                <a:latin typeface="BIZ UDPゴシック" panose="020B0400000000000000" pitchFamily="50" charset="-128"/>
                <a:ea typeface="BIZ UDPゴシック" panose="020B0400000000000000" pitchFamily="50" charset="-128"/>
              </a:rPr>
              <a:t>当社は、経営者主導で組織的かつ継続的に情報セキュリティの改善・向上に努めます。</a:t>
            </a:r>
            <a:endParaRPr lang="ja-JP" altLang="ja-JP" sz="1800" dirty="0">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a:lnSpc>
                <a:spcPct val="110000"/>
              </a:lnSpc>
              <a:spcBef>
                <a:spcPts val="1000"/>
              </a:spcBef>
            </a:pPr>
            <a:r>
              <a:rPr lang="en-US" altLang="ja-JP" sz="1800" kern="1200" dirty="0">
                <a:solidFill>
                  <a:srgbClr val="000000"/>
                </a:solidFill>
                <a:effectLst/>
                <a:latin typeface="BIZ UDPゴシック" panose="020B0400000000000000" pitchFamily="50" charset="-128"/>
                <a:ea typeface="BIZ UDPゴシック" panose="020B0400000000000000" pitchFamily="50" charset="-128"/>
              </a:rPr>
              <a:t>2.</a:t>
            </a:r>
            <a:r>
              <a:rPr lang="ja-JP" altLang="ja-JP" sz="1800" kern="1200" dirty="0">
                <a:solidFill>
                  <a:srgbClr val="000000"/>
                </a:solidFill>
                <a:effectLst/>
                <a:latin typeface="BIZ UDPゴシック" panose="020B0400000000000000" pitchFamily="50" charset="-128"/>
                <a:ea typeface="BIZ UDPゴシック" panose="020B0400000000000000" pitchFamily="50" charset="-128"/>
              </a:rPr>
              <a:t>社内体制の整備</a:t>
            </a:r>
            <a:br>
              <a:rPr lang="en-US" altLang="ja-JP" sz="1800" kern="1200" dirty="0">
                <a:solidFill>
                  <a:srgbClr val="000000"/>
                </a:solidFill>
                <a:effectLst/>
                <a:latin typeface="BIZ UDPゴシック" panose="020B0400000000000000" pitchFamily="50" charset="-128"/>
                <a:ea typeface="BIZ UDPゴシック" panose="020B0400000000000000" pitchFamily="50" charset="-128"/>
              </a:rPr>
            </a:br>
            <a:r>
              <a:rPr lang="ja-JP" altLang="ja-JP" sz="1800" kern="1200" dirty="0">
                <a:solidFill>
                  <a:srgbClr val="000000"/>
                </a:solidFill>
                <a:effectLst/>
                <a:latin typeface="BIZ UDPゴシック" panose="020B0400000000000000" pitchFamily="50" charset="-128"/>
                <a:ea typeface="BIZ UDPゴシック" panose="020B0400000000000000" pitchFamily="50" charset="-128"/>
              </a:rPr>
              <a:t>当社は、情報セキュリティの維持および改善のために組織を設置し、情報セキュリティ対策を社内の正式な規則として定めます。</a:t>
            </a:r>
            <a:endParaRPr lang="ja-JP" altLang="ja-JP" sz="1800" dirty="0">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a:lnSpc>
                <a:spcPct val="110000"/>
              </a:lnSpc>
              <a:spcBef>
                <a:spcPts val="1000"/>
              </a:spcBef>
            </a:pPr>
            <a:r>
              <a:rPr lang="en-US" altLang="ja-JP" sz="1800" kern="1200" dirty="0">
                <a:solidFill>
                  <a:srgbClr val="000000"/>
                </a:solidFill>
                <a:effectLst/>
                <a:latin typeface="BIZ UDPゴシック" panose="020B0400000000000000" pitchFamily="50" charset="-128"/>
                <a:ea typeface="BIZ UDPゴシック" panose="020B0400000000000000" pitchFamily="50" charset="-128"/>
              </a:rPr>
              <a:t>3.</a:t>
            </a:r>
            <a:r>
              <a:rPr lang="ja-JP" altLang="ja-JP" sz="1800" kern="1200" dirty="0">
                <a:solidFill>
                  <a:srgbClr val="000000"/>
                </a:solidFill>
                <a:effectLst/>
                <a:latin typeface="BIZ UDPゴシック" panose="020B0400000000000000" pitchFamily="50" charset="-128"/>
                <a:ea typeface="BIZ UDPゴシック" panose="020B0400000000000000" pitchFamily="50" charset="-128"/>
              </a:rPr>
              <a:t>従業員の取組み</a:t>
            </a:r>
            <a:br>
              <a:rPr lang="en-US" altLang="ja-JP" sz="1800" kern="1200" dirty="0">
                <a:solidFill>
                  <a:srgbClr val="000000"/>
                </a:solidFill>
                <a:effectLst/>
                <a:latin typeface="BIZ UDPゴシック" panose="020B0400000000000000" pitchFamily="50" charset="-128"/>
                <a:ea typeface="BIZ UDPゴシック" panose="020B0400000000000000" pitchFamily="50" charset="-128"/>
              </a:rPr>
            </a:br>
            <a:r>
              <a:rPr lang="ja-JP" altLang="ja-JP" sz="1800" kern="1200" dirty="0">
                <a:solidFill>
                  <a:srgbClr val="000000"/>
                </a:solidFill>
                <a:effectLst/>
                <a:latin typeface="BIZ UDPゴシック" panose="020B0400000000000000" pitchFamily="50" charset="-128"/>
                <a:ea typeface="BIZ UDPゴシック" panose="020B0400000000000000" pitchFamily="50" charset="-128"/>
              </a:rPr>
              <a:t>当社の従業員は、情報セキュリティのために必要とされる知識、技術を習得し、情報セキュリティへの取組みを確かなものにします。</a:t>
            </a:r>
            <a:endParaRPr lang="ja-JP" altLang="ja-JP" sz="1800" dirty="0">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a:lnSpc>
                <a:spcPct val="110000"/>
              </a:lnSpc>
              <a:spcBef>
                <a:spcPts val="1000"/>
              </a:spcBef>
            </a:pPr>
            <a:r>
              <a:rPr lang="en-US" altLang="ja-JP" sz="1800" kern="1200" dirty="0">
                <a:solidFill>
                  <a:srgbClr val="000000"/>
                </a:solidFill>
                <a:effectLst/>
                <a:latin typeface="BIZ UDPゴシック" panose="020B0400000000000000" pitchFamily="50" charset="-128"/>
                <a:ea typeface="BIZ UDPゴシック" panose="020B0400000000000000" pitchFamily="50" charset="-128"/>
              </a:rPr>
              <a:t>4.</a:t>
            </a:r>
            <a:r>
              <a:rPr lang="ja-JP" altLang="ja-JP" sz="1800" kern="1200" dirty="0">
                <a:solidFill>
                  <a:srgbClr val="000000"/>
                </a:solidFill>
                <a:effectLst/>
                <a:latin typeface="BIZ UDPゴシック" panose="020B0400000000000000" pitchFamily="50" charset="-128"/>
                <a:ea typeface="BIZ UDPゴシック" panose="020B0400000000000000" pitchFamily="50" charset="-128"/>
              </a:rPr>
              <a:t>法令および契約上の要求事項の遵守</a:t>
            </a:r>
            <a:br>
              <a:rPr lang="en-US" altLang="ja-JP" sz="1800" kern="1200" dirty="0">
                <a:solidFill>
                  <a:srgbClr val="000000"/>
                </a:solidFill>
                <a:effectLst/>
                <a:latin typeface="BIZ UDPゴシック" panose="020B0400000000000000" pitchFamily="50" charset="-128"/>
                <a:ea typeface="BIZ UDPゴシック" panose="020B0400000000000000" pitchFamily="50" charset="-128"/>
              </a:rPr>
            </a:br>
            <a:r>
              <a:rPr lang="ja-JP" altLang="ja-JP" sz="1800" kern="1200" dirty="0">
                <a:solidFill>
                  <a:srgbClr val="000000"/>
                </a:solidFill>
                <a:effectLst/>
                <a:latin typeface="BIZ UDPゴシック" panose="020B0400000000000000" pitchFamily="50" charset="-128"/>
                <a:ea typeface="BIZ UDPゴシック" panose="020B0400000000000000" pitchFamily="50" charset="-128"/>
              </a:rPr>
              <a:t>当社は、情報セキュリティに関わる法令、規制、規範、契約上の義務を遵守するとともに、お客様の期待に応えます。</a:t>
            </a:r>
            <a:endParaRPr lang="ja-JP" altLang="ja-JP" sz="1800" dirty="0">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a:lnSpc>
                <a:spcPct val="110000"/>
              </a:lnSpc>
              <a:spcBef>
                <a:spcPts val="1000"/>
              </a:spcBef>
            </a:pPr>
            <a:r>
              <a:rPr lang="en-US" altLang="ja-JP" sz="1800" kern="1200" dirty="0">
                <a:solidFill>
                  <a:srgbClr val="000000"/>
                </a:solidFill>
                <a:effectLst/>
                <a:latin typeface="BIZ UDPゴシック" panose="020B0400000000000000" pitchFamily="50" charset="-128"/>
                <a:ea typeface="BIZ UDPゴシック" panose="020B0400000000000000" pitchFamily="50" charset="-128"/>
              </a:rPr>
              <a:t>5.</a:t>
            </a:r>
            <a:r>
              <a:rPr lang="ja-JP" altLang="ja-JP" sz="1800" kern="1200" dirty="0">
                <a:solidFill>
                  <a:srgbClr val="000000"/>
                </a:solidFill>
                <a:effectLst/>
                <a:latin typeface="BIZ UDPゴシック" panose="020B0400000000000000" pitchFamily="50" charset="-128"/>
                <a:ea typeface="BIZ UDPゴシック" panose="020B0400000000000000" pitchFamily="50" charset="-128"/>
              </a:rPr>
              <a:t>違反および事故への対応</a:t>
            </a:r>
            <a:br>
              <a:rPr lang="en-US" altLang="ja-JP" sz="1800" kern="1200" dirty="0">
                <a:solidFill>
                  <a:srgbClr val="000000"/>
                </a:solidFill>
                <a:effectLst/>
                <a:latin typeface="BIZ UDPゴシック" panose="020B0400000000000000" pitchFamily="50" charset="-128"/>
                <a:ea typeface="BIZ UDPゴシック" panose="020B0400000000000000" pitchFamily="50" charset="-128"/>
              </a:rPr>
            </a:br>
            <a:r>
              <a:rPr lang="ja-JP" altLang="ja-JP" sz="1800" kern="1200" dirty="0">
                <a:solidFill>
                  <a:srgbClr val="000000"/>
                </a:solidFill>
                <a:effectLst/>
                <a:latin typeface="BIZ UDPゴシック" panose="020B0400000000000000" pitchFamily="50" charset="-128"/>
                <a:ea typeface="BIZ UDPゴシック" panose="020B0400000000000000" pitchFamily="50" charset="-128"/>
              </a:rPr>
              <a:t>当社は、情報セキュリティに関わる法令違反、契約違反および事故が発生した場合には適切に対処し、再発防止に努めます。</a:t>
            </a:r>
            <a:endParaRPr lang="ja-JP" altLang="ja-JP" sz="1800" dirty="0">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algn="r">
              <a:lnSpc>
                <a:spcPct val="110000"/>
              </a:lnSpc>
              <a:spcBef>
                <a:spcPts val="1000"/>
              </a:spcBef>
            </a:pPr>
            <a:r>
              <a:rPr lang="zh-TW" altLang="ja-JP" sz="1800" kern="1200" dirty="0">
                <a:solidFill>
                  <a:srgbClr val="000000"/>
                </a:solidFill>
                <a:effectLst/>
                <a:latin typeface="BIZ UDPゴシック" panose="020B0400000000000000" pitchFamily="50" charset="-128"/>
                <a:ea typeface="BIZ UDPゴシック" panose="020B0400000000000000" pitchFamily="50" charset="-128"/>
              </a:rPr>
              <a:t>制定日：</a:t>
            </a:r>
            <a:r>
              <a:rPr lang="en-US" altLang="ja-JP" sz="1800" kern="1200" dirty="0">
                <a:solidFill>
                  <a:srgbClr val="000000"/>
                </a:solidFill>
                <a:effectLst/>
                <a:latin typeface="BIZ UDPゴシック" panose="020B0400000000000000" pitchFamily="50" charset="-128"/>
                <a:ea typeface="BIZ UDPゴシック" panose="020B0400000000000000" pitchFamily="50" charset="-128"/>
              </a:rPr>
              <a:t>20</a:t>
            </a:r>
            <a:r>
              <a:rPr lang="zh-TW" altLang="ja-JP" sz="1800" kern="1200" dirty="0">
                <a:solidFill>
                  <a:srgbClr val="000000"/>
                </a:solidFill>
                <a:effectLst/>
                <a:latin typeface="BIZ UDPゴシック" panose="020B0400000000000000" pitchFamily="50" charset="-128"/>
                <a:ea typeface="BIZ UDPゴシック" panose="020B0400000000000000" pitchFamily="50" charset="-128"/>
              </a:rPr>
              <a:t>○○年○月○日</a:t>
            </a:r>
            <a:br>
              <a:rPr lang="en-US" altLang="ja-JP" sz="1800" kern="1200" dirty="0">
                <a:solidFill>
                  <a:srgbClr val="000000"/>
                </a:solidFill>
                <a:effectLst/>
                <a:latin typeface="BIZ UDPゴシック" panose="020B0400000000000000" pitchFamily="50" charset="-128"/>
                <a:ea typeface="BIZ UDPゴシック" panose="020B0400000000000000" pitchFamily="50" charset="-128"/>
              </a:rPr>
            </a:br>
            <a:r>
              <a:rPr lang="zh-TW" altLang="ja-JP" sz="1800" kern="1200" dirty="0">
                <a:solidFill>
                  <a:srgbClr val="000000"/>
                </a:solidFill>
                <a:effectLst/>
                <a:latin typeface="BIZ UDPゴシック" panose="020B0400000000000000" pitchFamily="50" charset="-128"/>
                <a:ea typeface="BIZ UDPゴシック" panose="020B0400000000000000" pitchFamily="50" charset="-128"/>
              </a:rPr>
              <a:t>株式会社○○○○</a:t>
            </a:r>
            <a:br>
              <a:rPr lang="en-US" altLang="ja-JP" sz="1800" kern="1200" dirty="0">
                <a:solidFill>
                  <a:srgbClr val="000000"/>
                </a:solidFill>
                <a:effectLst/>
                <a:latin typeface="BIZ UDPゴシック" panose="020B0400000000000000" pitchFamily="50" charset="-128"/>
                <a:ea typeface="BIZ UDPゴシック" panose="020B0400000000000000" pitchFamily="50" charset="-128"/>
              </a:rPr>
            </a:br>
            <a:r>
              <a:rPr lang="zh-TW" altLang="ja-JP" sz="1800" kern="1200" dirty="0">
                <a:solidFill>
                  <a:srgbClr val="000000"/>
                </a:solidFill>
                <a:effectLst/>
                <a:latin typeface="BIZ UDPゴシック" panose="020B0400000000000000" pitchFamily="50" charset="-128"/>
                <a:ea typeface="BIZ UDPゴシック" panose="020B0400000000000000" pitchFamily="50" charset="-128"/>
              </a:rPr>
              <a:t>代表取締役社長 ○○○○</a:t>
            </a:r>
            <a:endParaRPr lang="ja-JP" altLang="ja-JP" sz="1800" dirty="0">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5" name="吹き出し: 四角形 4">
            <a:extLst>
              <a:ext uri="{FF2B5EF4-FFF2-40B4-BE49-F238E27FC236}">
                <a16:creationId xmlns:a16="http://schemas.microsoft.com/office/drawing/2014/main" id="{33C62FD8-D41E-FD34-D66B-45CB04D122CF}"/>
              </a:ext>
            </a:extLst>
          </p:cNvPr>
          <p:cNvSpPr/>
          <p:nvPr/>
        </p:nvSpPr>
        <p:spPr>
          <a:xfrm>
            <a:off x="1187058" y="4380419"/>
            <a:ext cx="5640010" cy="828135"/>
          </a:xfrm>
          <a:prstGeom prst="wedgeRectCallout">
            <a:avLst>
              <a:gd name="adj1" fmla="val 63410"/>
              <a:gd name="adj2" fmla="val -35417"/>
            </a:avLst>
          </a:prstGeom>
          <a:solidFill>
            <a:schemeClr val="accent6"/>
          </a:solidFill>
          <a:ln>
            <a:solidFill>
              <a:schemeClr val="accent6">
                <a:lumMod val="50000"/>
              </a:schemeClr>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kumimoji="1" lang="ja-JP" altLang="en-US" sz="2800" dirty="0">
                <a:latin typeface="BIZ UDPゴシック" panose="020B0400000000000000" pitchFamily="50" charset="-128"/>
                <a:ea typeface="BIZ UDPゴシック" panose="020B0400000000000000" pitchFamily="50" charset="-128"/>
              </a:rPr>
              <a:t>セキュリティ管理体制の整備</a:t>
            </a:r>
          </a:p>
        </p:txBody>
      </p:sp>
      <p:sp>
        <p:nvSpPr>
          <p:cNvPr id="6" name="吹き出し: 四角形 5">
            <a:extLst>
              <a:ext uri="{FF2B5EF4-FFF2-40B4-BE49-F238E27FC236}">
                <a16:creationId xmlns:a16="http://schemas.microsoft.com/office/drawing/2014/main" id="{3CE45CB2-93FC-DD3A-DF52-88B2F2FE10EA}"/>
              </a:ext>
            </a:extLst>
          </p:cNvPr>
          <p:cNvSpPr/>
          <p:nvPr/>
        </p:nvSpPr>
        <p:spPr>
          <a:xfrm>
            <a:off x="1186162" y="6165611"/>
            <a:ext cx="5650348" cy="828135"/>
          </a:xfrm>
          <a:prstGeom prst="wedgeRectCallout">
            <a:avLst>
              <a:gd name="adj1" fmla="val 61770"/>
              <a:gd name="adj2" fmla="val -16222"/>
            </a:avLst>
          </a:prstGeom>
          <a:solidFill>
            <a:schemeClr val="accent6"/>
          </a:solidFill>
          <a:ln>
            <a:solidFill>
              <a:schemeClr val="accent6">
                <a:lumMod val="50000"/>
              </a:schemeClr>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kumimoji="1" lang="ja-JP" altLang="en-US" sz="2800" dirty="0">
                <a:latin typeface="BIZ UDPゴシック" panose="020B0400000000000000" pitchFamily="50" charset="-128"/>
                <a:ea typeface="BIZ UDPゴシック" panose="020B0400000000000000" pitchFamily="50" charset="-128"/>
              </a:rPr>
              <a:t>法令・ガイドラインなどの遵守</a:t>
            </a:r>
            <a:endParaRPr kumimoji="1" lang="en-US" altLang="ja-JP" sz="2800" dirty="0">
              <a:latin typeface="BIZ UDPゴシック" panose="020B0400000000000000" pitchFamily="50" charset="-128"/>
              <a:ea typeface="BIZ UDPゴシック" panose="020B0400000000000000" pitchFamily="50" charset="-128"/>
            </a:endParaRPr>
          </a:p>
        </p:txBody>
      </p:sp>
      <p:sp>
        <p:nvSpPr>
          <p:cNvPr id="8" name="吹き出し: 四角形 7">
            <a:extLst>
              <a:ext uri="{FF2B5EF4-FFF2-40B4-BE49-F238E27FC236}">
                <a16:creationId xmlns:a16="http://schemas.microsoft.com/office/drawing/2014/main" id="{1484242E-EA4F-09CB-4406-1638F32BEFA5}"/>
              </a:ext>
            </a:extLst>
          </p:cNvPr>
          <p:cNvSpPr/>
          <p:nvPr/>
        </p:nvSpPr>
        <p:spPr>
          <a:xfrm>
            <a:off x="1187060" y="5261638"/>
            <a:ext cx="5640011" cy="828135"/>
          </a:xfrm>
          <a:prstGeom prst="wedgeRectCallout">
            <a:avLst>
              <a:gd name="adj1" fmla="val 62855"/>
              <a:gd name="adj2" fmla="val -32292"/>
            </a:avLst>
          </a:prstGeom>
          <a:solidFill>
            <a:schemeClr val="accent6"/>
          </a:solidFill>
          <a:ln>
            <a:solidFill>
              <a:schemeClr val="accent6">
                <a:lumMod val="50000"/>
              </a:schemeClr>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kumimoji="1" lang="ja-JP" altLang="en-US" sz="2800" dirty="0">
                <a:latin typeface="BIZ UDPゴシック" panose="020B0400000000000000" pitchFamily="50" charset="-128"/>
                <a:ea typeface="BIZ UDPゴシック" panose="020B0400000000000000" pitchFamily="50" charset="-128"/>
              </a:rPr>
              <a:t>セキュリティ対策の実施</a:t>
            </a:r>
            <a:endParaRPr kumimoji="1" lang="en-US" altLang="ja-JP" sz="2800" dirty="0">
              <a:latin typeface="BIZ UDPゴシック" panose="020B0400000000000000" pitchFamily="50" charset="-128"/>
              <a:ea typeface="BIZ UDPゴシック" panose="020B0400000000000000" pitchFamily="50" charset="-128"/>
            </a:endParaRPr>
          </a:p>
        </p:txBody>
      </p:sp>
      <p:sp>
        <p:nvSpPr>
          <p:cNvPr id="9" name="吹き出し: 四角形 8">
            <a:extLst>
              <a:ext uri="{FF2B5EF4-FFF2-40B4-BE49-F238E27FC236}">
                <a16:creationId xmlns:a16="http://schemas.microsoft.com/office/drawing/2014/main" id="{C48614E6-DFAB-BE46-9A7D-7F5FAAE25ADB}"/>
              </a:ext>
            </a:extLst>
          </p:cNvPr>
          <p:cNvSpPr/>
          <p:nvPr/>
        </p:nvSpPr>
        <p:spPr>
          <a:xfrm>
            <a:off x="1186163" y="3500525"/>
            <a:ext cx="5650347" cy="828135"/>
          </a:xfrm>
          <a:prstGeom prst="wedgeRectCallout">
            <a:avLst>
              <a:gd name="adj1" fmla="val 62854"/>
              <a:gd name="adj2" fmla="val -24403"/>
            </a:avLst>
          </a:prstGeom>
          <a:solidFill>
            <a:schemeClr val="accent6"/>
          </a:solidFill>
          <a:ln>
            <a:solidFill>
              <a:schemeClr val="accent6">
                <a:lumMod val="50000"/>
              </a:schemeClr>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kumimoji="1" lang="ja-JP" altLang="en-US" sz="2800" dirty="0">
                <a:latin typeface="BIZ UDPゴシック" panose="020B0400000000000000" pitchFamily="50" charset="-128"/>
                <a:ea typeface="BIZ UDPゴシック" panose="020B0400000000000000" pitchFamily="50" charset="-128"/>
              </a:rPr>
              <a:t>継続的改善</a:t>
            </a:r>
            <a:endParaRPr kumimoji="1" lang="en-US" altLang="ja-JP" sz="2800" dirty="0">
              <a:latin typeface="BIZ UDPゴシック" panose="020B0400000000000000" pitchFamily="50" charset="-128"/>
              <a:ea typeface="BIZ UDPゴシック" panose="020B0400000000000000" pitchFamily="50" charset="-128"/>
            </a:endParaRPr>
          </a:p>
        </p:txBody>
      </p:sp>
      <p:sp>
        <p:nvSpPr>
          <p:cNvPr id="11" name="吹き出し: 四角形 10">
            <a:extLst>
              <a:ext uri="{FF2B5EF4-FFF2-40B4-BE49-F238E27FC236}">
                <a16:creationId xmlns:a16="http://schemas.microsoft.com/office/drawing/2014/main" id="{A1ABA2B5-6395-7418-23FA-3CA7C7BC5C8F}"/>
              </a:ext>
            </a:extLst>
          </p:cNvPr>
          <p:cNvSpPr/>
          <p:nvPr/>
        </p:nvSpPr>
        <p:spPr>
          <a:xfrm>
            <a:off x="1186161" y="7069584"/>
            <a:ext cx="5650348" cy="828135"/>
          </a:xfrm>
          <a:prstGeom prst="wedgeRectCallout">
            <a:avLst>
              <a:gd name="adj1" fmla="val 62572"/>
              <a:gd name="adj2" fmla="val -6266"/>
            </a:avLst>
          </a:prstGeom>
          <a:solidFill>
            <a:schemeClr val="accent6"/>
          </a:solidFill>
          <a:ln>
            <a:solidFill>
              <a:schemeClr val="accent6">
                <a:lumMod val="50000"/>
              </a:schemeClr>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kumimoji="1" lang="ja-JP" altLang="en-US" sz="2800" dirty="0">
                <a:latin typeface="BIZ UDPゴシック" panose="020B0400000000000000" pitchFamily="50" charset="-128"/>
                <a:ea typeface="BIZ UDPゴシック" panose="020B0400000000000000" pitchFamily="50" charset="-128"/>
              </a:rPr>
              <a:t>違反および事故への対応</a:t>
            </a:r>
            <a:endParaRPr kumimoji="1" lang="en-US" altLang="ja-JP" sz="2800" dirty="0">
              <a:latin typeface="BIZ UDPゴシック" panose="020B0400000000000000" pitchFamily="50" charset="-128"/>
              <a:ea typeface="BIZ UDPゴシック" panose="020B0400000000000000" pitchFamily="50" charset="-128"/>
            </a:endParaRPr>
          </a:p>
        </p:txBody>
      </p:sp>
      <p:sp>
        <p:nvSpPr>
          <p:cNvPr id="4" name="object 40">
            <a:extLst>
              <a:ext uri="{FF2B5EF4-FFF2-40B4-BE49-F238E27FC236}">
                <a16:creationId xmlns:a16="http://schemas.microsoft.com/office/drawing/2014/main" id="{468632CF-B11B-EE4D-89BA-9D6B5FA8D127}"/>
              </a:ext>
            </a:extLst>
          </p:cNvPr>
          <p:cNvSpPr txBox="1"/>
          <p:nvPr/>
        </p:nvSpPr>
        <p:spPr>
          <a:xfrm>
            <a:off x="8805070" y="181699"/>
            <a:ext cx="8625984" cy="203677"/>
          </a:xfrm>
          <a:prstGeom prst="rect">
            <a:avLst/>
          </a:prstGeom>
        </p:spPr>
        <p:txBody>
          <a:bodyPr vert="horz" wrap="square" lIns="0" tIns="11207" rIns="0" bIns="0" rtlCol="0" anchor="ctr">
            <a:spAutoFit/>
          </a:bodyPr>
          <a:lstStyle/>
          <a:p>
            <a:pPr marL="11205" algn="r">
              <a:lnSpc>
                <a:spcPts val="15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1</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サイバーセキュリティを取り巻く背景</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レベル共通</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12" name="テキスト ボックス 11">
            <a:extLst>
              <a:ext uri="{FF2B5EF4-FFF2-40B4-BE49-F238E27FC236}">
                <a16:creationId xmlns:a16="http://schemas.microsoft.com/office/drawing/2014/main" id="{E82A9C7C-C448-9214-8393-60BCFA345C5E}"/>
              </a:ext>
            </a:extLst>
          </p:cNvPr>
          <p:cNvSpPr txBox="1"/>
          <p:nvPr/>
        </p:nvSpPr>
        <p:spPr>
          <a:xfrm>
            <a:off x="13106608" y="597600"/>
            <a:ext cx="432444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2-2-4.】</a:t>
            </a:r>
          </a:p>
          <a:p>
            <a:pPr algn="ctr"/>
            <a:r>
              <a:rPr lang="en-US" altLang="ja-JP" sz="2400" b="1" dirty="0">
                <a:latin typeface="BIZ UDPゴシック" panose="020B0400000000000000" pitchFamily="50" charset="-128"/>
                <a:ea typeface="BIZ UDPゴシック" panose="020B0400000000000000" pitchFamily="50" charset="-128"/>
              </a:rPr>
              <a:t>P17</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P18</a:t>
            </a:r>
          </a:p>
        </p:txBody>
      </p:sp>
    </p:spTree>
    <p:extLst>
      <p:ext uri="{BB962C8B-B14F-4D97-AF65-F5344CB8AC3E}">
        <p14:creationId xmlns:p14="http://schemas.microsoft.com/office/powerpoint/2010/main" val="2193223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E06209B-EEA2-81A0-5578-158907C47875}"/>
              </a:ext>
            </a:extLst>
          </p:cNvPr>
          <p:cNvSpPr>
            <a:spLocks noGrp="1"/>
          </p:cNvSpPr>
          <p:nvPr>
            <p:ph type="title"/>
          </p:nvPr>
        </p:nvSpPr>
        <p:spPr>
          <a:xfrm>
            <a:off x="1273303" y="644656"/>
            <a:ext cx="11368457" cy="620246"/>
          </a:xfrm>
        </p:spPr>
        <p:txBody>
          <a:bodyPr vert="horz" lIns="0" tIns="0" rIns="0" bIns="0" rtlCol="0" anchor="b">
            <a:noAutofit/>
          </a:bodyPr>
          <a:lstStyle/>
          <a:p>
            <a:r>
              <a:rPr kumimoji="1" lang="ja-JP" altLang="en-US" b="1" dirty="0"/>
              <a:t>目的</a:t>
            </a:r>
          </a:p>
        </p:txBody>
      </p:sp>
      <p:sp>
        <p:nvSpPr>
          <p:cNvPr id="3" name="コンテンツ プレースホルダー 2">
            <a:extLst>
              <a:ext uri="{FF2B5EF4-FFF2-40B4-BE49-F238E27FC236}">
                <a16:creationId xmlns:a16="http://schemas.microsoft.com/office/drawing/2014/main" id="{B204EAC6-2779-3F9C-E790-B566106E22F5}"/>
              </a:ext>
            </a:extLst>
          </p:cNvPr>
          <p:cNvSpPr>
            <a:spLocks noGrp="1"/>
          </p:cNvSpPr>
          <p:nvPr>
            <p:ph idx="1"/>
          </p:nvPr>
        </p:nvSpPr>
        <p:spPr>
          <a:xfrm>
            <a:off x="1210699" y="1602300"/>
            <a:ext cx="16215367" cy="1808275"/>
          </a:xfrm>
        </p:spPr>
        <p:txBody>
          <a:bodyPr>
            <a:normAutofit lnSpcReduction="10000"/>
          </a:bodyPr>
          <a:lstStyle/>
          <a:p>
            <a:pPr>
              <a:lnSpc>
                <a:spcPct val="110000"/>
              </a:lnSpc>
              <a:spcBef>
                <a:spcPts val="0"/>
              </a:spcBef>
            </a:pPr>
            <a:r>
              <a:rPr lang="ja-JP" altLang="en-US" sz="3600" dirty="0"/>
              <a:t>継続的なセキュリティ対策の実施を支援する。</a:t>
            </a:r>
            <a:endParaRPr lang="en-US" altLang="ja-JP" sz="3600" dirty="0"/>
          </a:p>
          <a:p>
            <a:pPr>
              <a:lnSpc>
                <a:spcPct val="110000"/>
              </a:lnSpc>
              <a:spcBef>
                <a:spcPts val="0"/>
              </a:spcBef>
            </a:pPr>
            <a:r>
              <a:rPr lang="ja-JP" altLang="en-US" sz="3600" dirty="0"/>
              <a:t>人材の育成と実践的な課題解決を通じて、サプライチェーン全体のセキュリティ強化を図る。</a:t>
            </a:r>
          </a:p>
        </p:txBody>
      </p:sp>
      <p:sp>
        <p:nvSpPr>
          <p:cNvPr id="5" name="四角形: 角を丸くする 4">
            <a:extLst>
              <a:ext uri="{FF2B5EF4-FFF2-40B4-BE49-F238E27FC236}">
                <a16:creationId xmlns:a16="http://schemas.microsoft.com/office/drawing/2014/main" id="{B99BFC12-B3DB-EF35-ACBF-15BE1F263744}"/>
              </a:ext>
            </a:extLst>
          </p:cNvPr>
          <p:cNvSpPr/>
          <p:nvPr/>
        </p:nvSpPr>
        <p:spPr>
          <a:xfrm>
            <a:off x="1451120" y="3410574"/>
            <a:ext cx="3960000" cy="320143"/>
          </a:xfrm>
          <a:prstGeom prst="roundRect">
            <a:avLst>
              <a:gd name="adj" fmla="val 37371"/>
            </a:avLst>
          </a:prstGeom>
          <a:solidFill>
            <a:srgbClr val="009F40"/>
          </a:solidFill>
          <a:ln>
            <a:solidFill>
              <a:srgbClr val="009F40"/>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ja-JP" altLang="en-US" sz="1801" dirty="0">
                <a:solidFill>
                  <a:schemeClr val="bg1"/>
                </a:solidFill>
                <a:latin typeface="BIZ UDPゴシック" panose="020B0400000000000000" pitchFamily="50" charset="-128"/>
                <a:ea typeface="BIZ UDPゴシック" panose="020B0400000000000000" pitchFamily="50" charset="-128"/>
              </a:rPr>
              <a:t>東京都他事業と本事業の位置づけ</a:t>
            </a:r>
          </a:p>
        </p:txBody>
      </p:sp>
      <p:graphicFrame>
        <p:nvGraphicFramePr>
          <p:cNvPr id="6" name="表 5">
            <a:extLst>
              <a:ext uri="{FF2B5EF4-FFF2-40B4-BE49-F238E27FC236}">
                <a16:creationId xmlns:a16="http://schemas.microsoft.com/office/drawing/2014/main" id="{B20C05BB-C50E-03CA-F903-E5D16E700F0B}"/>
              </a:ext>
            </a:extLst>
          </p:cNvPr>
          <p:cNvGraphicFramePr>
            <a:graphicFrameLocks noGrp="1"/>
          </p:cNvGraphicFramePr>
          <p:nvPr>
            <p:extLst>
              <p:ext uri="{D42A27DB-BD31-4B8C-83A1-F6EECF244321}">
                <p14:modId xmlns:p14="http://schemas.microsoft.com/office/powerpoint/2010/main" val="2382889538"/>
              </p:ext>
            </p:extLst>
          </p:nvPr>
        </p:nvGraphicFramePr>
        <p:xfrm>
          <a:off x="1451119" y="3947184"/>
          <a:ext cx="15326015" cy="5360496"/>
        </p:xfrm>
        <a:graphic>
          <a:graphicData uri="http://schemas.openxmlformats.org/drawingml/2006/table">
            <a:tbl>
              <a:tblPr firstRow="1" bandRow="1"/>
              <a:tblGrid>
                <a:gridCol w="4362827">
                  <a:extLst>
                    <a:ext uri="{9D8B030D-6E8A-4147-A177-3AD203B41FA5}">
                      <a16:colId xmlns:a16="http://schemas.microsoft.com/office/drawing/2014/main" val="3855113614"/>
                    </a:ext>
                  </a:extLst>
                </a:gridCol>
                <a:gridCol w="1827198">
                  <a:extLst>
                    <a:ext uri="{9D8B030D-6E8A-4147-A177-3AD203B41FA5}">
                      <a16:colId xmlns:a16="http://schemas.microsoft.com/office/drawing/2014/main" val="2154927355"/>
                    </a:ext>
                  </a:extLst>
                </a:gridCol>
                <a:gridCol w="1827198">
                  <a:extLst>
                    <a:ext uri="{9D8B030D-6E8A-4147-A177-3AD203B41FA5}">
                      <a16:colId xmlns:a16="http://schemas.microsoft.com/office/drawing/2014/main" val="3028577936"/>
                    </a:ext>
                  </a:extLst>
                </a:gridCol>
                <a:gridCol w="1827198">
                  <a:extLst>
                    <a:ext uri="{9D8B030D-6E8A-4147-A177-3AD203B41FA5}">
                      <a16:colId xmlns:a16="http://schemas.microsoft.com/office/drawing/2014/main" val="825409994"/>
                    </a:ext>
                  </a:extLst>
                </a:gridCol>
                <a:gridCol w="1827198">
                  <a:extLst>
                    <a:ext uri="{9D8B030D-6E8A-4147-A177-3AD203B41FA5}">
                      <a16:colId xmlns:a16="http://schemas.microsoft.com/office/drawing/2014/main" val="407809782"/>
                    </a:ext>
                  </a:extLst>
                </a:gridCol>
                <a:gridCol w="1827198">
                  <a:extLst>
                    <a:ext uri="{9D8B030D-6E8A-4147-A177-3AD203B41FA5}">
                      <a16:colId xmlns:a16="http://schemas.microsoft.com/office/drawing/2014/main" val="641757842"/>
                    </a:ext>
                  </a:extLst>
                </a:gridCol>
                <a:gridCol w="1827198">
                  <a:extLst>
                    <a:ext uri="{9D8B030D-6E8A-4147-A177-3AD203B41FA5}">
                      <a16:colId xmlns:a16="http://schemas.microsoft.com/office/drawing/2014/main" val="2878393405"/>
                    </a:ext>
                  </a:extLst>
                </a:gridCol>
              </a:tblGrid>
              <a:tr h="361036">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ja-JP" altLang="en-US" sz="1600" b="0" dirty="0">
                          <a:latin typeface="BIZ UDPゴシック" panose="020B0400000000000000" pitchFamily="50" charset="-128"/>
                          <a:ea typeface="BIZ UDPゴシック" panose="020B0400000000000000" pitchFamily="50" charset="-128"/>
                        </a:rPr>
                        <a:t>成熟度レベル　</a:t>
                      </a:r>
                      <a:r>
                        <a:rPr kumimoji="1" lang="en-US" altLang="ja-JP" sz="1600" b="0" dirty="0">
                          <a:latin typeface="BIZ UDPゴシック" panose="020B0400000000000000" pitchFamily="50" charset="-128"/>
                          <a:ea typeface="BIZ UDPゴシック" panose="020B0400000000000000" pitchFamily="50" charset="-128"/>
                        </a:rPr>
                        <a:t>※COBIT</a:t>
                      </a:r>
                      <a:r>
                        <a:rPr kumimoji="1" lang="ja-JP" altLang="en-US" sz="1600" b="0" dirty="0">
                          <a:latin typeface="BIZ UDPゴシック" panose="020B0400000000000000" pitchFamily="50" charset="-128"/>
                          <a:ea typeface="BIZ UDPゴシック" panose="020B0400000000000000" pitchFamily="50" charset="-128"/>
                        </a:rPr>
                        <a:t>を援用し設定</a:t>
                      </a:r>
                      <a:endParaRPr kumimoji="1" lang="en-US" altLang="ja-JP" sz="1600" b="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ja-JP" altLang="en-US" sz="1600" b="1" dirty="0">
                          <a:latin typeface="BIZ UDPゴシック" panose="020B0400000000000000" pitchFamily="50" charset="-128"/>
                          <a:ea typeface="BIZ UDPゴシック" panose="020B0400000000000000" pitchFamily="50" charset="-128"/>
                        </a:rPr>
                        <a:t>０</a:t>
                      </a: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ja-JP" altLang="en-US" sz="1600" b="1" dirty="0">
                          <a:latin typeface="BIZ UDPゴシック" panose="020B0400000000000000" pitchFamily="50" charset="-128"/>
                          <a:ea typeface="BIZ UDPゴシック" panose="020B0400000000000000" pitchFamily="50" charset="-128"/>
                        </a:rPr>
                        <a:t>１</a:t>
                      </a: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ja-JP" altLang="en-US" sz="1600" b="1" dirty="0">
                          <a:latin typeface="BIZ UDPゴシック" panose="020B0400000000000000" pitchFamily="50" charset="-128"/>
                          <a:ea typeface="BIZ UDPゴシック" panose="020B0400000000000000" pitchFamily="50" charset="-128"/>
                        </a:rPr>
                        <a:t>２</a:t>
                      </a: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ja-JP" altLang="en-US" sz="1600" b="1" dirty="0">
                          <a:latin typeface="BIZ UDPゴシック" panose="020B0400000000000000" pitchFamily="50" charset="-128"/>
                          <a:ea typeface="BIZ UDPゴシック" panose="020B0400000000000000" pitchFamily="50" charset="-128"/>
                        </a:rPr>
                        <a:t>３</a:t>
                      </a: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ja-JP" altLang="en-US" sz="1600" b="1" dirty="0">
                          <a:latin typeface="BIZ UDPゴシック" panose="020B0400000000000000" pitchFamily="50" charset="-128"/>
                          <a:ea typeface="BIZ UDPゴシック" panose="020B0400000000000000" pitchFamily="50" charset="-128"/>
                        </a:rPr>
                        <a:t>４</a:t>
                      </a: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ja-JP" altLang="en-US" sz="1600" b="1" dirty="0">
                          <a:latin typeface="BIZ UDPゴシック" panose="020B0400000000000000" pitchFamily="50" charset="-128"/>
                          <a:ea typeface="BIZ UDPゴシック" panose="020B0400000000000000" pitchFamily="50" charset="-128"/>
                        </a:rPr>
                        <a:t>５</a:t>
                      </a: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extLst>
                  <a:ext uri="{0D108BD9-81ED-4DB2-BD59-A6C34878D82A}">
                    <a16:rowId xmlns:a16="http://schemas.microsoft.com/office/drawing/2014/main" val="3942892498"/>
                  </a:ext>
                </a:extLst>
              </a:tr>
              <a:tr h="131064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r">
                        <a:lnSpc>
                          <a:spcPct val="150000"/>
                        </a:lnSpc>
                      </a:pPr>
                      <a:r>
                        <a:rPr kumimoji="1" lang="ja-JP" altLang="en-US" sz="1600" dirty="0">
                          <a:solidFill>
                            <a:schemeClr val="bg1"/>
                          </a:solidFill>
                          <a:latin typeface="BIZ UDPゴシック" panose="020B0400000000000000" pitchFamily="50" charset="-128"/>
                          <a:ea typeface="BIZ UDPゴシック" panose="020B0400000000000000" pitchFamily="50" charset="-128"/>
                        </a:rPr>
                        <a:t>ステータス</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l">
                        <a:lnSpc>
                          <a:spcPct val="150000"/>
                        </a:lnSpc>
                      </a:pPr>
                      <a:r>
                        <a:rPr kumimoji="1" lang="ja-JP" altLang="en-US" sz="1600" dirty="0">
                          <a:solidFill>
                            <a:schemeClr val="bg1"/>
                          </a:solidFill>
                          <a:latin typeface="BIZ UDPゴシック" panose="020B0400000000000000" pitchFamily="50" charset="-128"/>
                          <a:ea typeface="BIZ UDPゴシック" panose="020B0400000000000000" pitchFamily="50" charset="-128"/>
                        </a:rPr>
                        <a:t>事業と主な支援領域</a:t>
                      </a: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6350" cap="flat" cmpd="sng" algn="ctr">
                      <a:solidFill>
                        <a:srgbClr val="4472C4">
                          <a:lumMod val="50000"/>
                        </a:srgbClr>
                      </a:solidFill>
                      <a:prstDash val="solid"/>
                      <a:round/>
                      <a:headEnd type="none" w="med" len="med"/>
                      <a:tailEnd type="none" w="med" len="med"/>
                    </a:lnTlToBr>
                    <a:lnBlToTr w="12700" cmpd="sng">
                      <a:noFill/>
                      <a:prstDash val="solid"/>
                    </a:lnBlToTr>
                    <a:solidFill>
                      <a:schemeClr val="accent6">
                        <a:lumMod val="75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セキュリティ</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意識もなく、</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対策等も</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考えていない</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状態</a:t>
                      </a: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セキュリティ</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対策をしたいが、</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何から始めたら</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よいか</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わからない状態</a:t>
                      </a: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基本的な対策を</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しているが、</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次に何をしたら</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よいか</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わからない状態</a:t>
                      </a: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セキュリティ</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マネジメント</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計画や行動を決め、実践している状態</a:t>
                      </a: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リスクを分析し、方針・ルール・</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対策の見直しを行っている状態</a:t>
                      </a: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常に改善と</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効果の最大化に</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取り組んでいる</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状態</a:t>
                      </a: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3871432646"/>
                  </a:ext>
                </a:extLst>
              </a:tr>
              <a:tr h="46562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ja-JP" altLang="en-US" sz="1600" b="0" dirty="0">
                          <a:solidFill>
                            <a:schemeClr val="accent6">
                              <a:lumMod val="50000"/>
                            </a:schemeClr>
                          </a:solidFill>
                          <a:latin typeface="BIZ UDPゴシック" panose="020B0400000000000000" pitchFamily="50" charset="-128"/>
                          <a:ea typeface="BIZ UDPゴシック" panose="020B0400000000000000" pitchFamily="50" charset="-128"/>
                        </a:rPr>
                        <a:t>中小企業サイバーセキュリティの極意</a:t>
                      </a:r>
                      <a:endParaRPr kumimoji="1" lang="en-US" altLang="ja-JP" sz="1600" b="0" dirty="0">
                        <a:solidFill>
                          <a:schemeClr val="accent6">
                            <a:lumMod val="50000"/>
                          </a:schemeClr>
                        </a:solidFill>
                        <a:latin typeface="BIZ UDPゴシック" panose="020B0400000000000000" pitchFamily="50" charset="-128"/>
                        <a:ea typeface="BIZ UDPゴシック" panose="020B0400000000000000" pitchFamily="50" charset="-128"/>
                      </a:endParaRPr>
                    </a:p>
                  </a:txBody>
                  <a:tcPr marL="72000" marR="7200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528907689"/>
                  </a:ext>
                </a:extLst>
              </a:tr>
              <a:tr h="46562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ja-JP" altLang="en-US" sz="1600" b="0" dirty="0">
                          <a:solidFill>
                            <a:schemeClr val="accent6">
                              <a:lumMod val="50000"/>
                            </a:schemeClr>
                          </a:solidFill>
                          <a:latin typeface="BIZ UDPゴシック" panose="020B0400000000000000" pitchFamily="50" charset="-128"/>
                          <a:ea typeface="BIZ UDPゴシック" panose="020B0400000000000000" pitchFamily="50" charset="-128"/>
                        </a:rPr>
                        <a:t>中小企業サイバーセキュリティ 啓発事業</a:t>
                      </a:r>
                      <a:endParaRPr kumimoji="1" lang="en-US" altLang="ja-JP" sz="1600" b="0" dirty="0">
                        <a:solidFill>
                          <a:schemeClr val="accent6">
                            <a:lumMod val="50000"/>
                          </a:schemeClr>
                        </a:solidFill>
                        <a:latin typeface="BIZ UDPゴシック" panose="020B0400000000000000" pitchFamily="50" charset="-128"/>
                        <a:ea typeface="BIZ UDPゴシック" panose="020B0400000000000000" pitchFamily="50" charset="-128"/>
                      </a:endParaRPr>
                    </a:p>
                  </a:txBody>
                  <a:tcPr marL="72000" marR="7200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2446450479"/>
                  </a:ext>
                </a:extLst>
              </a:tr>
              <a:tr h="46562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600" b="0" dirty="0">
                          <a:solidFill>
                            <a:schemeClr val="accent6">
                              <a:lumMod val="50000"/>
                            </a:schemeClr>
                          </a:solidFill>
                          <a:latin typeface="BIZ UDPゴシック" panose="020B0400000000000000" pitchFamily="50" charset="-128"/>
                          <a:ea typeface="BIZ UDPゴシック" panose="020B0400000000000000" pitchFamily="50" charset="-128"/>
                        </a:rPr>
                        <a:t>中小企業サイバーセキュリティ 基本対策事業</a:t>
                      </a:r>
                      <a:endParaRPr kumimoji="1" lang="en-US" altLang="ja-JP" sz="1600" b="0" dirty="0">
                        <a:solidFill>
                          <a:schemeClr val="accent6">
                            <a:lumMod val="50000"/>
                          </a:schemeClr>
                        </a:solidFill>
                        <a:latin typeface="BIZ UDPゴシック" panose="020B0400000000000000" pitchFamily="50" charset="-128"/>
                        <a:ea typeface="BIZ UDPゴシック" panose="020B0400000000000000" pitchFamily="50" charset="-128"/>
                      </a:endParaRPr>
                    </a:p>
                  </a:txBody>
                  <a:tcPr marL="72000" marR="7200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386473494"/>
                  </a:ext>
                </a:extLst>
              </a:tr>
              <a:tr h="62361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600" b="0" dirty="0">
                          <a:solidFill>
                            <a:srgbClr val="C00000"/>
                          </a:solidFill>
                          <a:latin typeface="BIZ UDPゴシック" panose="020B0400000000000000" pitchFamily="50" charset="-128"/>
                          <a:ea typeface="BIZ UDPゴシック" panose="020B0400000000000000" pitchFamily="50" charset="-128"/>
                        </a:rPr>
                        <a:t>中小企業サイバーセキュリティ</a:t>
                      </a:r>
                      <a:endParaRPr kumimoji="1" lang="en-US" altLang="ja-JP" sz="1600" b="0" dirty="0">
                        <a:solidFill>
                          <a:srgbClr val="C00000"/>
                        </a:solidFill>
                        <a:latin typeface="BIZ UDPゴシック" panose="020B0400000000000000" pitchFamily="50" charset="-128"/>
                        <a:ea typeface="BIZ UDPゴシック" panose="020B0400000000000000"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600" b="0" dirty="0">
                          <a:solidFill>
                            <a:srgbClr val="C00000"/>
                          </a:solidFill>
                          <a:latin typeface="BIZ UDPゴシック" panose="020B0400000000000000" pitchFamily="50" charset="-128"/>
                          <a:ea typeface="BIZ UDPゴシック" panose="020B0400000000000000" pitchFamily="50" charset="-128"/>
                        </a:rPr>
                        <a:t>実践力強化プログラム（本事業）</a:t>
                      </a:r>
                      <a:endParaRPr kumimoji="1" lang="en-US" altLang="ja-JP" sz="1600" b="0" dirty="0">
                        <a:solidFill>
                          <a:srgbClr val="C00000"/>
                        </a:solidFill>
                        <a:latin typeface="BIZ UDPゴシック" panose="020B0400000000000000" pitchFamily="50" charset="-128"/>
                        <a:ea typeface="BIZ UDPゴシック" panose="020B0400000000000000" pitchFamily="50" charset="-128"/>
                      </a:endParaRPr>
                    </a:p>
                  </a:txBody>
                  <a:tcPr marL="72000" marR="7200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377201006"/>
                  </a:ext>
                </a:extLst>
              </a:tr>
              <a:tr h="57912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600" b="0" dirty="0">
                          <a:solidFill>
                            <a:schemeClr val="accent6">
                              <a:lumMod val="50000"/>
                            </a:schemeClr>
                          </a:solidFill>
                          <a:latin typeface="BIZ UDPゴシック" panose="020B0400000000000000" pitchFamily="50" charset="-128"/>
                          <a:ea typeface="BIZ UDPゴシック" panose="020B0400000000000000" pitchFamily="50" charset="-128"/>
                        </a:rPr>
                        <a:t>中小企業サイバーセキュリティ</a:t>
                      </a:r>
                      <a:endParaRPr kumimoji="1" lang="en-US" altLang="ja-JP" sz="1600" b="0" dirty="0">
                        <a:solidFill>
                          <a:schemeClr val="accent6">
                            <a:lumMod val="50000"/>
                          </a:schemeClr>
                        </a:solidFill>
                        <a:latin typeface="BIZ UDPゴシック" panose="020B0400000000000000" pitchFamily="50" charset="-128"/>
                        <a:ea typeface="BIZ UDPゴシック" panose="020B0400000000000000"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600" b="0" dirty="0">
                          <a:solidFill>
                            <a:schemeClr val="accent6">
                              <a:lumMod val="50000"/>
                            </a:schemeClr>
                          </a:solidFill>
                          <a:latin typeface="BIZ UDPゴシック" panose="020B0400000000000000" pitchFamily="50" charset="-128"/>
                          <a:ea typeface="BIZ UDPゴシック" panose="020B0400000000000000" pitchFamily="50" charset="-128"/>
                        </a:rPr>
                        <a:t>インシデント対応力強化</a:t>
                      </a:r>
                      <a:endParaRPr kumimoji="1" lang="en-US" altLang="ja-JP" sz="1600" b="0" dirty="0">
                        <a:solidFill>
                          <a:schemeClr val="accent6">
                            <a:lumMod val="50000"/>
                          </a:schemeClr>
                        </a:solidFill>
                        <a:latin typeface="BIZ UDPゴシック" panose="020B0400000000000000" pitchFamily="50" charset="-128"/>
                        <a:ea typeface="BIZ UDPゴシック" panose="020B0400000000000000" pitchFamily="50" charset="-128"/>
                      </a:endParaRPr>
                    </a:p>
                  </a:txBody>
                  <a:tcPr marL="72000" marR="7200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992532503"/>
                  </a:ext>
                </a:extLst>
              </a:tr>
              <a:tr h="62361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en-US" altLang="ja-JP" sz="1600" b="0" dirty="0" err="1">
                          <a:solidFill>
                            <a:schemeClr val="accent6">
                              <a:lumMod val="50000"/>
                            </a:schemeClr>
                          </a:solidFill>
                          <a:latin typeface="BIZ UDPゴシック" panose="020B0400000000000000" pitchFamily="50" charset="-128"/>
                          <a:ea typeface="BIZ UDPゴシック" panose="020B0400000000000000" pitchFamily="50" charset="-128"/>
                        </a:rPr>
                        <a:t>Tcyss</a:t>
                      </a:r>
                      <a:r>
                        <a:rPr kumimoji="1" lang="ja-JP" altLang="en-US" sz="1600" b="0" dirty="0">
                          <a:solidFill>
                            <a:schemeClr val="accent6">
                              <a:lumMod val="50000"/>
                            </a:schemeClr>
                          </a:solidFill>
                          <a:latin typeface="BIZ UDPゴシック" panose="020B0400000000000000" pitchFamily="50" charset="-128"/>
                          <a:ea typeface="BIZ UDPゴシック" panose="020B0400000000000000" pitchFamily="50" charset="-128"/>
                        </a:rPr>
                        <a:t>（東京中小企業サイバー</a:t>
                      </a:r>
                      <a:endParaRPr kumimoji="1" lang="en-US" altLang="ja-JP" sz="1600" b="0" dirty="0">
                        <a:solidFill>
                          <a:schemeClr val="accent6">
                            <a:lumMod val="50000"/>
                          </a:schemeClr>
                        </a:solidFill>
                        <a:latin typeface="BIZ UDPゴシック" panose="020B0400000000000000" pitchFamily="50" charset="-128"/>
                        <a:ea typeface="BIZ UDPゴシック" panose="020B0400000000000000" pitchFamily="50" charset="-128"/>
                      </a:endParaRPr>
                    </a:p>
                    <a:p>
                      <a:pPr algn="l"/>
                      <a:r>
                        <a:rPr kumimoji="1" lang="ja-JP" altLang="en-US" sz="1600" b="0" dirty="0">
                          <a:solidFill>
                            <a:schemeClr val="accent6">
                              <a:lumMod val="50000"/>
                            </a:schemeClr>
                          </a:solidFill>
                          <a:latin typeface="BIZ UDPゴシック" panose="020B0400000000000000" pitchFamily="50" charset="-128"/>
                          <a:ea typeface="BIZ UDPゴシック" panose="020B0400000000000000" pitchFamily="50" charset="-128"/>
                        </a:rPr>
                        <a:t>セキュリティ支援ネットワーク）</a:t>
                      </a:r>
                    </a:p>
                  </a:txBody>
                  <a:tcPr marL="72000" marR="7200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413849490"/>
                  </a:ext>
                </a:extLst>
              </a:tr>
              <a:tr h="46562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ja-JP" altLang="en-US" sz="1600" b="0" dirty="0">
                          <a:solidFill>
                            <a:schemeClr val="accent6">
                              <a:lumMod val="50000"/>
                            </a:schemeClr>
                          </a:solidFill>
                          <a:latin typeface="BIZ UDPゴシック" panose="020B0400000000000000" pitchFamily="50" charset="-128"/>
                          <a:ea typeface="BIZ UDPゴシック" panose="020B0400000000000000" pitchFamily="50" charset="-128"/>
                        </a:rPr>
                        <a:t>サイバーセキュリティ対策促進助成金</a:t>
                      </a:r>
                    </a:p>
                  </a:txBody>
                  <a:tcPr marL="72000" marR="7200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57413068"/>
                  </a:ext>
                </a:extLst>
              </a:tr>
            </a:tbl>
          </a:graphicData>
        </a:graphic>
      </p:graphicFrame>
      <p:sp>
        <p:nvSpPr>
          <p:cNvPr id="7" name="矢印: 右 6">
            <a:extLst>
              <a:ext uri="{FF2B5EF4-FFF2-40B4-BE49-F238E27FC236}">
                <a16:creationId xmlns:a16="http://schemas.microsoft.com/office/drawing/2014/main" id="{5800A2D9-65F7-DEAE-9F1A-8CF51F2E5424}"/>
              </a:ext>
            </a:extLst>
          </p:cNvPr>
          <p:cNvSpPr/>
          <p:nvPr/>
        </p:nvSpPr>
        <p:spPr>
          <a:xfrm>
            <a:off x="5833985" y="5651838"/>
            <a:ext cx="3496962" cy="421413"/>
          </a:xfrm>
          <a:prstGeom prst="rightArrow">
            <a:avLst/>
          </a:prstGeom>
          <a:gradFill flip="none" rotWithShape="1">
            <a:gsLst>
              <a:gs pos="0">
                <a:schemeClr val="accent6">
                  <a:lumMod val="75000"/>
                </a:schemeClr>
              </a:gs>
              <a:gs pos="0">
                <a:schemeClr val="accent6">
                  <a:lumMod val="60000"/>
                  <a:lumOff val="40000"/>
                </a:schemeClr>
              </a:gs>
              <a:gs pos="100000">
                <a:schemeClr val="accent6">
                  <a:lumMod val="50000"/>
                </a:schemeClr>
              </a:gs>
            </a:gsLst>
            <a:lin ang="0" scaled="1"/>
            <a:tileRect/>
          </a:gra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584" dirty="0">
              <a:latin typeface="BIZ UDPゴシック" panose="020B0400000000000000" pitchFamily="50" charset="-128"/>
              <a:ea typeface="BIZ UDPゴシック" panose="020B0400000000000000" pitchFamily="50" charset="-128"/>
            </a:endParaRPr>
          </a:p>
        </p:txBody>
      </p:sp>
      <p:sp>
        <p:nvSpPr>
          <p:cNvPr id="8" name="矢印: 右 7">
            <a:extLst>
              <a:ext uri="{FF2B5EF4-FFF2-40B4-BE49-F238E27FC236}">
                <a16:creationId xmlns:a16="http://schemas.microsoft.com/office/drawing/2014/main" id="{B6CCC4F6-204B-18A3-0099-D6D8C29C4448}"/>
              </a:ext>
            </a:extLst>
          </p:cNvPr>
          <p:cNvSpPr/>
          <p:nvPr/>
        </p:nvSpPr>
        <p:spPr>
          <a:xfrm>
            <a:off x="5833985" y="6122965"/>
            <a:ext cx="1805066" cy="421413"/>
          </a:xfrm>
          <a:prstGeom prst="rightArrow">
            <a:avLst/>
          </a:prstGeom>
          <a:gradFill flip="none" rotWithShape="1">
            <a:gsLst>
              <a:gs pos="0">
                <a:schemeClr val="accent6">
                  <a:lumMod val="60000"/>
                  <a:lumOff val="40000"/>
                </a:schemeClr>
              </a:gs>
              <a:gs pos="0">
                <a:schemeClr val="accent6">
                  <a:lumMod val="60000"/>
                  <a:lumOff val="40000"/>
                </a:schemeClr>
              </a:gs>
              <a:gs pos="100000">
                <a:schemeClr val="accent6">
                  <a:lumMod val="50000"/>
                </a:schemeClr>
              </a:gs>
            </a:gsLst>
            <a:lin ang="0" scaled="1"/>
            <a:tileRect/>
          </a:gra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584" dirty="0">
              <a:latin typeface="BIZ UDPゴシック" panose="020B0400000000000000" pitchFamily="50" charset="-128"/>
              <a:ea typeface="BIZ UDPゴシック" panose="020B0400000000000000" pitchFamily="50" charset="-128"/>
            </a:endParaRPr>
          </a:p>
        </p:txBody>
      </p:sp>
      <p:sp>
        <p:nvSpPr>
          <p:cNvPr id="9" name="矢印: 右 8">
            <a:extLst>
              <a:ext uri="{FF2B5EF4-FFF2-40B4-BE49-F238E27FC236}">
                <a16:creationId xmlns:a16="http://schemas.microsoft.com/office/drawing/2014/main" id="{BC14CB7E-A6E6-F87F-52CD-451DA6EC9C17}"/>
              </a:ext>
            </a:extLst>
          </p:cNvPr>
          <p:cNvSpPr/>
          <p:nvPr/>
        </p:nvSpPr>
        <p:spPr>
          <a:xfrm>
            <a:off x="7639051" y="6594092"/>
            <a:ext cx="1805066" cy="421413"/>
          </a:xfrm>
          <a:prstGeom prst="rightArrow">
            <a:avLst/>
          </a:prstGeom>
          <a:gradFill flip="none" rotWithShape="1">
            <a:gsLst>
              <a:gs pos="0">
                <a:schemeClr val="accent6">
                  <a:lumMod val="60000"/>
                  <a:lumOff val="40000"/>
                </a:schemeClr>
              </a:gs>
              <a:gs pos="0">
                <a:schemeClr val="accent6">
                  <a:lumMod val="60000"/>
                  <a:lumOff val="40000"/>
                </a:schemeClr>
              </a:gs>
              <a:gs pos="100000">
                <a:schemeClr val="accent6">
                  <a:lumMod val="50000"/>
                </a:schemeClr>
              </a:gs>
            </a:gsLst>
            <a:lin ang="0" scaled="1"/>
            <a:tileRect/>
          </a:gra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584" dirty="0">
              <a:latin typeface="BIZ UDPゴシック" panose="020B0400000000000000" pitchFamily="50" charset="-128"/>
              <a:ea typeface="BIZ UDPゴシック" panose="020B0400000000000000" pitchFamily="50" charset="-128"/>
            </a:endParaRPr>
          </a:p>
        </p:txBody>
      </p:sp>
      <p:sp>
        <p:nvSpPr>
          <p:cNvPr id="10" name="矢印: 右 9">
            <a:extLst>
              <a:ext uri="{FF2B5EF4-FFF2-40B4-BE49-F238E27FC236}">
                <a16:creationId xmlns:a16="http://schemas.microsoft.com/office/drawing/2014/main" id="{6D7DFD1A-B95D-DD90-8C57-8DB6731463D6}"/>
              </a:ext>
            </a:extLst>
          </p:cNvPr>
          <p:cNvSpPr/>
          <p:nvPr/>
        </p:nvSpPr>
        <p:spPr>
          <a:xfrm>
            <a:off x="9496427" y="7139827"/>
            <a:ext cx="3639004" cy="421413"/>
          </a:xfrm>
          <a:prstGeom prst="rightArrow">
            <a:avLst/>
          </a:prstGeom>
          <a:gradFill flip="none" rotWithShape="1">
            <a:gsLst>
              <a:gs pos="0">
                <a:schemeClr val="accent6">
                  <a:lumMod val="60000"/>
                  <a:lumOff val="40000"/>
                </a:schemeClr>
              </a:gs>
              <a:gs pos="0">
                <a:schemeClr val="accent6">
                  <a:lumMod val="40000"/>
                  <a:lumOff val="60000"/>
                </a:schemeClr>
              </a:gs>
              <a:gs pos="100000">
                <a:schemeClr val="accent6">
                  <a:lumMod val="50000"/>
                </a:schemeClr>
              </a:gs>
            </a:gsLst>
            <a:lin ang="0" scaled="1"/>
            <a:tileRect/>
          </a:gra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584" dirty="0">
              <a:latin typeface="BIZ UDPゴシック" panose="020B0400000000000000" pitchFamily="50" charset="-128"/>
              <a:ea typeface="BIZ UDPゴシック" panose="020B0400000000000000" pitchFamily="50" charset="-128"/>
            </a:endParaRPr>
          </a:p>
        </p:txBody>
      </p:sp>
      <p:sp>
        <p:nvSpPr>
          <p:cNvPr id="11" name="矢印: 右 10">
            <a:extLst>
              <a:ext uri="{FF2B5EF4-FFF2-40B4-BE49-F238E27FC236}">
                <a16:creationId xmlns:a16="http://schemas.microsoft.com/office/drawing/2014/main" id="{D9AF92E0-A958-A397-52A6-211C1F97E44C}"/>
              </a:ext>
            </a:extLst>
          </p:cNvPr>
          <p:cNvSpPr/>
          <p:nvPr/>
        </p:nvSpPr>
        <p:spPr>
          <a:xfrm>
            <a:off x="11315928" y="7659082"/>
            <a:ext cx="5461214" cy="421413"/>
          </a:xfrm>
          <a:prstGeom prst="rightArrow">
            <a:avLst/>
          </a:prstGeom>
          <a:solidFill>
            <a:srgbClr val="53B03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584" dirty="0">
              <a:latin typeface="BIZ UDPゴシック" panose="020B0400000000000000" pitchFamily="50" charset="-128"/>
              <a:ea typeface="BIZ UDPゴシック" panose="020B0400000000000000" pitchFamily="50" charset="-128"/>
            </a:endParaRPr>
          </a:p>
        </p:txBody>
      </p:sp>
      <p:sp>
        <p:nvSpPr>
          <p:cNvPr id="12" name="矢印: 右 11">
            <a:extLst>
              <a:ext uri="{FF2B5EF4-FFF2-40B4-BE49-F238E27FC236}">
                <a16:creationId xmlns:a16="http://schemas.microsoft.com/office/drawing/2014/main" id="{EE25D4E8-888A-B509-E3A4-7032EDEC226F}"/>
              </a:ext>
            </a:extLst>
          </p:cNvPr>
          <p:cNvSpPr/>
          <p:nvPr/>
        </p:nvSpPr>
        <p:spPr>
          <a:xfrm>
            <a:off x="5779468" y="8287622"/>
            <a:ext cx="5536458" cy="421413"/>
          </a:xfrm>
          <a:prstGeom prst="rightArrow">
            <a:avLst/>
          </a:prstGeom>
          <a:solidFill>
            <a:srgbClr val="53B03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584" dirty="0">
              <a:latin typeface="BIZ UDPゴシック" panose="020B0400000000000000" pitchFamily="50" charset="-128"/>
              <a:ea typeface="BIZ UDPゴシック" panose="020B0400000000000000" pitchFamily="50" charset="-128"/>
            </a:endParaRPr>
          </a:p>
        </p:txBody>
      </p:sp>
      <p:sp>
        <p:nvSpPr>
          <p:cNvPr id="13" name="矢印: 右 12">
            <a:extLst>
              <a:ext uri="{FF2B5EF4-FFF2-40B4-BE49-F238E27FC236}">
                <a16:creationId xmlns:a16="http://schemas.microsoft.com/office/drawing/2014/main" id="{E016E846-142D-E362-AA0B-615A8BDE5F9A}"/>
              </a:ext>
            </a:extLst>
          </p:cNvPr>
          <p:cNvSpPr/>
          <p:nvPr/>
        </p:nvSpPr>
        <p:spPr>
          <a:xfrm>
            <a:off x="7641538" y="8884575"/>
            <a:ext cx="9135601" cy="415897"/>
          </a:xfrm>
          <a:prstGeom prst="rightArrow">
            <a:avLst/>
          </a:prstGeom>
          <a:solidFill>
            <a:srgbClr val="53B03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584" dirty="0">
              <a:latin typeface="BIZ UDPゴシック" panose="020B0400000000000000" pitchFamily="50" charset="-128"/>
              <a:ea typeface="BIZ UDPゴシック" panose="020B0400000000000000" pitchFamily="50" charset="-128"/>
            </a:endParaRPr>
          </a:p>
        </p:txBody>
      </p:sp>
      <p:cxnSp>
        <p:nvCxnSpPr>
          <p:cNvPr id="4" name="コネクタ: カギ線 3">
            <a:extLst>
              <a:ext uri="{FF2B5EF4-FFF2-40B4-BE49-F238E27FC236}">
                <a16:creationId xmlns:a16="http://schemas.microsoft.com/office/drawing/2014/main" id="{0B7900AC-89A3-7B7A-D80B-E07348414082}"/>
              </a:ext>
            </a:extLst>
          </p:cNvPr>
          <p:cNvCxnSpPr>
            <a:cxnSpLocks/>
          </p:cNvCxnSpPr>
          <p:nvPr/>
        </p:nvCxnSpPr>
        <p:spPr>
          <a:xfrm>
            <a:off x="7100239" y="6335068"/>
            <a:ext cx="538812" cy="464566"/>
          </a:xfrm>
          <a:prstGeom prst="bentConnector3">
            <a:avLst>
              <a:gd name="adj1" fmla="val 874"/>
            </a:avLst>
          </a:prstGeom>
          <a:ln w="114300">
            <a:solidFill>
              <a:schemeClr val="accent2">
                <a:lumMod val="40000"/>
                <a:lumOff val="60000"/>
              </a:schemeClr>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701A2B85-2DC7-BDFB-96F7-342F6FF8ECB8}"/>
              </a:ext>
            </a:extLst>
          </p:cNvPr>
          <p:cNvSpPr txBox="1"/>
          <p:nvPr/>
        </p:nvSpPr>
        <p:spPr>
          <a:xfrm>
            <a:off x="5970681" y="6520673"/>
            <a:ext cx="1349670" cy="461665"/>
          </a:xfrm>
          <a:prstGeom prst="rect">
            <a:avLst/>
          </a:prstGeom>
          <a:noFill/>
        </p:spPr>
        <p:txBody>
          <a:bodyPr wrap="square">
            <a:spAutoFit/>
          </a:bodyPr>
          <a:lstStyle/>
          <a:p>
            <a:r>
              <a:rPr lang="en-US" altLang="ja-JP" sz="2400" dirty="0">
                <a:latin typeface="BIZ UDPゴシック" panose="020B0400000000000000" pitchFamily="50" charset="-128"/>
                <a:ea typeface="BIZ UDPゴシック" panose="020B0400000000000000" pitchFamily="50" charset="-128"/>
              </a:rPr>
              <a:t>STEP1</a:t>
            </a:r>
          </a:p>
        </p:txBody>
      </p:sp>
      <p:cxnSp>
        <p:nvCxnSpPr>
          <p:cNvPr id="17" name="コネクタ: カギ線 16">
            <a:extLst>
              <a:ext uri="{FF2B5EF4-FFF2-40B4-BE49-F238E27FC236}">
                <a16:creationId xmlns:a16="http://schemas.microsoft.com/office/drawing/2014/main" id="{02BC1275-55A8-0FDA-1793-C8AA393F4499}"/>
              </a:ext>
            </a:extLst>
          </p:cNvPr>
          <p:cNvCxnSpPr>
            <a:cxnSpLocks/>
          </p:cNvCxnSpPr>
          <p:nvPr/>
        </p:nvCxnSpPr>
        <p:spPr>
          <a:xfrm>
            <a:off x="8858032" y="6826753"/>
            <a:ext cx="904785" cy="525613"/>
          </a:xfrm>
          <a:prstGeom prst="bentConnector3">
            <a:avLst>
              <a:gd name="adj1" fmla="val 644"/>
            </a:avLst>
          </a:prstGeom>
          <a:ln w="114300">
            <a:solidFill>
              <a:srgbClr val="FF0000"/>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B2C3142C-E53F-9F91-EB78-10AF6CB95972}"/>
              </a:ext>
            </a:extLst>
          </p:cNvPr>
          <p:cNvSpPr txBox="1"/>
          <p:nvPr/>
        </p:nvSpPr>
        <p:spPr>
          <a:xfrm>
            <a:off x="7667368" y="7139827"/>
            <a:ext cx="1349670" cy="461665"/>
          </a:xfrm>
          <a:prstGeom prst="rect">
            <a:avLst/>
          </a:prstGeom>
          <a:noFill/>
        </p:spPr>
        <p:txBody>
          <a:bodyPr wrap="square">
            <a:spAutoFit/>
          </a:bodyPr>
          <a:lstStyle/>
          <a:p>
            <a:r>
              <a:rPr lang="en-US" altLang="ja-JP" sz="2400" dirty="0">
                <a:latin typeface="BIZ UDPゴシック" panose="020B0400000000000000" pitchFamily="50" charset="-128"/>
                <a:ea typeface="BIZ UDPゴシック" panose="020B0400000000000000" pitchFamily="50" charset="-128"/>
              </a:rPr>
              <a:t>STEP2</a:t>
            </a:r>
          </a:p>
        </p:txBody>
      </p:sp>
      <p:grpSp>
        <p:nvGrpSpPr>
          <p:cNvPr id="19" name="グループ化 18">
            <a:extLst>
              <a:ext uri="{FF2B5EF4-FFF2-40B4-BE49-F238E27FC236}">
                <a16:creationId xmlns:a16="http://schemas.microsoft.com/office/drawing/2014/main" id="{4C1E0C4E-4C0E-ACEE-A0CF-A028B69CE8FB}"/>
              </a:ext>
            </a:extLst>
          </p:cNvPr>
          <p:cNvGrpSpPr/>
          <p:nvPr/>
        </p:nvGrpSpPr>
        <p:grpSpPr>
          <a:xfrm>
            <a:off x="9882014" y="6812906"/>
            <a:ext cx="2811365" cy="296092"/>
            <a:chOff x="7196595" y="7212163"/>
            <a:chExt cx="2811364" cy="296092"/>
          </a:xfrm>
        </p:grpSpPr>
        <p:sp>
          <p:nvSpPr>
            <p:cNvPr id="20" name="楕円 19">
              <a:extLst>
                <a:ext uri="{FF2B5EF4-FFF2-40B4-BE49-F238E27FC236}">
                  <a16:creationId xmlns:a16="http://schemas.microsoft.com/office/drawing/2014/main" id="{71A32A7C-5D42-728B-7EBF-B8CFC940E51D}"/>
                </a:ext>
              </a:extLst>
            </p:cNvPr>
            <p:cNvSpPr/>
            <p:nvPr/>
          </p:nvSpPr>
          <p:spPr>
            <a:xfrm>
              <a:off x="7196595" y="7212164"/>
              <a:ext cx="1242137" cy="296091"/>
            </a:xfrm>
            <a:prstGeom prst="ellipse">
              <a:avLst/>
            </a:prstGeom>
            <a:solidFill>
              <a:srgbClr val="DFB9B3"/>
            </a:solidFill>
            <a:ln>
              <a:noFill/>
            </a:ln>
          </p:spPr>
          <p:style>
            <a:lnRef idx="1">
              <a:schemeClr val="accent3"/>
            </a:lnRef>
            <a:fillRef idx="3">
              <a:schemeClr val="accent3"/>
            </a:fillRef>
            <a:effectRef idx="2">
              <a:schemeClr val="accent3"/>
            </a:effectRef>
            <a:fontRef idx="minor">
              <a:schemeClr val="lt1"/>
            </a:fontRef>
          </p:style>
          <p:txBody>
            <a:bodyPr lIns="36001" rIns="36001" rtlCol="0" anchor="ctr"/>
            <a:lstStyle/>
            <a:p>
              <a:pPr algn="ctr"/>
              <a:r>
                <a:rPr lang="en-US" altLang="ja-JP" sz="1600" dirty="0">
                  <a:latin typeface="BIZ UDPゴシック" panose="020B0400000000000000" pitchFamily="50" charset="-128"/>
                  <a:ea typeface="BIZ UDPゴシック" panose="020B0400000000000000" pitchFamily="50" charset="-128"/>
                </a:rPr>
                <a:t>Before</a:t>
              </a:r>
              <a:endParaRPr lang="ja-JP" altLang="en-US" sz="1600" dirty="0">
                <a:latin typeface="BIZ UDPゴシック" panose="020B0400000000000000" pitchFamily="50" charset="-128"/>
                <a:ea typeface="BIZ UDPゴシック" panose="020B0400000000000000" pitchFamily="50" charset="-128"/>
              </a:endParaRPr>
            </a:p>
          </p:txBody>
        </p:sp>
        <p:sp>
          <p:nvSpPr>
            <p:cNvPr id="21" name="楕円 20">
              <a:extLst>
                <a:ext uri="{FF2B5EF4-FFF2-40B4-BE49-F238E27FC236}">
                  <a16:creationId xmlns:a16="http://schemas.microsoft.com/office/drawing/2014/main" id="{82521859-EDCD-F124-F844-1A71C3A0B39F}"/>
                </a:ext>
              </a:extLst>
            </p:cNvPr>
            <p:cNvSpPr/>
            <p:nvPr/>
          </p:nvSpPr>
          <p:spPr>
            <a:xfrm>
              <a:off x="8878744" y="7212163"/>
              <a:ext cx="1129215" cy="296091"/>
            </a:xfrm>
            <a:prstGeom prst="ellipse">
              <a:avLst/>
            </a:prstGeom>
            <a:solidFill>
              <a:srgbClr val="FF0000"/>
            </a:solidFill>
            <a:ln>
              <a:noFill/>
            </a:ln>
          </p:spPr>
          <p:style>
            <a:lnRef idx="1">
              <a:schemeClr val="accent3"/>
            </a:lnRef>
            <a:fillRef idx="3">
              <a:schemeClr val="accent3"/>
            </a:fillRef>
            <a:effectRef idx="2">
              <a:schemeClr val="accent3"/>
            </a:effectRef>
            <a:fontRef idx="minor">
              <a:schemeClr val="lt1"/>
            </a:fontRef>
          </p:style>
          <p:txBody>
            <a:bodyPr lIns="36001" rIns="36001" rtlCol="0" anchor="ctr"/>
            <a:lstStyle/>
            <a:p>
              <a:pPr algn="ctr"/>
              <a:r>
                <a:rPr lang="en-US" altLang="ja-JP" sz="1600" dirty="0">
                  <a:latin typeface="BIZ UDPゴシック" panose="020B0400000000000000" pitchFamily="50" charset="-128"/>
                  <a:ea typeface="BIZ UDPゴシック" panose="020B0400000000000000" pitchFamily="50" charset="-128"/>
                </a:rPr>
                <a:t>After</a:t>
              </a:r>
              <a:endParaRPr lang="ja-JP" altLang="en-US" sz="1600" dirty="0">
                <a:latin typeface="BIZ UDPゴシック" panose="020B0400000000000000" pitchFamily="50" charset="-128"/>
                <a:ea typeface="BIZ UDPゴシック" panose="020B0400000000000000" pitchFamily="50" charset="-128"/>
              </a:endParaRPr>
            </a:p>
          </p:txBody>
        </p:sp>
      </p:grpSp>
      <p:cxnSp>
        <p:nvCxnSpPr>
          <p:cNvPr id="22" name="直線コネクタ 21">
            <a:extLst>
              <a:ext uri="{FF2B5EF4-FFF2-40B4-BE49-F238E27FC236}">
                <a16:creationId xmlns:a16="http://schemas.microsoft.com/office/drawing/2014/main" id="{C2F19C19-A15C-591A-2061-9D13E461EEF5}"/>
              </a:ext>
            </a:extLst>
          </p:cNvPr>
          <p:cNvCxnSpPr>
            <a:cxnSpLocks/>
          </p:cNvCxnSpPr>
          <p:nvPr/>
        </p:nvCxnSpPr>
        <p:spPr>
          <a:xfrm>
            <a:off x="10712409" y="7370659"/>
            <a:ext cx="0" cy="1727095"/>
          </a:xfrm>
          <a:prstGeom prst="line">
            <a:avLst/>
          </a:prstGeom>
          <a:ln w="76200">
            <a:solidFill>
              <a:schemeClr val="bg2">
                <a:lumMod val="50000"/>
              </a:schemeClr>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AE7EB23F-D266-4CAB-3653-3B9D30DEB10D}"/>
              </a:ext>
            </a:extLst>
          </p:cNvPr>
          <p:cNvSpPr txBox="1"/>
          <p:nvPr/>
        </p:nvSpPr>
        <p:spPr>
          <a:xfrm>
            <a:off x="9501601" y="7727568"/>
            <a:ext cx="1349670" cy="461665"/>
          </a:xfrm>
          <a:prstGeom prst="rect">
            <a:avLst/>
          </a:prstGeom>
          <a:noFill/>
        </p:spPr>
        <p:txBody>
          <a:bodyPr wrap="square">
            <a:spAutoFit/>
          </a:bodyPr>
          <a:lstStyle/>
          <a:p>
            <a:r>
              <a:rPr lang="en-US" altLang="ja-JP" sz="2400" dirty="0">
                <a:latin typeface="BIZ UDPゴシック" panose="020B0400000000000000" pitchFamily="50" charset="-128"/>
                <a:ea typeface="BIZ UDPゴシック" panose="020B0400000000000000" pitchFamily="50" charset="-128"/>
              </a:rPr>
              <a:t>STEP3</a:t>
            </a:r>
          </a:p>
        </p:txBody>
      </p:sp>
      <p:sp>
        <p:nvSpPr>
          <p:cNvPr id="25" name="正方形/長方形 24">
            <a:extLst>
              <a:ext uri="{FF2B5EF4-FFF2-40B4-BE49-F238E27FC236}">
                <a16:creationId xmlns:a16="http://schemas.microsoft.com/office/drawing/2014/main" id="{258BACF5-DD86-7714-6F8B-E58332808560}"/>
              </a:ext>
            </a:extLst>
          </p:cNvPr>
          <p:cNvSpPr/>
          <p:nvPr/>
        </p:nvSpPr>
        <p:spPr>
          <a:xfrm>
            <a:off x="9489777" y="3947184"/>
            <a:ext cx="1826146" cy="5360491"/>
          </a:xfrm>
          <a:prstGeom prst="rect">
            <a:avLst/>
          </a:prstGeom>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584" dirty="0">
              <a:latin typeface="BIZ UDPゴシック" panose="020B0400000000000000" pitchFamily="50" charset="-128"/>
              <a:ea typeface="BIZ UDPゴシック" panose="020B0400000000000000" pitchFamily="50" charset="-128"/>
            </a:endParaRPr>
          </a:p>
        </p:txBody>
      </p:sp>
      <p:cxnSp>
        <p:nvCxnSpPr>
          <p:cNvPr id="26" name="コネクタ: カギ線 25">
            <a:extLst>
              <a:ext uri="{FF2B5EF4-FFF2-40B4-BE49-F238E27FC236}">
                <a16:creationId xmlns:a16="http://schemas.microsoft.com/office/drawing/2014/main" id="{7C0CAF2D-F9E8-9ACE-80E4-5B99525D41E6}"/>
              </a:ext>
            </a:extLst>
          </p:cNvPr>
          <p:cNvCxnSpPr>
            <a:cxnSpLocks/>
          </p:cNvCxnSpPr>
          <p:nvPr/>
        </p:nvCxnSpPr>
        <p:spPr>
          <a:xfrm>
            <a:off x="11036162" y="7370659"/>
            <a:ext cx="547356" cy="517168"/>
          </a:xfrm>
          <a:prstGeom prst="bentConnector3">
            <a:avLst>
              <a:gd name="adj1" fmla="val -506"/>
            </a:avLst>
          </a:prstGeom>
          <a:ln w="114300">
            <a:solidFill>
              <a:srgbClr val="FF0000"/>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EF9117C6-FDA9-99DD-77F0-3D78284AB957}"/>
              </a:ext>
            </a:extLst>
          </p:cNvPr>
          <p:cNvSpPr txBox="1"/>
          <p:nvPr/>
        </p:nvSpPr>
        <p:spPr>
          <a:xfrm>
            <a:off x="11781660" y="7879165"/>
            <a:ext cx="1349670" cy="461665"/>
          </a:xfrm>
          <a:prstGeom prst="rect">
            <a:avLst/>
          </a:prstGeom>
          <a:noFill/>
        </p:spPr>
        <p:txBody>
          <a:bodyPr wrap="square">
            <a:spAutoFit/>
          </a:bodyPr>
          <a:lstStyle/>
          <a:p>
            <a:r>
              <a:rPr lang="en-US" altLang="ja-JP" sz="2400" dirty="0">
                <a:latin typeface="BIZ UDPゴシック" panose="020B0400000000000000" pitchFamily="50" charset="-128"/>
                <a:ea typeface="BIZ UDPゴシック" panose="020B0400000000000000" pitchFamily="50" charset="-128"/>
              </a:rPr>
              <a:t>+α</a:t>
            </a:r>
          </a:p>
        </p:txBody>
      </p:sp>
    </p:spTree>
    <p:extLst>
      <p:ext uri="{BB962C8B-B14F-4D97-AF65-F5344CB8AC3E}">
        <p14:creationId xmlns:p14="http://schemas.microsoft.com/office/powerpoint/2010/main" val="456290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C11A3258-32A7-4125-9006-D8285FF2D2CC}"/>
              </a:ext>
            </a:extLst>
          </p:cNvPr>
          <p:cNvSpPr txBox="1"/>
          <p:nvPr/>
        </p:nvSpPr>
        <p:spPr>
          <a:xfrm>
            <a:off x="13106608" y="597600"/>
            <a:ext cx="432444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2-3.】</a:t>
            </a:r>
          </a:p>
          <a:p>
            <a:pPr algn="ctr"/>
            <a:r>
              <a:rPr lang="en-US" altLang="ja-JP" sz="2400" b="1" dirty="0">
                <a:latin typeface="BIZ UDPゴシック" panose="020B0400000000000000" pitchFamily="50" charset="-128"/>
                <a:ea typeface="BIZ UDPゴシック" panose="020B0400000000000000" pitchFamily="50" charset="-128"/>
              </a:rPr>
              <a:t>P19</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P22</a:t>
            </a:r>
          </a:p>
        </p:txBody>
      </p:sp>
      <p:sp>
        <p:nvSpPr>
          <p:cNvPr id="3" name="テキスト プレースホルダー 2">
            <a:extLst>
              <a:ext uri="{FF2B5EF4-FFF2-40B4-BE49-F238E27FC236}">
                <a16:creationId xmlns:a16="http://schemas.microsoft.com/office/drawing/2014/main" id="{671B73AB-EA84-D28A-867F-D38E0A00B32E}"/>
              </a:ext>
            </a:extLst>
          </p:cNvPr>
          <p:cNvSpPr txBox="1">
            <a:spLocks noGrp="1"/>
          </p:cNvSpPr>
          <p:nvPr>
            <p:ph type="title" idx="4294967295"/>
          </p:nvPr>
        </p:nvSpPr>
        <p:spPr>
          <a:xfrm>
            <a:off x="1269352" y="718907"/>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サイバーセキュリティアプローチ方法</a:t>
            </a:r>
            <a:endParaRPr kumimoji="1" lang="en-US" altLang="ja-JP"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p:txBody>
      </p:sp>
      <p:sp>
        <p:nvSpPr>
          <p:cNvPr id="10" name="テキスト プレースホルダー 2">
            <a:extLst>
              <a:ext uri="{FF2B5EF4-FFF2-40B4-BE49-F238E27FC236}">
                <a16:creationId xmlns:a16="http://schemas.microsoft.com/office/drawing/2014/main" id="{6745B5A5-8DAA-B26F-2DC7-A0E651B16258}"/>
              </a:ext>
            </a:extLst>
          </p:cNvPr>
          <p:cNvSpPr txBox="1">
            <a:spLocks/>
          </p:cNvSpPr>
          <p:nvPr/>
        </p:nvSpPr>
        <p:spPr>
          <a:xfrm>
            <a:off x="1332852" y="1612605"/>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対策基準レベルの概要</a:t>
            </a:r>
          </a:p>
        </p:txBody>
      </p:sp>
      <p:graphicFrame>
        <p:nvGraphicFramePr>
          <p:cNvPr id="6" name="表 2">
            <a:extLst>
              <a:ext uri="{FF2B5EF4-FFF2-40B4-BE49-F238E27FC236}">
                <a16:creationId xmlns:a16="http://schemas.microsoft.com/office/drawing/2014/main" id="{1ACB2EF6-6177-B0EF-2763-5D1F2DF38D54}"/>
              </a:ext>
            </a:extLst>
          </p:cNvPr>
          <p:cNvGraphicFramePr>
            <a:graphicFrameLocks noGrp="1"/>
          </p:cNvGraphicFramePr>
          <p:nvPr>
            <p:extLst>
              <p:ext uri="{D42A27DB-BD31-4B8C-83A1-F6EECF244321}">
                <p14:modId xmlns:p14="http://schemas.microsoft.com/office/powerpoint/2010/main" val="2141888118"/>
              </p:ext>
            </p:extLst>
          </p:nvPr>
        </p:nvGraphicFramePr>
        <p:xfrm>
          <a:off x="1498108" y="2391628"/>
          <a:ext cx="15614235" cy="5448227"/>
        </p:xfrm>
        <a:graphic>
          <a:graphicData uri="http://schemas.openxmlformats.org/drawingml/2006/table">
            <a:tbl>
              <a:tblPr firstRow="1" bandRow="1">
                <a:tableStyleId>{5C22544A-7EE6-4342-B048-85BDC9FD1C3A}</a:tableStyleId>
              </a:tblPr>
              <a:tblGrid>
                <a:gridCol w="4835236">
                  <a:extLst>
                    <a:ext uri="{9D8B030D-6E8A-4147-A177-3AD203B41FA5}">
                      <a16:colId xmlns:a16="http://schemas.microsoft.com/office/drawing/2014/main" val="3350320881"/>
                    </a:ext>
                  </a:extLst>
                </a:gridCol>
                <a:gridCol w="10778999">
                  <a:extLst>
                    <a:ext uri="{9D8B030D-6E8A-4147-A177-3AD203B41FA5}">
                      <a16:colId xmlns:a16="http://schemas.microsoft.com/office/drawing/2014/main" val="3319254363"/>
                    </a:ext>
                  </a:extLst>
                </a:gridCol>
              </a:tblGrid>
              <a:tr h="834809">
                <a:tc>
                  <a:txBody>
                    <a:bodyPr/>
                    <a:lstStyle/>
                    <a:p>
                      <a:pPr algn="ctr"/>
                      <a:r>
                        <a:rPr kumimoji="1" lang="ja-JP" altLang="en-US" sz="3200" dirty="0">
                          <a:latin typeface="BIZ UDPゴシック" panose="020B0400000000000000" pitchFamily="50" charset="-128"/>
                          <a:ea typeface="BIZ UDPゴシック" panose="020B0400000000000000" pitchFamily="50" charset="-128"/>
                        </a:rPr>
                        <a:t>レベル</a:t>
                      </a:r>
                    </a:p>
                  </a:txBody>
                  <a:tcPr anchor="ctr">
                    <a:solidFill>
                      <a:schemeClr val="accent6"/>
                    </a:solidFill>
                  </a:tcPr>
                </a:tc>
                <a:tc>
                  <a:txBody>
                    <a:bodyPr/>
                    <a:lstStyle/>
                    <a:p>
                      <a:pPr algn="ctr"/>
                      <a:r>
                        <a:rPr kumimoji="1" lang="ja-JP" altLang="en-US" sz="3200" dirty="0">
                          <a:latin typeface="BIZ UDPゴシック" panose="020B0400000000000000" pitchFamily="50" charset="-128"/>
                          <a:ea typeface="BIZ UDPゴシック" panose="020B0400000000000000" pitchFamily="50" charset="-128"/>
                        </a:rPr>
                        <a:t>概要</a:t>
                      </a:r>
                    </a:p>
                  </a:txBody>
                  <a:tcPr anchor="ctr">
                    <a:solidFill>
                      <a:schemeClr val="accent6"/>
                    </a:solidFill>
                  </a:tcPr>
                </a:tc>
                <a:extLst>
                  <a:ext uri="{0D108BD9-81ED-4DB2-BD59-A6C34878D82A}">
                    <a16:rowId xmlns:a16="http://schemas.microsoft.com/office/drawing/2014/main" val="2429723215"/>
                  </a:ext>
                </a:extLst>
              </a:tr>
              <a:tr h="1537806">
                <a:tc>
                  <a:txBody>
                    <a:bodyPr/>
                    <a:lstStyle/>
                    <a:p>
                      <a:pPr algn="ctr">
                        <a:lnSpc>
                          <a:spcPct val="110000"/>
                        </a:lnSpc>
                      </a:pPr>
                      <a:r>
                        <a:rPr kumimoji="1" lang="en-US" altLang="ja-JP" sz="3200" dirty="0">
                          <a:latin typeface="BIZ UDPゴシック" panose="020B0400000000000000" pitchFamily="50" charset="-128"/>
                          <a:ea typeface="BIZ UDPゴシック" panose="020B0400000000000000" pitchFamily="50" charset="-128"/>
                        </a:rPr>
                        <a:t>Lv.1</a:t>
                      </a:r>
                    </a:p>
                    <a:p>
                      <a:pPr algn="ctr">
                        <a:lnSpc>
                          <a:spcPct val="110000"/>
                        </a:lnSpc>
                      </a:pPr>
                      <a:r>
                        <a:rPr kumimoji="1" lang="ja-JP" altLang="en-US" sz="3200" dirty="0">
                          <a:latin typeface="BIZ UDPゴシック" panose="020B0400000000000000" pitchFamily="50" charset="-128"/>
                          <a:ea typeface="BIZ UDPゴシック" panose="020B0400000000000000" pitchFamily="50" charset="-128"/>
                        </a:rPr>
                        <a:t>クイックアプローチ</a:t>
                      </a:r>
                    </a:p>
                  </a:txBody>
                  <a:tcPr anchor="ctr">
                    <a:solidFill>
                      <a:schemeClr val="accent6">
                        <a:lumMod val="40000"/>
                        <a:lumOff val="60000"/>
                      </a:schemeClr>
                    </a:solidFill>
                  </a:tcPr>
                </a:tc>
                <a:tc>
                  <a:txBody>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緊急に、狙われやすい大きな穴（セキュリティホール）を塞ぐ</a:t>
                      </a:r>
                    </a:p>
                  </a:txBody>
                  <a:tcPr anchor="ctr">
                    <a:solidFill>
                      <a:schemeClr val="accent6">
                        <a:lumMod val="40000"/>
                        <a:lumOff val="60000"/>
                      </a:schemeClr>
                    </a:solidFill>
                  </a:tcPr>
                </a:tc>
                <a:extLst>
                  <a:ext uri="{0D108BD9-81ED-4DB2-BD59-A6C34878D82A}">
                    <a16:rowId xmlns:a16="http://schemas.microsoft.com/office/drawing/2014/main" val="836525596"/>
                  </a:ext>
                </a:extLst>
              </a:tr>
              <a:tr h="1537806">
                <a:tc>
                  <a:txBody>
                    <a:bodyPr/>
                    <a:lstStyle/>
                    <a:p>
                      <a:pPr algn="ctr">
                        <a:lnSpc>
                          <a:spcPct val="110000"/>
                        </a:lnSpc>
                      </a:pPr>
                      <a:r>
                        <a:rPr kumimoji="1" lang="en-US" altLang="ja-JP" sz="3200" dirty="0">
                          <a:latin typeface="BIZ UDPゴシック" panose="020B0400000000000000" pitchFamily="50" charset="-128"/>
                          <a:ea typeface="BIZ UDPゴシック" panose="020B0400000000000000" pitchFamily="50" charset="-128"/>
                        </a:rPr>
                        <a:t>Lv.2</a:t>
                      </a:r>
                    </a:p>
                    <a:p>
                      <a:pPr algn="ctr">
                        <a:lnSpc>
                          <a:spcPct val="110000"/>
                        </a:lnSpc>
                      </a:pPr>
                      <a:r>
                        <a:rPr kumimoji="1" lang="ja-JP" altLang="en-US" sz="3200" dirty="0">
                          <a:latin typeface="BIZ UDPゴシック" panose="020B0400000000000000" pitchFamily="50" charset="-128"/>
                          <a:ea typeface="BIZ UDPゴシック" panose="020B0400000000000000" pitchFamily="50" charset="-128"/>
                        </a:rPr>
                        <a:t>ベースラインアプローチ</a:t>
                      </a:r>
                    </a:p>
                  </a:txBody>
                  <a:tcPr anchor="ctr">
                    <a:solidFill>
                      <a:schemeClr val="accent6">
                        <a:lumMod val="20000"/>
                        <a:lumOff val="80000"/>
                      </a:schemeClr>
                    </a:solidFill>
                  </a:tcPr>
                </a:tc>
                <a:tc>
                  <a:txBody>
                    <a:bodyPr/>
                    <a:lstStyle/>
                    <a:p>
                      <a:pPr marL="0" indent="0">
                        <a:lnSpc>
                          <a:spcPct val="110000"/>
                        </a:lnSpc>
                        <a:buFont typeface="Arial" panose="020B0604020202020204" pitchFamily="34" charset="0"/>
                        <a:buNone/>
                      </a:pPr>
                      <a:r>
                        <a:rPr kumimoji="1" lang="ja-JP" altLang="en-US" sz="3200" dirty="0">
                          <a:latin typeface="BIZ UDPゴシック" panose="020B0400000000000000" pitchFamily="50" charset="-128"/>
                          <a:ea typeface="BIZ UDPゴシック" panose="020B0400000000000000" pitchFamily="50" charset="-128"/>
                        </a:rPr>
                        <a:t>素早く多くの穴を塞ぐ</a:t>
                      </a:r>
                      <a:endParaRPr kumimoji="1" lang="en-US" altLang="ja-JP" sz="3200" dirty="0">
                        <a:latin typeface="BIZ UDPゴシック" panose="020B0400000000000000" pitchFamily="50" charset="-128"/>
                        <a:ea typeface="BIZ UDPゴシック" panose="020B0400000000000000" pitchFamily="50" charset="-128"/>
                      </a:endParaRPr>
                    </a:p>
                  </a:txBody>
                  <a:tcPr anchor="ctr">
                    <a:solidFill>
                      <a:schemeClr val="accent6">
                        <a:lumMod val="20000"/>
                        <a:lumOff val="80000"/>
                      </a:schemeClr>
                    </a:solidFill>
                  </a:tcPr>
                </a:tc>
                <a:extLst>
                  <a:ext uri="{0D108BD9-81ED-4DB2-BD59-A6C34878D82A}">
                    <a16:rowId xmlns:a16="http://schemas.microsoft.com/office/drawing/2014/main" val="2665611649"/>
                  </a:ext>
                </a:extLst>
              </a:tr>
              <a:tr h="1537806">
                <a:tc>
                  <a:txBody>
                    <a:bodyPr/>
                    <a:lstStyle/>
                    <a:p>
                      <a:pPr algn="ctr">
                        <a:lnSpc>
                          <a:spcPct val="110000"/>
                        </a:lnSpc>
                      </a:pPr>
                      <a:r>
                        <a:rPr kumimoji="1" lang="en-US" altLang="ja-JP" sz="3200" dirty="0">
                          <a:latin typeface="BIZ UDPゴシック" panose="020B0400000000000000" pitchFamily="50" charset="-128"/>
                          <a:ea typeface="BIZ UDPゴシック" panose="020B0400000000000000" pitchFamily="50" charset="-128"/>
                        </a:rPr>
                        <a:t>Lv.3</a:t>
                      </a:r>
                    </a:p>
                    <a:p>
                      <a:pPr algn="ctr">
                        <a:lnSpc>
                          <a:spcPct val="110000"/>
                        </a:lnSpc>
                      </a:pPr>
                      <a:r>
                        <a:rPr kumimoji="1" lang="ja-JP" altLang="en-US" sz="3200" dirty="0">
                          <a:latin typeface="BIZ UDPゴシック" panose="020B0400000000000000" pitchFamily="50" charset="-128"/>
                          <a:ea typeface="BIZ UDPゴシック" panose="020B0400000000000000" pitchFamily="50" charset="-128"/>
                        </a:rPr>
                        <a:t>網羅的アプローチ</a:t>
                      </a:r>
                    </a:p>
                  </a:txBody>
                  <a:tcPr anchor="ctr">
                    <a:solidFill>
                      <a:schemeClr val="accent6">
                        <a:lumMod val="40000"/>
                        <a:lumOff val="60000"/>
                      </a:schemeClr>
                    </a:solidFill>
                  </a:tcPr>
                </a:tc>
                <a:tc>
                  <a:txBody>
                    <a:bodyPr/>
                    <a:lstStyle/>
                    <a:p>
                      <a:pPr marL="0" indent="0">
                        <a:lnSpc>
                          <a:spcPct val="110000"/>
                        </a:lnSpc>
                        <a:buFont typeface="Arial" panose="020B0604020202020204" pitchFamily="34" charset="0"/>
                        <a:buNone/>
                      </a:pPr>
                      <a:r>
                        <a:rPr kumimoji="1" lang="ja-JP" altLang="en-US" sz="3200" dirty="0">
                          <a:latin typeface="BIZ UDPゴシック" panose="020B0400000000000000" pitchFamily="50" charset="-128"/>
                          <a:ea typeface="BIZ UDPゴシック" panose="020B0400000000000000" pitchFamily="50" charset="-128"/>
                        </a:rPr>
                        <a:t>じっくりと、小さな穴を残さないように確実に塞ぐ</a:t>
                      </a:r>
                      <a:endParaRPr kumimoji="1" lang="en-US" altLang="ja-JP" sz="3200" dirty="0">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extLst>
                  <a:ext uri="{0D108BD9-81ED-4DB2-BD59-A6C34878D82A}">
                    <a16:rowId xmlns:a16="http://schemas.microsoft.com/office/drawing/2014/main" val="1821511744"/>
                  </a:ext>
                </a:extLst>
              </a:tr>
            </a:tbl>
          </a:graphicData>
        </a:graphic>
      </p:graphicFrame>
      <p:sp>
        <p:nvSpPr>
          <p:cNvPr id="4" name="object 40">
            <a:extLst>
              <a:ext uri="{FF2B5EF4-FFF2-40B4-BE49-F238E27FC236}">
                <a16:creationId xmlns:a16="http://schemas.microsoft.com/office/drawing/2014/main" id="{8DA322E7-43C9-0B90-92A2-E8E1FBA67474}"/>
              </a:ext>
            </a:extLst>
          </p:cNvPr>
          <p:cNvSpPr txBox="1"/>
          <p:nvPr/>
        </p:nvSpPr>
        <p:spPr>
          <a:xfrm>
            <a:off x="8805070" y="181699"/>
            <a:ext cx="8625984" cy="203677"/>
          </a:xfrm>
          <a:prstGeom prst="rect">
            <a:avLst/>
          </a:prstGeom>
        </p:spPr>
        <p:txBody>
          <a:bodyPr vert="horz" wrap="square" lIns="0" tIns="11207" rIns="0" bIns="0" rtlCol="0" anchor="ctr">
            <a:spAutoFit/>
          </a:bodyPr>
          <a:lstStyle/>
          <a:p>
            <a:pPr marL="11205" algn="r">
              <a:lnSpc>
                <a:spcPts val="15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1</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サイバーセキュリティを取り巻く背景</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レベル共通</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3694219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EAE8D1DB-6FDB-9495-CF0C-BF9D661C22F2}"/>
              </a:ext>
            </a:extLst>
          </p:cNvPr>
          <p:cNvSpPr txBox="1">
            <a:spLocks/>
          </p:cNvSpPr>
          <p:nvPr/>
        </p:nvSpPr>
        <p:spPr>
          <a:xfrm>
            <a:off x="1332852" y="2019082"/>
            <a:ext cx="14944433" cy="4313479"/>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10000"/>
              </a:lnSpc>
            </a:pPr>
            <a:r>
              <a:rPr lang="ja-JP" altLang="en-US" sz="3600" dirty="0">
                <a:latin typeface="BIZ UDPゴシック" panose="020B0400000000000000" pitchFamily="50" charset="-128"/>
                <a:ea typeface="BIZ UDPゴシック" panose="020B0400000000000000" pitchFamily="50" charset="-128"/>
              </a:rPr>
              <a:t>国の基本方針および実施計画の要約</a:t>
            </a:r>
            <a:endParaRPr lang="en-US" altLang="ja-JP" sz="3600" dirty="0">
              <a:latin typeface="BIZ UDPゴシック" panose="020B0400000000000000" pitchFamily="50" charset="-128"/>
              <a:ea typeface="BIZ UDPゴシック" panose="020B0400000000000000" pitchFamily="50" charset="-128"/>
            </a:endParaRPr>
          </a:p>
          <a:p>
            <a:pPr>
              <a:lnSpc>
                <a:spcPct val="110000"/>
              </a:lnSpc>
            </a:pPr>
            <a:endParaRPr lang="en-US" altLang="ja-JP" sz="3600" dirty="0">
              <a:latin typeface="BIZ UDPゴシック" panose="020B0400000000000000" pitchFamily="50" charset="-128"/>
              <a:ea typeface="BIZ UDPゴシック" panose="020B0400000000000000" pitchFamily="50" charset="-128"/>
            </a:endParaRPr>
          </a:p>
          <a:p>
            <a:pPr>
              <a:lnSpc>
                <a:spcPct val="110000"/>
              </a:lnSpc>
            </a:pPr>
            <a:r>
              <a:rPr lang="ja-JP" altLang="en-US" sz="3600" dirty="0">
                <a:latin typeface="BIZ UDPゴシック" panose="020B0400000000000000" pitchFamily="50" charset="-128"/>
                <a:ea typeface="BIZ UDPゴシック" panose="020B0400000000000000" pitchFamily="50" charset="-128"/>
              </a:rPr>
              <a:t>政府機関が目指す社会の方向性とサイバーセキュリティ課題</a:t>
            </a:r>
            <a:endParaRPr lang="en-US" altLang="ja-JP" sz="3600" dirty="0">
              <a:latin typeface="BIZ UDPゴシック" panose="020B0400000000000000" pitchFamily="50" charset="-128"/>
              <a:ea typeface="BIZ UDPゴシック" panose="020B0400000000000000" pitchFamily="50" charset="-128"/>
            </a:endParaRPr>
          </a:p>
          <a:p>
            <a:pPr>
              <a:lnSpc>
                <a:spcPct val="110000"/>
              </a:lnSpc>
            </a:pPr>
            <a:endParaRPr lang="en-US" altLang="ja-JP" sz="3600" dirty="0">
              <a:latin typeface="BIZ UDPゴシック" panose="020B0400000000000000" pitchFamily="50" charset="-128"/>
              <a:ea typeface="BIZ UDPゴシック" panose="020B0400000000000000" pitchFamily="50" charset="-128"/>
            </a:endParaRPr>
          </a:p>
        </p:txBody>
      </p:sp>
      <p:sp>
        <p:nvSpPr>
          <p:cNvPr id="2" name="テキスト プレースホルダー 2">
            <a:extLst>
              <a:ext uri="{FF2B5EF4-FFF2-40B4-BE49-F238E27FC236}">
                <a16:creationId xmlns:a16="http://schemas.microsoft.com/office/drawing/2014/main" id="{365E5FEE-87C4-1932-3FEF-54D4E229B46A}"/>
              </a:ext>
            </a:extLst>
          </p:cNvPr>
          <p:cNvSpPr txBox="1">
            <a:spLocks noGrp="1"/>
          </p:cNvSpPr>
          <p:nvPr>
            <p:ph type="title" idx="4294967295"/>
          </p:nvPr>
        </p:nvSpPr>
        <p:spPr>
          <a:xfrm>
            <a:off x="1269352" y="7098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第</a:t>
            </a:r>
            <a:r>
              <a:rPr lang="en-US" altLang="ja-JP" sz="4000" dirty="0">
                <a:latin typeface="BIZ UDPゴシック" panose="020B0400000000000000" pitchFamily="50" charset="-128"/>
                <a:ea typeface="BIZ UDPゴシック" panose="020B0400000000000000" pitchFamily="50" charset="-128"/>
              </a:rPr>
              <a:t>3</a:t>
            </a: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章</a:t>
            </a:r>
            <a:r>
              <a:rPr kumimoji="1" lang="en-US" altLang="ja-JP"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デジタル社会の方向性と実現に向けた国の方針</a:t>
            </a:r>
          </a:p>
        </p:txBody>
      </p:sp>
      <p:sp>
        <p:nvSpPr>
          <p:cNvPr id="5" name="object 40">
            <a:extLst>
              <a:ext uri="{FF2B5EF4-FFF2-40B4-BE49-F238E27FC236}">
                <a16:creationId xmlns:a16="http://schemas.microsoft.com/office/drawing/2014/main" id="{78C9F34C-AAEF-932C-A71A-F8371C2EFCFE}"/>
              </a:ext>
            </a:extLst>
          </p:cNvPr>
          <p:cNvSpPr txBox="1"/>
          <p:nvPr/>
        </p:nvSpPr>
        <p:spPr>
          <a:xfrm>
            <a:off x="8805070" y="181699"/>
            <a:ext cx="8625984" cy="203677"/>
          </a:xfrm>
          <a:prstGeom prst="rect">
            <a:avLst/>
          </a:prstGeom>
        </p:spPr>
        <p:txBody>
          <a:bodyPr vert="horz" wrap="square" lIns="0" tIns="11207" rIns="0" bIns="0" rtlCol="0" anchor="ctr">
            <a:spAutoFit/>
          </a:bodyPr>
          <a:lstStyle/>
          <a:p>
            <a:pPr marL="11205" algn="r">
              <a:lnSpc>
                <a:spcPts val="15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1</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サイバーセキュリティを取り巻く背景</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レベル共通</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34157126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C11A3258-32A7-4125-9006-D8285FF2D2CC}"/>
              </a:ext>
            </a:extLst>
          </p:cNvPr>
          <p:cNvSpPr txBox="1"/>
          <p:nvPr/>
        </p:nvSpPr>
        <p:spPr>
          <a:xfrm>
            <a:off x="13106608" y="597600"/>
            <a:ext cx="432444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3-1.】</a:t>
            </a:r>
          </a:p>
          <a:p>
            <a:pPr algn="ctr"/>
            <a:r>
              <a:rPr lang="en-US" altLang="ja-JP" sz="2400" b="1" dirty="0">
                <a:latin typeface="BIZ UDPゴシック" panose="020B0400000000000000" pitchFamily="50" charset="-128"/>
                <a:ea typeface="BIZ UDPゴシック" panose="020B0400000000000000" pitchFamily="50" charset="-128"/>
              </a:rPr>
              <a:t>P25</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P26</a:t>
            </a:r>
          </a:p>
        </p:txBody>
      </p:sp>
      <p:sp>
        <p:nvSpPr>
          <p:cNvPr id="3" name="テキスト プレースホルダー 2">
            <a:extLst>
              <a:ext uri="{FF2B5EF4-FFF2-40B4-BE49-F238E27FC236}">
                <a16:creationId xmlns:a16="http://schemas.microsoft.com/office/drawing/2014/main" id="{671B73AB-EA84-D28A-867F-D38E0A00B32E}"/>
              </a:ext>
            </a:extLst>
          </p:cNvPr>
          <p:cNvSpPr txBox="1">
            <a:spLocks noGrp="1"/>
          </p:cNvSpPr>
          <p:nvPr>
            <p:ph type="title" idx="4294967295"/>
          </p:nvPr>
        </p:nvSpPr>
        <p:spPr>
          <a:xfrm>
            <a:off x="1269352" y="718907"/>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国の基本方針および実施計画の要約</a:t>
            </a:r>
            <a:endParaRPr kumimoji="1" lang="en-US" altLang="ja-JP"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p:txBody>
      </p:sp>
      <p:sp>
        <p:nvSpPr>
          <p:cNvPr id="10" name="テキスト プレースホルダー 2">
            <a:extLst>
              <a:ext uri="{FF2B5EF4-FFF2-40B4-BE49-F238E27FC236}">
                <a16:creationId xmlns:a16="http://schemas.microsoft.com/office/drawing/2014/main" id="{6745B5A5-8DAA-B26F-2DC7-A0E651B16258}"/>
              </a:ext>
            </a:extLst>
          </p:cNvPr>
          <p:cNvSpPr txBox="1">
            <a:spLocks/>
          </p:cNvSpPr>
          <p:nvPr/>
        </p:nvSpPr>
        <p:spPr>
          <a:xfrm>
            <a:off x="1332852" y="1612605"/>
            <a:ext cx="14944433" cy="1189137"/>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10000"/>
              </a:lnSpc>
              <a:spcBef>
                <a:spcPts val="0"/>
              </a:spcBef>
            </a:pPr>
            <a:r>
              <a:rPr lang="ja-JP" altLang="en-US" sz="3600" dirty="0">
                <a:latin typeface="BIZ UDPゴシック" panose="020B0400000000000000" pitchFamily="50" charset="-128"/>
                <a:ea typeface="BIZ UDPゴシック" panose="020B0400000000000000" pitchFamily="50" charset="-128"/>
              </a:rPr>
              <a:t>経済財政運営と改革の基本方針（骨太方針）</a:t>
            </a:r>
            <a:r>
              <a:rPr lang="en-US" altLang="ja-JP" sz="3600" dirty="0">
                <a:latin typeface="BIZ UDPゴシック" panose="020B0400000000000000" pitchFamily="50" charset="-128"/>
                <a:ea typeface="BIZ UDPゴシック" panose="020B0400000000000000" pitchFamily="50" charset="-128"/>
              </a:rPr>
              <a:t>2024</a:t>
            </a:r>
          </a:p>
          <a:p>
            <a:pPr>
              <a:lnSpc>
                <a:spcPct val="110000"/>
              </a:lnSpc>
              <a:spcBef>
                <a:spcPts val="0"/>
              </a:spcBef>
            </a:pPr>
            <a:r>
              <a:rPr lang="en-US" altLang="ja-JP" sz="3600" dirty="0">
                <a:latin typeface="BIZ UDPゴシック" panose="020B0400000000000000" pitchFamily="50" charset="-128"/>
                <a:ea typeface="BIZ UDPゴシック" panose="020B0400000000000000" pitchFamily="50" charset="-128"/>
              </a:rPr>
              <a:t>5</a:t>
            </a:r>
            <a:r>
              <a:rPr lang="ja-JP" altLang="en-US" sz="3600" dirty="0">
                <a:latin typeface="BIZ UDPゴシック" panose="020B0400000000000000" pitchFamily="50" charset="-128"/>
                <a:ea typeface="BIZ UDPゴシック" panose="020B0400000000000000" pitchFamily="50" charset="-128"/>
              </a:rPr>
              <a:t>つの</a:t>
            </a:r>
            <a:r>
              <a:rPr lang="en-US" altLang="ja-JP" sz="3600" dirty="0">
                <a:latin typeface="BIZ UDPゴシック" panose="020B0400000000000000" pitchFamily="50" charset="-128"/>
                <a:ea typeface="BIZ UDPゴシック" panose="020B0400000000000000" pitchFamily="50" charset="-128"/>
              </a:rPr>
              <a:t>Action</a:t>
            </a:r>
            <a:endParaRPr lang="ja-JP" altLang="en-US" sz="3600" dirty="0">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37812EDA-B7CA-0DCF-9804-947D30ADE5C2}"/>
              </a:ext>
            </a:extLst>
          </p:cNvPr>
          <p:cNvSpPr txBox="1"/>
          <p:nvPr/>
        </p:nvSpPr>
        <p:spPr>
          <a:xfrm>
            <a:off x="1554679" y="2801742"/>
            <a:ext cx="15456498" cy="3266215"/>
          </a:xfrm>
          <a:prstGeom prst="rect">
            <a:avLst/>
          </a:prstGeom>
          <a:noFill/>
        </p:spPr>
        <p:txBody>
          <a:bodyPr wrap="square">
            <a:spAutoFit/>
          </a:bodyPr>
          <a:lstStyle/>
          <a:p>
            <a:pPr marL="742950" indent="-742950">
              <a:lnSpc>
                <a:spcPct val="110000"/>
              </a:lnSpc>
              <a:buFont typeface="+mj-lt"/>
              <a:buAutoNum type="arabicPeriod"/>
            </a:pPr>
            <a:r>
              <a:rPr lang="ja-JP" altLang="en-US" sz="3200" b="0" i="0" dirty="0">
                <a:effectLst/>
                <a:latin typeface="BIZ UDPゴシック" panose="020B0400000000000000" pitchFamily="50" charset="-128"/>
                <a:ea typeface="BIZ UDPゴシック" panose="020B0400000000000000" pitchFamily="50" charset="-128"/>
              </a:rPr>
              <a:t>物価上昇を上回る賃上げの定着</a:t>
            </a:r>
          </a:p>
          <a:p>
            <a:pPr marL="742950" indent="-742950">
              <a:lnSpc>
                <a:spcPct val="110000"/>
              </a:lnSpc>
              <a:buFont typeface="+mj-lt"/>
              <a:buAutoNum type="arabicPeriod"/>
            </a:pPr>
            <a:r>
              <a:rPr lang="ja-JP" altLang="en-US" sz="3200" b="0" i="0" dirty="0">
                <a:effectLst/>
                <a:latin typeface="BIZ UDPゴシック" panose="020B0400000000000000" pitchFamily="50" charset="-128"/>
                <a:ea typeface="BIZ UDPゴシック" panose="020B0400000000000000" pitchFamily="50" charset="-128"/>
              </a:rPr>
              <a:t>構造的価格転嫁の実現</a:t>
            </a:r>
          </a:p>
          <a:p>
            <a:pPr marL="742950" indent="-742950">
              <a:lnSpc>
                <a:spcPct val="110000"/>
              </a:lnSpc>
              <a:buFont typeface="+mj-lt"/>
              <a:buAutoNum type="arabicPeriod"/>
            </a:pPr>
            <a:r>
              <a:rPr lang="ja-JP" altLang="en-US" sz="3200" b="0" i="0" dirty="0">
                <a:effectLst/>
                <a:latin typeface="BIZ UDPゴシック" panose="020B0400000000000000" pitchFamily="50" charset="-128"/>
                <a:ea typeface="BIZ UDPゴシック" panose="020B0400000000000000" pitchFamily="50" charset="-128"/>
              </a:rPr>
              <a:t>成長分野への戦略的な投資</a:t>
            </a:r>
          </a:p>
          <a:p>
            <a:pPr marL="742950" indent="-742950">
              <a:lnSpc>
                <a:spcPct val="110000"/>
              </a:lnSpc>
              <a:buFont typeface="+mj-lt"/>
              <a:buAutoNum type="arabicPeriod"/>
            </a:pPr>
            <a:r>
              <a:rPr lang="ja-JP" altLang="en-US" sz="3200" b="0" i="0" dirty="0">
                <a:effectLst/>
                <a:latin typeface="BIZ UDPゴシック" panose="020B0400000000000000" pitchFamily="50" charset="-128"/>
                <a:ea typeface="BIZ UDPゴシック" panose="020B0400000000000000" pitchFamily="50" charset="-128"/>
              </a:rPr>
              <a:t>スタートアップネットワークの形成</a:t>
            </a:r>
          </a:p>
          <a:p>
            <a:pPr marL="742950" indent="-742950">
              <a:lnSpc>
                <a:spcPct val="110000"/>
              </a:lnSpc>
              <a:buFont typeface="+mj-lt"/>
              <a:buAutoNum type="arabicPeriod"/>
            </a:pPr>
            <a:r>
              <a:rPr lang="ja-JP" altLang="en-US" sz="3200" b="0" i="0" dirty="0">
                <a:effectLst/>
                <a:latin typeface="BIZ UDPゴシック" panose="020B0400000000000000" pitchFamily="50" charset="-128"/>
                <a:ea typeface="BIZ UDPゴシック" panose="020B0400000000000000" pitchFamily="50" charset="-128"/>
              </a:rPr>
              <a:t>新技術の徹底した社会実装</a:t>
            </a:r>
          </a:p>
          <a:p>
            <a:pPr>
              <a:lnSpc>
                <a:spcPct val="110000"/>
              </a:lnSpc>
            </a:pPr>
            <a:endParaRPr lang="en-US" altLang="ja-JP" sz="3200" b="0" i="0" dirty="0">
              <a:effectLst/>
              <a:latin typeface="BIZ UDPゴシック" panose="020B0400000000000000" pitchFamily="50" charset="-128"/>
              <a:ea typeface="BIZ UDPゴシック" panose="020B0400000000000000" pitchFamily="50" charset="-128"/>
            </a:endParaRPr>
          </a:p>
        </p:txBody>
      </p:sp>
      <p:sp>
        <p:nvSpPr>
          <p:cNvPr id="5" name="テキスト プレースホルダー 2">
            <a:extLst>
              <a:ext uri="{FF2B5EF4-FFF2-40B4-BE49-F238E27FC236}">
                <a16:creationId xmlns:a16="http://schemas.microsoft.com/office/drawing/2014/main" id="{5D49B14E-5402-145F-D5BD-5D4D7B85B220}"/>
              </a:ext>
            </a:extLst>
          </p:cNvPr>
          <p:cNvSpPr txBox="1">
            <a:spLocks/>
          </p:cNvSpPr>
          <p:nvPr/>
        </p:nvSpPr>
        <p:spPr>
          <a:xfrm>
            <a:off x="1395099" y="5862086"/>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5</a:t>
            </a:r>
            <a:r>
              <a:rPr lang="ja-JP" altLang="en-US" sz="3600" dirty="0">
                <a:latin typeface="BIZ UDPゴシック" panose="020B0400000000000000" pitchFamily="50" charset="-128"/>
                <a:ea typeface="BIZ UDPゴシック" panose="020B0400000000000000" pitchFamily="50" charset="-128"/>
              </a:rPr>
              <a:t>つの</a:t>
            </a:r>
            <a:r>
              <a:rPr lang="en-US" altLang="ja-JP" sz="3600" dirty="0">
                <a:latin typeface="BIZ UDPゴシック" panose="020B0400000000000000" pitchFamily="50" charset="-128"/>
                <a:ea typeface="BIZ UDPゴシック" panose="020B0400000000000000" pitchFamily="50" charset="-128"/>
              </a:rPr>
              <a:t>Vison</a:t>
            </a:r>
            <a:endParaRPr lang="ja-JP" altLang="en-US" sz="3600" dirty="0">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6294F6F6-6A6E-16B0-E082-4069890F2091}"/>
              </a:ext>
            </a:extLst>
          </p:cNvPr>
          <p:cNvSpPr txBox="1"/>
          <p:nvPr/>
        </p:nvSpPr>
        <p:spPr>
          <a:xfrm>
            <a:off x="1616926" y="6421961"/>
            <a:ext cx="15456498" cy="3266215"/>
          </a:xfrm>
          <a:prstGeom prst="rect">
            <a:avLst/>
          </a:prstGeom>
          <a:noFill/>
        </p:spPr>
        <p:txBody>
          <a:bodyPr wrap="square">
            <a:spAutoFit/>
          </a:bodyPr>
          <a:lstStyle/>
          <a:p>
            <a:pPr marL="742950" indent="-742950">
              <a:lnSpc>
                <a:spcPct val="110000"/>
              </a:lnSpc>
              <a:buFont typeface="+mj-lt"/>
              <a:buAutoNum type="arabicPeriod"/>
            </a:pPr>
            <a:r>
              <a:rPr lang="ja-JP" altLang="en-US" sz="3200" b="0" i="0" dirty="0">
                <a:effectLst/>
                <a:latin typeface="BIZ UDPゴシック" panose="020B0400000000000000" pitchFamily="50" charset="-128"/>
                <a:ea typeface="BIZ UDPゴシック" panose="020B0400000000000000" pitchFamily="50" charset="-128"/>
              </a:rPr>
              <a:t>社会課題解決をエンジンとした生産性向上と成長機会の拡大</a:t>
            </a:r>
          </a:p>
          <a:p>
            <a:pPr marL="742950" indent="-742950">
              <a:lnSpc>
                <a:spcPct val="110000"/>
              </a:lnSpc>
              <a:buFont typeface="+mj-lt"/>
              <a:buAutoNum type="arabicPeriod"/>
            </a:pPr>
            <a:r>
              <a:rPr lang="ja-JP" altLang="en-US" sz="3200" b="0" i="0" dirty="0">
                <a:effectLst/>
                <a:latin typeface="BIZ UDPゴシック" panose="020B0400000000000000" pitchFamily="50" charset="-128"/>
                <a:ea typeface="BIZ UDPゴシック" panose="020B0400000000000000" pitchFamily="50" charset="-128"/>
              </a:rPr>
              <a:t>誰もが活躍できる</a:t>
            </a:r>
            <a:r>
              <a:rPr lang="en-US" altLang="ja-JP" sz="3200" b="0" i="0" dirty="0">
                <a:effectLst/>
                <a:latin typeface="BIZ UDPゴシック" panose="020B0400000000000000" pitchFamily="50" charset="-128"/>
                <a:ea typeface="BIZ UDPゴシック" panose="020B0400000000000000" pitchFamily="50" charset="-128"/>
              </a:rPr>
              <a:t>Well-being</a:t>
            </a:r>
            <a:r>
              <a:rPr lang="ja-JP" altLang="en-US" sz="3200" b="0" i="0" dirty="0">
                <a:effectLst/>
                <a:latin typeface="BIZ UDPゴシック" panose="020B0400000000000000" pitchFamily="50" charset="-128"/>
                <a:ea typeface="BIZ UDPゴシック" panose="020B0400000000000000" pitchFamily="50" charset="-128"/>
              </a:rPr>
              <a:t>が高い社会の実現</a:t>
            </a:r>
          </a:p>
          <a:p>
            <a:pPr marL="742950" indent="-742950">
              <a:lnSpc>
                <a:spcPct val="110000"/>
              </a:lnSpc>
              <a:buFont typeface="+mj-lt"/>
              <a:buAutoNum type="arabicPeriod"/>
            </a:pPr>
            <a:r>
              <a:rPr lang="ja-JP" altLang="en-US" sz="3200" b="0" i="0" dirty="0">
                <a:effectLst/>
                <a:latin typeface="BIZ UDPゴシック" panose="020B0400000000000000" pitchFamily="50" charset="-128"/>
                <a:ea typeface="BIZ UDPゴシック" panose="020B0400000000000000" pitchFamily="50" charset="-128"/>
              </a:rPr>
              <a:t>経済・財政・社会保障の持続可能性の確保</a:t>
            </a:r>
          </a:p>
          <a:p>
            <a:pPr marL="742950" indent="-742950">
              <a:lnSpc>
                <a:spcPct val="110000"/>
              </a:lnSpc>
              <a:buFont typeface="+mj-lt"/>
              <a:buAutoNum type="arabicPeriod"/>
            </a:pPr>
            <a:r>
              <a:rPr lang="ja-JP" altLang="en-US" sz="3200" b="0" i="0" dirty="0">
                <a:effectLst/>
                <a:latin typeface="BIZ UDPゴシック" panose="020B0400000000000000" pitchFamily="50" charset="-128"/>
                <a:ea typeface="BIZ UDPゴシック" panose="020B0400000000000000" pitchFamily="50" charset="-128"/>
              </a:rPr>
              <a:t>地域ごとの特性・成長資源を活かした持続可能な地域社会の形成</a:t>
            </a:r>
          </a:p>
          <a:p>
            <a:pPr marL="742950" indent="-742950">
              <a:lnSpc>
                <a:spcPct val="110000"/>
              </a:lnSpc>
              <a:buFont typeface="+mj-lt"/>
              <a:buAutoNum type="arabicPeriod"/>
            </a:pPr>
            <a:r>
              <a:rPr lang="ja-JP" altLang="en-US" sz="3200" b="0" i="0" dirty="0">
                <a:effectLst/>
                <a:latin typeface="BIZ UDPゴシック" panose="020B0400000000000000" pitchFamily="50" charset="-128"/>
                <a:ea typeface="BIZ UDPゴシック" panose="020B0400000000000000" pitchFamily="50" charset="-128"/>
              </a:rPr>
              <a:t>海外の成長市場との連結性向上とエネルギー構造転換</a:t>
            </a:r>
          </a:p>
          <a:p>
            <a:pPr>
              <a:lnSpc>
                <a:spcPct val="110000"/>
              </a:lnSpc>
            </a:pPr>
            <a:endParaRPr lang="en-US" altLang="ja-JP" sz="3200" b="0" i="0" dirty="0">
              <a:effectLst/>
              <a:latin typeface="BIZ UDPゴシック" panose="020B0400000000000000" pitchFamily="50" charset="-128"/>
              <a:ea typeface="BIZ UDPゴシック" panose="020B0400000000000000" pitchFamily="50" charset="-128"/>
            </a:endParaRPr>
          </a:p>
        </p:txBody>
      </p:sp>
      <p:sp>
        <p:nvSpPr>
          <p:cNvPr id="4" name="object 40">
            <a:extLst>
              <a:ext uri="{FF2B5EF4-FFF2-40B4-BE49-F238E27FC236}">
                <a16:creationId xmlns:a16="http://schemas.microsoft.com/office/drawing/2014/main" id="{09D73FBD-FA35-83A7-4230-274E873897C3}"/>
              </a:ext>
            </a:extLst>
          </p:cNvPr>
          <p:cNvSpPr txBox="1"/>
          <p:nvPr/>
        </p:nvSpPr>
        <p:spPr>
          <a:xfrm>
            <a:off x="8805070" y="181699"/>
            <a:ext cx="8625984" cy="203677"/>
          </a:xfrm>
          <a:prstGeom prst="rect">
            <a:avLst/>
          </a:prstGeom>
        </p:spPr>
        <p:txBody>
          <a:bodyPr vert="horz" wrap="square" lIns="0" tIns="11207" rIns="0" bIns="0" rtlCol="0" anchor="ctr">
            <a:spAutoFit/>
          </a:bodyPr>
          <a:lstStyle/>
          <a:p>
            <a:pPr marL="11205" algn="r">
              <a:lnSpc>
                <a:spcPts val="15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1</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サイバーセキュリティを取り巻く背景</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レベル共通</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25771439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C11A3258-32A7-4125-9006-D8285FF2D2CC}"/>
              </a:ext>
            </a:extLst>
          </p:cNvPr>
          <p:cNvSpPr txBox="1"/>
          <p:nvPr/>
        </p:nvSpPr>
        <p:spPr>
          <a:xfrm>
            <a:off x="13106608" y="597600"/>
            <a:ext cx="432444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3-1.】</a:t>
            </a:r>
          </a:p>
          <a:p>
            <a:pPr algn="ctr"/>
            <a:r>
              <a:rPr lang="en-US" altLang="ja-JP" sz="2400" b="1" dirty="0">
                <a:latin typeface="BIZ UDPゴシック" panose="020B0400000000000000" pitchFamily="50" charset="-128"/>
                <a:ea typeface="BIZ UDPゴシック" panose="020B0400000000000000" pitchFamily="50" charset="-128"/>
              </a:rPr>
              <a:t>P25</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P26</a:t>
            </a:r>
          </a:p>
        </p:txBody>
      </p:sp>
      <p:sp>
        <p:nvSpPr>
          <p:cNvPr id="3" name="テキスト プレースホルダー 2">
            <a:extLst>
              <a:ext uri="{FF2B5EF4-FFF2-40B4-BE49-F238E27FC236}">
                <a16:creationId xmlns:a16="http://schemas.microsoft.com/office/drawing/2014/main" id="{671B73AB-EA84-D28A-867F-D38E0A00B32E}"/>
              </a:ext>
            </a:extLst>
          </p:cNvPr>
          <p:cNvSpPr txBox="1">
            <a:spLocks noGrp="1"/>
          </p:cNvSpPr>
          <p:nvPr>
            <p:ph type="title" idx="4294967295"/>
          </p:nvPr>
        </p:nvSpPr>
        <p:spPr>
          <a:xfrm>
            <a:off x="1269352" y="718907"/>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国の基本方針および実施計画の要約</a:t>
            </a:r>
            <a:endParaRPr kumimoji="1" lang="en-US" altLang="ja-JP"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p:txBody>
      </p:sp>
      <p:sp>
        <p:nvSpPr>
          <p:cNvPr id="10" name="テキスト プレースホルダー 2">
            <a:extLst>
              <a:ext uri="{FF2B5EF4-FFF2-40B4-BE49-F238E27FC236}">
                <a16:creationId xmlns:a16="http://schemas.microsoft.com/office/drawing/2014/main" id="{6745B5A5-8DAA-B26F-2DC7-A0E651B16258}"/>
              </a:ext>
            </a:extLst>
          </p:cNvPr>
          <p:cNvSpPr txBox="1">
            <a:spLocks/>
          </p:cNvSpPr>
          <p:nvPr/>
        </p:nvSpPr>
        <p:spPr>
          <a:xfrm>
            <a:off x="1332852" y="1612604"/>
            <a:ext cx="14944433" cy="1189589"/>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10000"/>
              </a:lnSpc>
              <a:spcBef>
                <a:spcPts val="0"/>
              </a:spcBef>
            </a:pPr>
            <a:r>
              <a:rPr lang="ja-JP" altLang="en-US" sz="3600" dirty="0">
                <a:latin typeface="BIZ UDPゴシック" panose="020B0400000000000000" pitchFamily="50" charset="-128"/>
                <a:ea typeface="BIZ UDPゴシック" panose="020B0400000000000000" pitchFamily="50" charset="-128"/>
              </a:rPr>
              <a:t>経済財政運営と改革の基本方針（骨太方針）</a:t>
            </a:r>
            <a:r>
              <a:rPr lang="en-US" altLang="ja-JP" sz="3600" dirty="0">
                <a:latin typeface="BIZ UDPゴシック" panose="020B0400000000000000" pitchFamily="50" charset="-128"/>
                <a:ea typeface="BIZ UDPゴシック" panose="020B0400000000000000" pitchFamily="50" charset="-128"/>
              </a:rPr>
              <a:t>2024</a:t>
            </a:r>
            <a:r>
              <a:rPr lang="ja-JP" altLang="en-US" sz="3600" dirty="0">
                <a:latin typeface="BIZ UDPゴシック" panose="020B0400000000000000" pitchFamily="50" charset="-128"/>
                <a:ea typeface="BIZ UDPゴシック" panose="020B0400000000000000" pitchFamily="50" charset="-128"/>
              </a:rPr>
              <a:t>における</a:t>
            </a:r>
            <a:endParaRPr lang="en-US" altLang="ja-JP" sz="3600" dirty="0">
              <a:latin typeface="BIZ UDPゴシック" panose="020B0400000000000000" pitchFamily="50" charset="-128"/>
              <a:ea typeface="BIZ UDPゴシック" panose="020B0400000000000000" pitchFamily="50" charset="-128"/>
            </a:endParaRPr>
          </a:p>
          <a:p>
            <a:pPr>
              <a:lnSpc>
                <a:spcPct val="110000"/>
              </a:lnSpc>
              <a:spcBef>
                <a:spcPts val="0"/>
              </a:spcBef>
            </a:pPr>
            <a:r>
              <a:rPr lang="en-US" altLang="ja-JP" sz="3600" dirty="0">
                <a:latin typeface="BIZ UDPゴシック" panose="020B0400000000000000" pitchFamily="50" charset="-128"/>
                <a:ea typeface="BIZ UDPゴシック" panose="020B0400000000000000" pitchFamily="50" charset="-128"/>
              </a:rPr>
              <a:t>IT</a:t>
            </a:r>
            <a:r>
              <a:rPr lang="ja-JP" altLang="en-US" sz="3600" dirty="0">
                <a:latin typeface="BIZ UDPゴシック" panose="020B0400000000000000" pitchFamily="50" charset="-128"/>
                <a:ea typeface="BIZ UDPゴシック" panose="020B0400000000000000" pitchFamily="50" charset="-128"/>
              </a:rPr>
              <a:t>戦略に関係する施策例</a:t>
            </a:r>
          </a:p>
        </p:txBody>
      </p:sp>
      <p:sp>
        <p:nvSpPr>
          <p:cNvPr id="2" name="テキスト ボックス 1">
            <a:extLst>
              <a:ext uri="{FF2B5EF4-FFF2-40B4-BE49-F238E27FC236}">
                <a16:creationId xmlns:a16="http://schemas.microsoft.com/office/drawing/2014/main" id="{37812EDA-B7CA-0DCF-9804-947D30ADE5C2}"/>
              </a:ext>
            </a:extLst>
          </p:cNvPr>
          <p:cNvSpPr txBox="1"/>
          <p:nvPr/>
        </p:nvSpPr>
        <p:spPr>
          <a:xfrm>
            <a:off x="1554679" y="2811572"/>
            <a:ext cx="15456498" cy="1641155"/>
          </a:xfrm>
          <a:prstGeom prst="rect">
            <a:avLst/>
          </a:prstGeom>
          <a:noFill/>
        </p:spPr>
        <p:txBody>
          <a:bodyPr wrap="square">
            <a:spAutoFit/>
          </a:bodyPr>
          <a:lstStyle/>
          <a:p>
            <a:pPr marL="571500" indent="-571500">
              <a:lnSpc>
                <a:spcPct val="110000"/>
              </a:lnSpc>
              <a:buFont typeface="Arial" panose="020B0604020202020204" pitchFamily="34" charset="0"/>
              <a:buChar char="•"/>
            </a:pPr>
            <a:r>
              <a:rPr lang="ja-JP" altLang="en-US" sz="3200" b="0" i="0" dirty="0">
                <a:effectLst/>
                <a:latin typeface="BIZ UDPゴシック" panose="020B0400000000000000" pitchFamily="50" charset="-128"/>
                <a:ea typeface="BIZ UDPゴシック" panose="020B0400000000000000" pitchFamily="50" charset="-128"/>
              </a:rPr>
              <a:t>デジタル技術の活用</a:t>
            </a:r>
            <a:endParaRPr lang="en-US" altLang="ja-JP" sz="3200" b="0" i="0" dirty="0">
              <a:effectLst/>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デジタル・ガバメントの強化</a:t>
            </a:r>
            <a:endParaRPr lang="en-US" altLang="ja-JP" sz="3200" dirty="0">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r>
              <a:rPr lang="ja-JP" altLang="en-US" sz="3200" b="0" i="0" dirty="0">
                <a:effectLst/>
                <a:latin typeface="BIZ UDPゴシック" panose="020B0400000000000000" pitchFamily="50" charset="-128"/>
                <a:ea typeface="BIZ UDPゴシック" panose="020B0400000000000000" pitchFamily="50" charset="-128"/>
              </a:rPr>
              <a:t>サイバーセキュリティの強化</a:t>
            </a:r>
            <a:endParaRPr lang="en-US" altLang="ja-JP" sz="3200" b="0" i="0" dirty="0">
              <a:effectLst/>
              <a:latin typeface="BIZ UDPゴシック" panose="020B0400000000000000" pitchFamily="50" charset="-128"/>
              <a:ea typeface="BIZ UDPゴシック" panose="020B0400000000000000" pitchFamily="50" charset="-128"/>
            </a:endParaRPr>
          </a:p>
        </p:txBody>
      </p:sp>
      <p:sp>
        <p:nvSpPr>
          <p:cNvPr id="4" name="object 40">
            <a:extLst>
              <a:ext uri="{FF2B5EF4-FFF2-40B4-BE49-F238E27FC236}">
                <a16:creationId xmlns:a16="http://schemas.microsoft.com/office/drawing/2014/main" id="{2F065297-4B72-34E4-567C-32E97BFBC59E}"/>
              </a:ext>
            </a:extLst>
          </p:cNvPr>
          <p:cNvSpPr txBox="1"/>
          <p:nvPr/>
        </p:nvSpPr>
        <p:spPr>
          <a:xfrm>
            <a:off x="8805070" y="181699"/>
            <a:ext cx="8625984" cy="203677"/>
          </a:xfrm>
          <a:prstGeom prst="rect">
            <a:avLst/>
          </a:prstGeom>
        </p:spPr>
        <p:txBody>
          <a:bodyPr vert="horz" wrap="square" lIns="0" tIns="11207" rIns="0" bIns="0" rtlCol="0" anchor="ctr">
            <a:spAutoFit/>
          </a:bodyPr>
          <a:lstStyle/>
          <a:p>
            <a:pPr marL="11205" algn="r">
              <a:lnSpc>
                <a:spcPts val="15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1</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サイバーセキュリティを取り巻く背景</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レベル共通</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12956815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C11A3258-32A7-4125-9006-D8285FF2D2CC}"/>
              </a:ext>
            </a:extLst>
          </p:cNvPr>
          <p:cNvSpPr txBox="1"/>
          <p:nvPr/>
        </p:nvSpPr>
        <p:spPr>
          <a:xfrm>
            <a:off x="13106608" y="1290459"/>
            <a:ext cx="432444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3-2-1.】</a:t>
            </a:r>
          </a:p>
          <a:p>
            <a:pPr algn="ctr"/>
            <a:r>
              <a:rPr lang="en-US" altLang="ja-JP" sz="2400" b="1" dirty="0">
                <a:latin typeface="BIZ UDPゴシック" panose="020B0400000000000000" pitchFamily="50" charset="-128"/>
                <a:ea typeface="BIZ UDPゴシック" panose="020B0400000000000000" pitchFamily="50" charset="-128"/>
              </a:rPr>
              <a:t>P27</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P31</a:t>
            </a:r>
          </a:p>
        </p:txBody>
      </p:sp>
      <p:sp>
        <p:nvSpPr>
          <p:cNvPr id="3" name="テキスト プレースホルダー 2">
            <a:extLst>
              <a:ext uri="{FF2B5EF4-FFF2-40B4-BE49-F238E27FC236}">
                <a16:creationId xmlns:a16="http://schemas.microsoft.com/office/drawing/2014/main" id="{671B73AB-EA84-D28A-867F-D38E0A00B32E}"/>
              </a:ext>
            </a:extLst>
          </p:cNvPr>
          <p:cNvSpPr txBox="1">
            <a:spLocks noGrp="1"/>
          </p:cNvSpPr>
          <p:nvPr>
            <p:ph type="title" idx="4294967295"/>
          </p:nvPr>
        </p:nvSpPr>
        <p:spPr>
          <a:xfrm>
            <a:off x="1269352" y="718907"/>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ja-JP" altLang="en-US" sz="4000" dirty="0">
                <a:latin typeface="BIZ UDPゴシック" panose="020B0400000000000000" pitchFamily="50" charset="-128"/>
                <a:ea typeface="BIZ UDPゴシック" panose="020B0400000000000000" pitchFamily="50" charset="-128"/>
              </a:rPr>
              <a:t>政府機関が目指す社会の方向性とサイバーセキュリティ課題</a:t>
            </a:r>
            <a:endParaRPr kumimoji="1" lang="en-US" altLang="ja-JP"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p:txBody>
      </p:sp>
      <p:sp>
        <p:nvSpPr>
          <p:cNvPr id="10" name="テキスト プレースホルダー 2">
            <a:extLst>
              <a:ext uri="{FF2B5EF4-FFF2-40B4-BE49-F238E27FC236}">
                <a16:creationId xmlns:a16="http://schemas.microsoft.com/office/drawing/2014/main" id="{6745B5A5-8DAA-B26F-2DC7-A0E651B16258}"/>
              </a:ext>
            </a:extLst>
          </p:cNvPr>
          <p:cNvSpPr txBox="1">
            <a:spLocks/>
          </p:cNvSpPr>
          <p:nvPr/>
        </p:nvSpPr>
        <p:spPr>
          <a:xfrm>
            <a:off x="1332852" y="1612605"/>
            <a:ext cx="14944433" cy="658647"/>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10000"/>
              </a:lnSpc>
              <a:spcBef>
                <a:spcPts val="0"/>
              </a:spcBef>
            </a:pPr>
            <a:r>
              <a:rPr lang="ja-JP" altLang="en-US" sz="3600" dirty="0">
                <a:latin typeface="BIZ UDPゴシック" panose="020B0400000000000000" pitchFamily="50" charset="-128"/>
                <a:ea typeface="BIZ UDPゴシック" panose="020B0400000000000000" pitchFamily="50" charset="-128"/>
              </a:rPr>
              <a:t>デジタル社会の実現に向けた重点計画</a:t>
            </a:r>
          </a:p>
        </p:txBody>
      </p:sp>
      <p:sp>
        <p:nvSpPr>
          <p:cNvPr id="2" name="テキスト ボックス 1">
            <a:extLst>
              <a:ext uri="{FF2B5EF4-FFF2-40B4-BE49-F238E27FC236}">
                <a16:creationId xmlns:a16="http://schemas.microsoft.com/office/drawing/2014/main" id="{37812EDA-B7CA-0DCF-9804-947D30ADE5C2}"/>
              </a:ext>
            </a:extLst>
          </p:cNvPr>
          <p:cNvSpPr txBox="1"/>
          <p:nvPr/>
        </p:nvSpPr>
        <p:spPr>
          <a:xfrm>
            <a:off x="1554679" y="2241308"/>
            <a:ext cx="15456498" cy="4349589"/>
          </a:xfrm>
          <a:prstGeom prst="rect">
            <a:avLst/>
          </a:prstGeom>
          <a:noFill/>
        </p:spPr>
        <p:txBody>
          <a:bodyPr wrap="square">
            <a:spAutoFit/>
          </a:bodyPr>
          <a:lstStyle/>
          <a:p>
            <a:pPr>
              <a:lnSpc>
                <a:spcPct val="110000"/>
              </a:lnSpc>
            </a:pPr>
            <a:r>
              <a:rPr lang="ja-JP" altLang="en-US" sz="3200" u="sng" dirty="0">
                <a:latin typeface="BIZ UDPゴシック" panose="020B0400000000000000" pitchFamily="50" charset="-128"/>
                <a:ea typeface="BIZ UDPゴシック" panose="020B0400000000000000" pitchFamily="50" charset="-128"/>
              </a:rPr>
              <a:t>デジタル社会で目指す</a:t>
            </a:r>
            <a:r>
              <a:rPr lang="en-US" altLang="ja-JP" sz="3200" u="sng" dirty="0">
                <a:latin typeface="BIZ UDPゴシック" panose="020B0400000000000000" pitchFamily="50" charset="-128"/>
                <a:ea typeface="BIZ UDPゴシック" panose="020B0400000000000000" pitchFamily="50" charset="-128"/>
              </a:rPr>
              <a:t>6</a:t>
            </a:r>
            <a:r>
              <a:rPr lang="ja-JP" altLang="en-US" sz="3200" u="sng" dirty="0">
                <a:latin typeface="BIZ UDPゴシック" panose="020B0400000000000000" pitchFamily="50" charset="-128"/>
                <a:ea typeface="BIZ UDPゴシック" panose="020B0400000000000000" pitchFamily="50" charset="-128"/>
              </a:rPr>
              <a:t>つの姿</a:t>
            </a:r>
            <a:endParaRPr lang="en-US" altLang="ja-JP" sz="3200" b="0" i="0" u="sng" dirty="0">
              <a:effectLst/>
              <a:latin typeface="BIZ UDPゴシック" panose="020B0400000000000000" pitchFamily="50" charset="-128"/>
              <a:ea typeface="BIZ UDPゴシック" panose="020B0400000000000000" pitchFamily="50" charset="-128"/>
            </a:endParaRPr>
          </a:p>
          <a:p>
            <a:pPr marL="742950" indent="-742950">
              <a:lnSpc>
                <a:spcPct val="110000"/>
              </a:lnSpc>
              <a:buFont typeface="+mj-lt"/>
              <a:buAutoNum type="arabicPeriod"/>
            </a:pPr>
            <a:r>
              <a:rPr lang="ja-JP" altLang="en-US" sz="3200" b="0" i="0" dirty="0">
                <a:effectLst/>
                <a:latin typeface="BIZ UDPゴシック" panose="020B0400000000000000" pitchFamily="50" charset="-128"/>
                <a:ea typeface="BIZ UDPゴシック" panose="020B0400000000000000" pitchFamily="50" charset="-128"/>
              </a:rPr>
              <a:t>デジタル化による成長戦略</a:t>
            </a:r>
            <a:endParaRPr lang="en-US" altLang="ja-JP" sz="3200" b="0" i="0" dirty="0">
              <a:effectLst/>
              <a:latin typeface="BIZ UDPゴシック" panose="020B0400000000000000" pitchFamily="50" charset="-128"/>
              <a:ea typeface="BIZ UDPゴシック" panose="020B0400000000000000" pitchFamily="50" charset="-128"/>
            </a:endParaRPr>
          </a:p>
          <a:p>
            <a:pPr marL="742950" indent="-742950">
              <a:lnSpc>
                <a:spcPct val="110000"/>
              </a:lnSpc>
              <a:buFont typeface="+mj-lt"/>
              <a:buAutoNum type="arabicPeriod"/>
            </a:pPr>
            <a:r>
              <a:rPr lang="ja-JP" altLang="en-US" sz="3200" dirty="0">
                <a:latin typeface="BIZ UDPゴシック" panose="020B0400000000000000" pitchFamily="50" charset="-128"/>
                <a:ea typeface="BIZ UDPゴシック" panose="020B0400000000000000" pitchFamily="50" charset="-128"/>
              </a:rPr>
              <a:t>医療・教育・防災・こどもなどの準公共分野のデジタル化</a:t>
            </a:r>
            <a:endParaRPr lang="en-US" altLang="ja-JP" sz="3200" dirty="0">
              <a:latin typeface="BIZ UDPゴシック" panose="020B0400000000000000" pitchFamily="50" charset="-128"/>
              <a:ea typeface="BIZ UDPゴシック" panose="020B0400000000000000" pitchFamily="50" charset="-128"/>
            </a:endParaRPr>
          </a:p>
          <a:p>
            <a:pPr marL="742950" indent="-742950">
              <a:lnSpc>
                <a:spcPct val="110000"/>
              </a:lnSpc>
              <a:buFont typeface="+mj-lt"/>
              <a:buAutoNum type="arabicPeriod"/>
            </a:pPr>
            <a:r>
              <a:rPr lang="ja-JP" altLang="en-US" sz="3200" b="0" i="0" dirty="0">
                <a:effectLst/>
                <a:latin typeface="BIZ UDPゴシック" panose="020B0400000000000000" pitchFamily="50" charset="-128"/>
                <a:ea typeface="BIZ UDPゴシック" panose="020B0400000000000000" pitchFamily="50" charset="-128"/>
              </a:rPr>
              <a:t>デジタル化による地域の活性化</a:t>
            </a:r>
            <a:endParaRPr lang="en-US" altLang="ja-JP" sz="3200" b="0" i="0" dirty="0">
              <a:effectLst/>
              <a:latin typeface="BIZ UDPゴシック" panose="020B0400000000000000" pitchFamily="50" charset="-128"/>
              <a:ea typeface="BIZ UDPゴシック" panose="020B0400000000000000" pitchFamily="50" charset="-128"/>
            </a:endParaRPr>
          </a:p>
          <a:p>
            <a:pPr marL="742950" indent="-742950">
              <a:lnSpc>
                <a:spcPct val="110000"/>
              </a:lnSpc>
              <a:buFont typeface="+mj-lt"/>
              <a:buAutoNum type="arabicPeriod"/>
            </a:pPr>
            <a:r>
              <a:rPr lang="ja-JP" altLang="en-US" sz="3200" b="0" i="0" dirty="0">
                <a:effectLst/>
                <a:latin typeface="BIZ UDPゴシック" panose="020B0400000000000000" pitchFamily="50" charset="-128"/>
                <a:ea typeface="BIZ UDPゴシック" panose="020B0400000000000000" pitchFamily="50" charset="-128"/>
              </a:rPr>
              <a:t>誰一人取り残されないデジタル社会</a:t>
            </a:r>
            <a:endParaRPr lang="en-US" altLang="ja-JP" sz="3200" b="0" i="0" dirty="0">
              <a:effectLst/>
              <a:latin typeface="BIZ UDPゴシック" panose="020B0400000000000000" pitchFamily="50" charset="-128"/>
              <a:ea typeface="BIZ UDPゴシック" panose="020B0400000000000000" pitchFamily="50" charset="-128"/>
            </a:endParaRPr>
          </a:p>
          <a:p>
            <a:pPr marL="742950" indent="-742950">
              <a:lnSpc>
                <a:spcPct val="110000"/>
              </a:lnSpc>
              <a:buFont typeface="+mj-lt"/>
              <a:buAutoNum type="arabicPeriod"/>
            </a:pPr>
            <a:r>
              <a:rPr lang="ja-JP" altLang="en-US" sz="3200" b="0" i="0" dirty="0">
                <a:effectLst/>
                <a:latin typeface="BIZ UDPゴシック" panose="020B0400000000000000" pitchFamily="50" charset="-128"/>
                <a:ea typeface="BIZ UDPゴシック" panose="020B0400000000000000" pitchFamily="50" charset="-128"/>
              </a:rPr>
              <a:t>デジタル人材の育成・確保</a:t>
            </a:r>
            <a:endParaRPr lang="en-US" altLang="ja-JP" sz="3200" b="0" i="0" dirty="0">
              <a:effectLst/>
              <a:latin typeface="BIZ UDPゴシック" panose="020B0400000000000000" pitchFamily="50" charset="-128"/>
              <a:ea typeface="BIZ UDPゴシック" panose="020B0400000000000000" pitchFamily="50" charset="-128"/>
            </a:endParaRPr>
          </a:p>
          <a:p>
            <a:pPr marL="742950" indent="-742950">
              <a:lnSpc>
                <a:spcPct val="110000"/>
              </a:lnSpc>
              <a:buFont typeface="+mj-lt"/>
              <a:buAutoNum type="arabicPeriod"/>
            </a:pPr>
            <a:r>
              <a:rPr lang="en-US" altLang="ja-JP" sz="3200" b="0" i="0" dirty="0">
                <a:effectLst/>
                <a:latin typeface="BIZ UDPゴシック" panose="020B0400000000000000" pitchFamily="50" charset="-128"/>
                <a:ea typeface="BIZ UDPゴシック" panose="020B0400000000000000" pitchFamily="50" charset="-128"/>
              </a:rPr>
              <a:t>DFFT</a:t>
            </a:r>
            <a:r>
              <a:rPr lang="ja-JP" altLang="en-US" sz="3200" b="0" i="0" dirty="0">
                <a:effectLst/>
                <a:latin typeface="BIZ UDPゴシック" panose="020B0400000000000000" pitchFamily="50" charset="-128"/>
                <a:ea typeface="BIZ UDPゴシック" panose="020B0400000000000000" pitchFamily="50" charset="-128"/>
              </a:rPr>
              <a:t>（</a:t>
            </a:r>
            <a:r>
              <a:rPr lang="en-US" altLang="ja-JP" sz="3200" b="0" i="0" dirty="0">
                <a:effectLst/>
                <a:latin typeface="BIZ UDPゴシック" panose="020B0400000000000000" pitchFamily="50" charset="-128"/>
                <a:ea typeface="BIZ UDPゴシック" panose="020B0400000000000000" pitchFamily="50" charset="-128"/>
              </a:rPr>
              <a:t>Data Free Flow with Trust</a:t>
            </a:r>
            <a:r>
              <a:rPr lang="ja-JP" altLang="en-US" sz="3200" b="0" i="0" dirty="0">
                <a:effectLst/>
                <a:latin typeface="BIZ UDPゴシック" panose="020B0400000000000000" pitchFamily="50" charset="-128"/>
                <a:ea typeface="BIZ UDPゴシック" panose="020B0400000000000000" pitchFamily="50" charset="-128"/>
              </a:rPr>
              <a:t>）：</a:t>
            </a:r>
            <a:br>
              <a:rPr lang="en-US" altLang="ja-JP" sz="3200" b="0" i="0" dirty="0">
                <a:effectLst/>
                <a:latin typeface="BIZ UDPゴシック" panose="020B0400000000000000" pitchFamily="50" charset="-128"/>
                <a:ea typeface="BIZ UDPゴシック" panose="020B0400000000000000" pitchFamily="50" charset="-128"/>
              </a:rPr>
            </a:br>
            <a:r>
              <a:rPr lang="ja-JP" altLang="en-US" sz="3200" b="0" i="0" dirty="0">
                <a:effectLst/>
                <a:latin typeface="BIZ UDPゴシック" panose="020B0400000000000000" pitchFamily="50" charset="-128"/>
                <a:ea typeface="BIZ UDPゴシック" panose="020B0400000000000000" pitchFamily="50" charset="-128"/>
              </a:rPr>
              <a:t>「信頼性のある自由なデータ流通」の推進を始めとする国際戦略</a:t>
            </a:r>
            <a:endParaRPr lang="en-US" altLang="ja-JP" sz="3200" b="0" i="0" dirty="0">
              <a:effectLst/>
              <a:latin typeface="BIZ UDPゴシック" panose="020B0400000000000000" pitchFamily="50" charset="-128"/>
              <a:ea typeface="BIZ UDPゴシック" panose="020B0400000000000000" pitchFamily="50" charset="-128"/>
            </a:endParaRPr>
          </a:p>
        </p:txBody>
      </p:sp>
      <p:sp>
        <p:nvSpPr>
          <p:cNvPr id="4" name="object 40">
            <a:extLst>
              <a:ext uri="{FF2B5EF4-FFF2-40B4-BE49-F238E27FC236}">
                <a16:creationId xmlns:a16="http://schemas.microsoft.com/office/drawing/2014/main" id="{1F55D370-CBAB-AE0A-4E54-CB1A28C96D87}"/>
              </a:ext>
            </a:extLst>
          </p:cNvPr>
          <p:cNvSpPr txBox="1"/>
          <p:nvPr/>
        </p:nvSpPr>
        <p:spPr>
          <a:xfrm>
            <a:off x="8805070" y="181699"/>
            <a:ext cx="8625984" cy="203677"/>
          </a:xfrm>
          <a:prstGeom prst="rect">
            <a:avLst/>
          </a:prstGeom>
        </p:spPr>
        <p:txBody>
          <a:bodyPr vert="horz" wrap="square" lIns="0" tIns="11207" rIns="0" bIns="0" rtlCol="0" anchor="ctr">
            <a:spAutoFit/>
          </a:bodyPr>
          <a:lstStyle/>
          <a:p>
            <a:pPr marL="11205" algn="r">
              <a:lnSpc>
                <a:spcPts val="15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1</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サイバーセキュリティを取り巻く背景</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レベル共通</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27233297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C11A3258-32A7-4125-9006-D8285FF2D2CC}"/>
              </a:ext>
            </a:extLst>
          </p:cNvPr>
          <p:cNvSpPr txBox="1"/>
          <p:nvPr/>
        </p:nvSpPr>
        <p:spPr>
          <a:xfrm>
            <a:off x="13106608" y="1290459"/>
            <a:ext cx="432444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3-2-1.】</a:t>
            </a:r>
          </a:p>
          <a:p>
            <a:pPr algn="ctr"/>
            <a:r>
              <a:rPr lang="en-US" altLang="ja-JP" sz="2400" b="1" dirty="0">
                <a:latin typeface="BIZ UDPゴシック" panose="020B0400000000000000" pitchFamily="50" charset="-128"/>
                <a:ea typeface="BIZ UDPゴシック" panose="020B0400000000000000" pitchFamily="50" charset="-128"/>
              </a:rPr>
              <a:t>P27</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P31</a:t>
            </a:r>
          </a:p>
        </p:txBody>
      </p:sp>
      <p:sp>
        <p:nvSpPr>
          <p:cNvPr id="3" name="テキスト プレースホルダー 2">
            <a:extLst>
              <a:ext uri="{FF2B5EF4-FFF2-40B4-BE49-F238E27FC236}">
                <a16:creationId xmlns:a16="http://schemas.microsoft.com/office/drawing/2014/main" id="{671B73AB-EA84-D28A-867F-D38E0A00B32E}"/>
              </a:ext>
            </a:extLst>
          </p:cNvPr>
          <p:cNvSpPr txBox="1">
            <a:spLocks noGrp="1"/>
          </p:cNvSpPr>
          <p:nvPr>
            <p:ph type="title" idx="4294967295"/>
          </p:nvPr>
        </p:nvSpPr>
        <p:spPr>
          <a:xfrm>
            <a:off x="1269352" y="718907"/>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ja-JP" altLang="en-US" sz="4000" dirty="0">
                <a:latin typeface="BIZ UDPゴシック" panose="020B0400000000000000" pitchFamily="50" charset="-128"/>
                <a:ea typeface="BIZ UDPゴシック" panose="020B0400000000000000" pitchFamily="50" charset="-128"/>
              </a:rPr>
              <a:t>政府機関が目指す社会の方向性とサイバーセキュリティ課題</a:t>
            </a:r>
            <a:endParaRPr kumimoji="1" lang="en-US" altLang="ja-JP"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p:txBody>
      </p:sp>
      <p:sp>
        <p:nvSpPr>
          <p:cNvPr id="10" name="テキスト プレースホルダー 2">
            <a:extLst>
              <a:ext uri="{FF2B5EF4-FFF2-40B4-BE49-F238E27FC236}">
                <a16:creationId xmlns:a16="http://schemas.microsoft.com/office/drawing/2014/main" id="{6745B5A5-8DAA-B26F-2DC7-A0E651B16258}"/>
              </a:ext>
            </a:extLst>
          </p:cNvPr>
          <p:cNvSpPr txBox="1">
            <a:spLocks/>
          </p:cNvSpPr>
          <p:nvPr/>
        </p:nvSpPr>
        <p:spPr>
          <a:xfrm>
            <a:off x="1332852" y="1625305"/>
            <a:ext cx="14944433" cy="583960"/>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デジタル社会の実現に向けた戦略・施策</a:t>
            </a:r>
          </a:p>
        </p:txBody>
      </p:sp>
      <p:sp>
        <p:nvSpPr>
          <p:cNvPr id="2" name="テキスト ボックス 1">
            <a:extLst>
              <a:ext uri="{FF2B5EF4-FFF2-40B4-BE49-F238E27FC236}">
                <a16:creationId xmlns:a16="http://schemas.microsoft.com/office/drawing/2014/main" id="{37812EDA-B7CA-0DCF-9804-947D30ADE5C2}"/>
              </a:ext>
            </a:extLst>
          </p:cNvPr>
          <p:cNvSpPr txBox="1"/>
          <p:nvPr/>
        </p:nvSpPr>
        <p:spPr>
          <a:xfrm>
            <a:off x="1554679" y="2251547"/>
            <a:ext cx="15456498" cy="4349589"/>
          </a:xfrm>
          <a:prstGeom prst="rect">
            <a:avLst/>
          </a:prstGeom>
          <a:noFill/>
        </p:spPr>
        <p:txBody>
          <a:bodyPr wrap="square">
            <a:spAutoFit/>
          </a:bodyPr>
          <a:lstStyle/>
          <a:p>
            <a:pPr>
              <a:lnSpc>
                <a:spcPct val="110000"/>
              </a:lnSpc>
            </a:pPr>
            <a:r>
              <a:rPr lang="ja-JP" altLang="en-US" sz="3200" b="0" i="0" u="sng" dirty="0">
                <a:effectLst/>
                <a:latin typeface="BIZ UDPゴシック" panose="020B0400000000000000" pitchFamily="50" charset="-128"/>
                <a:ea typeface="BIZ UDPゴシック" panose="020B0400000000000000" pitchFamily="50" charset="-128"/>
              </a:rPr>
              <a:t>目指す姿を実現する上で有効な戦略的取組（基本戦略）</a:t>
            </a:r>
            <a:endParaRPr lang="en-US" altLang="ja-JP" sz="3200" b="0" i="0" u="sng" dirty="0">
              <a:effectLst/>
              <a:latin typeface="BIZ UDPゴシック" panose="020B0400000000000000" pitchFamily="50" charset="-128"/>
              <a:ea typeface="BIZ UDPゴシック" panose="020B0400000000000000" pitchFamily="50" charset="-128"/>
            </a:endParaRPr>
          </a:p>
          <a:p>
            <a:pPr marL="742950" indent="-742950">
              <a:lnSpc>
                <a:spcPct val="110000"/>
              </a:lnSpc>
              <a:buFont typeface="+mj-lt"/>
              <a:buAutoNum type="arabicPeriod"/>
            </a:pPr>
            <a:r>
              <a:rPr lang="ja-JP" altLang="en-US" sz="3200" b="0" i="0" dirty="0">
                <a:effectLst/>
                <a:latin typeface="BIZ UDPゴシック" panose="020B0400000000000000" pitchFamily="50" charset="-128"/>
                <a:ea typeface="BIZ UDPゴシック" panose="020B0400000000000000" pitchFamily="50" charset="-128"/>
              </a:rPr>
              <a:t>デジタル社会の実現に向けた構造改革</a:t>
            </a:r>
          </a:p>
          <a:p>
            <a:pPr marL="742950" indent="-742950">
              <a:lnSpc>
                <a:spcPct val="110000"/>
              </a:lnSpc>
              <a:buFont typeface="+mj-lt"/>
              <a:buAutoNum type="arabicPeriod"/>
            </a:pPr>
            <a:r>
              <a:rPr lang="ja-JP" altLang="en-US" sz="3200" b="0" i="0" dirty="0">
                <a:effectLst/>
                <a:latin typeface="BIZ UDPゴシック" panose="020B0400000000000000" pitchFamily="50" charset="-128"/>
                <a:ea typeface="BIZ UDPゴシック" panose="020B0400000000000000" pitchFamily="50" charset="-128"/>
              </a:rPr>
              <a:t>デジタル田園都市国家構想の実現</a:t>
            </a:r>
          </a:p>
          <a:p>
            <a:pPr marL="742950" indent="-742950">
              <a:lnSpc>
                <a:spcPct val="110000"/>
              </a:lnSpc>
              <a:buFont typeface="+mj-lt"/>
              <a:buAutoNum type="arabicPeriod"/>
            </a:pPr>
            <a:r>
              <a:rPr lang="ja-JP" altLang="en-US" sz="3200" b="0" i="0" dirty="0">
                <a:effectLst/>
                <a:latin typeface="BIZ UDPゴシック" panose="020B0400000000000000" pitchFamily="50" charset="-128"/>
                <a:ea typeface="BIZ UDPゴシック" panose="020B0400000000000000" pitchFamily="50" charset="-128"/>
              </a:rPr>
              <a:t>国際戦略の推進</a:t>
            </a:r>
          </a:p>
          <a:p>
            <a:pPr marL="742950" indent="-742950">
              <a:lnSpc>
                <a:spcPct val="110000"/>
              </a:lnSpc>
              <a:buFont typeface="+mj-lt"/>
              <a:buAutoNum type="arabicPeriod"/>
            </a:pPr>
            <a:r>
              <a:rPr lang="ja-JP" altLang="en-US" sz="3200" b="1" i="0" dirty="0">
                <a:solidFill>
                  <a:srgbClr val="FF0000"/>
                </a:solidFill>
                <a:effectLst/>
                <a:latin typeface="BIZ UDPゴシック" panose="020B0400000000000000" pitchFamily="50" charset="-128"/>
                <a:ea typeface="BIZ UDPゴシック" panose="020B0400000000000000" pitchFamily="50" charset="-128"/>
              </a:rPr>
              <a:t>サイバーセキュリティなどの安全・安心の確保</a:t>
            </a:r>
          </a:p>
          <a:p>
            <a:pPr marL="742950" indent="-742950">
              <a:lnSpc>
                <a:spcPct val="110000"/>
              </a:lnSpc>
              <a:buFont typeface="+mj-lt"/>
              <a:buAutoNum type="arabicPeriod"/>
            </a:pPr>
            <a:r>
              <a:rPr lang="ja-JP" altLang="en-US" sz="3200" b="0" i="0" dirty="0">
                <a:effectLst/>
                <a:latin typeface="BIZ UDPゴシック" panose="020B0400000000000000" pitchFamily="50" charset="-128"/>
                <a:ea typeface="BIZ UDPゴシック" panose="020B0400000000000000" pitchFamily="50" charset="-128"/>
              </a:rPr>
              <a:t>急速な</a:t>
            </a:r>
            <a:r>
              <a:rPr lang="en-US" altLang="ja-JP" sz="3200" b="0" i="0" dirty="0">
                <a:effectLst/>
                <a:latin typeface="BIZ UDPゴシック" panose="020B0400000000000000" pitchFamily="50" charset="-128"/>
                <a:ea typeface="BIZ UDPゴシック" panose="020B0400000000000000" pitchFamily="50" charset="-128"/>
              </a:rPr>
              <a:t>AI</a:t>
            </a:r>
            <a:r>
              <a:rPr lang="ja-JP" altLang="en-US" sz="3200" b="0" i="0" dirty="0">
                <a:effectLst/>
                <a:latin typeface="BIZ UDPゴシック" panose="020B0400000000000000" pitchFamily="50" charset="-128"/>
                <a:ea typeface="BIZ UDPゴシック" panose="020B0400000000000000" pitchFamily="50" charset="-128"/>
              </a:rPr>
              <a:t>の進歩・普及を踏まえた対応</a:t>
            </a:r>
          </a:p>
          <a:p>
            <a:pPr marL="742950" indent="-742950">
              <a:lnSpc>
                <a:spcPct val="110000"/>
              </a:lnSpc>
              <a:buFont typeface="+mj-lt"/>
              <a:buAutoNum type="arabicPeriod"/>
            </a:pPr>
            <a:r>
              <a:rPr lang="ja-JP" altLang="en-US" sz="3200" b="0" i="0" dirty="0">
                <a:effectLst/>
                <a:latin typeface="BIZ UDPゴシック" panose="020B0400000000000000" pitchFamily="50" charset="-128"/>
                <a:ea typeface="BIZ UDPゴシック" panose="020B0400000000000000" pitchFamily="50" charset="-128"/>
              </a:rPr>
              <a:t>包括的データ戦略の推進と今後の取組</a:t>
            </a:r>
          </a:p>
          <a:p>
            <a:pPr marL="742950" indent="-742950">
              <a:lnSpc>
                <a:spcPct val="110000"/>
              </a:lnSpc>
              <a:buFont typeface="+mj-lt"/>
              <a:buAutoNum type="arabicPeriod"/>
            </a:pPr>
            <a:r>
              <a:rPr lang="en-US" altLang="ja-JP" sz="3200" b="0" i="0" dirty="0">
                <a:effectLst/>
                <a:latin typeface="BIZ UDPゴシック" panose="020B0400000000000000" pitchFamily="50" charset="-128"/>
                <a:ea typeface="BIZ UDPゴシック" panose="020B0400000000000000" pitchFamily="50" charset="-128"/>
              </a:rPr>
              <a:t>Web3.0</a:t>
            </a:r>
            <a:r>
              <a:rPr lang="ja-JP" altLang="en-US" sz="3200" b="0" i="0" dirty="0">
                <a:effectLst/>
                <a:latin typeface="BIZ UDPゴシック" panose="020B0400000000000000" pitchFamily="50" charset="-128"/>
                <a:ea typeface="BIZ UDPゴシック" panose="020B0400000000000000" pitchFamily="50" charset="-128"/>
              </a:rPr>
              <a:t>の推進</a:t>
            </a:r>
          </a:p>
        </p:txBody>
      </p:sp>
      <p:sp>
        <p:nvSpPr>
          <p:cNvPr id="8" name="吹き出し: 四角形 7">
            <a:extLst>
              <a:ext uri="{FF2B5EF4-FFF2-40B4-BE49-F238E27FC236}">
                <a16:creationId xmlns:a16="http://schemas.microsoft.com/office/drawing/2014/main" id="{93542136-694B-466D-2394-CA84AAD31F2D}"/>
              </a:ext>
            </a:extLst>
          </p:cNvPr>
          <p:cNvSpPr/>
          <p:nvPr/>
        </p:nvSpPr>
        <p:spPr>
          <a:xfrm>
            <a:off x="6527800" y="6601137"/>
            <a:ext cx="10483377" cy="2791040"/>
          </a:xfrm>
          <a:prstGeom prst="wedgeRectCallout">
            <a:avLst>
              <a:gd name="adj1" fmla="val 818"/>
              <a:gd name="adj2" fmla="val -112685"/>
            </a:avLst>
          </a:prstGeom>
          <a:solidFill>
            <a:schemeClr val="accent6">
              <a:lumMod val="40000"/>
              <a:lumOff val="60000"/>
            </a:schemeClr>
          </a:solidFill>
          <a:ln>
            <a:solidFill>
              <a:schemeClr val="accent6">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marL="901700" indent="-635000">
              <a:lnSpc>
                <a:spcPct val="110000"/>
              </a:lnSpc>
            </a:pPr>
            <a:r>
              <a:rPr lang="ja-JP" altLang="en-US" sz="3200" b="1" dirty="0">
                <a:latin typeface="BIZ UDPゴシック" panose="020B0400000000000000" pitchFamily="50" charset="-128"/>
                <a:ea typeface="BIZ UDPゴシック" panose="020B0400000000000000" pitchFamily="50" charset="-128"/>
              </a:rPr>
              <a:t>サイバーセキュリティなどの安全・安心の確保</a:t>
            </a:r>
          </a:p>
          <a:p>
            <a:pPr marL="901700" indent="-635000">
              <a:lnSpc>
                <a:spcPct val="110000"/>
              </a:lnSpc>
              <a:buFont typeface="+mj-ea"/>
              <a:buAutoNum type="circleNumDbPlain"/>
            </a:pPr>
            <a:r>
              <a:rPr lang="ja-JP" altLang="en-US" sz="3200" dirty="0">
                <a:latin typeface="BIZ UDPゴシック" panose="020B0400000000000000" pitchFamily="50" charset="-128"/>
                <a:ea typeface="BIZ UDPゴシック" panose="020B0400000000000000" pitchFamily="50" charset="-128"/>
              </a:rPr>
              <a:t>サイバーセキュリティの確保</a:t>
            </a:r>
            <a:endParaRPr lang="en-US" altLang="ja-JP" sz="3200" dirty="0">
              <a:latin typeface="BIZ UDPゴシック" panose="020B0400000000000000" pitchFamily="50" charset="-128"/>
              <a:ea typeface="BIZ UDPゴシック" panose="020B0400000000000000" pitchFamily="50" charset="-128"/>
            </a:endParaRPr>
          </a:p>
          <a:p>
            <a:pPr marL="901700" indent="-635000">
              <a:lnSpc>
                <a:spcPct val="110000"/>
              </a:lnSpc>
              <a:buFont typeface="+mj-ea"/>
              <a:buAutoNum type="circleNumDbPlain"/>
            </a:pPr>
            <a:r>
              <a:rPr lang="ja-JP" altLang="en-US" sz="3200" dirty="0">
                <a:latin typeface="BIZ UDPゴシック" panose="020B0400000000000000" pitchFamily="50" charset="-128"/>
                <a:ea typeface="BIZ UDPゴシック" panose="020B0400000000000000" pitchFamily="50" charset="-128"/>
              </a:rPr>
              <a:t>個人情報などの適正な取扱いの確保</a:t>
            </a:r>
            <a:endParaRPr lang="en-US" altLang="ja-JP" sz="3200" dirty="0">
              <a:latin typeface="BIZ UDPゴシック" panose="020B0400000000000000" pitchFamily="50" charset="-128"/>
              <a:ea typeface="BIZ UDPゴシック" panose="020B0400000000000000" pitchFamily="50" charset="-128"/>
            </a:endParaRPr>
          </a:p>
          <a:p>
            <a:pPr marL="901700" indent="-635000">
              <a:lnSpc>
                <a:spcPct val="110000"/>
              </a:lnSpc>
              <a:buFont typeface="+mj-ea"/>
              <a:buAutoNum type="circleNumDbPlain"/>
            </a:pPr>
            <a:r>
              <a:rPr lang="ja-JP" altLang="en-US" sz="3200" dirty="0">
                <a:latin typeface="BIZ UDPゴシック" panose="020B0400000000000000" pitchFamily="50" charset="-128"/>
                <a:ea typeface="BIZ UDPゴシック" panose="020B0400000000000000" pitchFamily="50" charset="-128"/>
              </a:rPr>
              <a:t>情報通信技術を用いた犯罪の防止</a:t>
            </a:r>
            <a:endParaRPr lang="en-US" altLang="ja-JP" sz="3200" dirty="0">
              <a:latin typeface="BIZ UDPゴシック" panose="020B0400000000000000" pitchFamily="50" charset="-128"/>
              <a:ea typeface="BIZ UDPゴシック" panose="020B0400000000000000" pitchFamily="50" charset="-128"/>
            </a:endParaRPr>
          </a:p>
          <a:p>
            <a:pPr marL="901700" indent="-635000">
              <a:lnSpc>
                <a:spcPct val="110000"/>
              </a:lnSpc>
              <a:buFont typeface="+mj-ea"/>
              <a:buAutoNum type="circleNumDbPlain"/>
            </a:pPr>
            <a:r>
              <a:rPr lang="ja-JP" altLang="en-US" sz="3200" dirty="0">
                <a:latin typeface="BIZ UDPゴシック" panose="020B0400000000000000" pitchFamily="50" charset="-128"/>
                <a:ea typeface="BIZ UDPゴシック" panose="020B0400000000000000" pitchFamily="50" charset="-128"/>
              </a:rPr>
              <a:t>高度情報通信ネットワークの災害対策</a:t>
            </a:r>
            <a:endParaRPr kumimoji="1" lang="ja-JP" altLang="en-US" dirty="0">
              <a:latin typeface="BIZ UDPゴシック" panose="020B0400000000000000" pitchFamily="50" charset="-128"/>
              <a:ea typeface="BIZ UDPゴシック" panose="020B0400000000000000" pitchFamily="50" charset="-128"/>
            </a:endParaRPr>
          </a:p>
        </p:txBody>
      </p:sp>
      <p:sp>
        <p:nvSpPr>
          <p:cNvPr id="4" name="object 40">
            <a:extLst>
              <a:ext uri="{FF2B5EF4-FFF2-40B4-BE49-F238E27FC236}">
                <a16:creationId xmlns:a16="http://schemas.microsoft.com/office/drawing/2014/main" id="{289A0709-AC42-0864-D786-A47B55293412}"/>
              </a:ext>
            </a:extLst>
          </p:cNvPr>
          <p:cNvSpPr txBox="1"/>
          <p:nvPr/>
        </p:nvSpPr>
        <p:spPr>
          <a:xfrm>
            <a:off x="8805070" y="181699"/>
            <a:ext cx="8625984" cy="203677"/>
          </a:xfrm>
          <a:prstGeom prst="rect">
            <a:avLst/>
          </a:prstGeom>
        </p:spPr>
        <p:txBody>
          <a:bodyPr vert="horz" wrap="square" lIns="0" tIns="11207" rIns="0" bIns="0" rtlCol="0" anchor="ctr">
            <a:spAutoFit/>
          </a:bodyPr>
          <a:lstStyle/>
          <a:p>
            <a:pPr marL="11205" algn="r">
              <a:lnSpc>
                <a:spcPts val="15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1</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サイバーセキュリティを取り巻く背景</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レベル共通</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16596663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C11A3258-32A7-4125-9006-D8285FF2D2CC}"/>
              </a:ext>
            </a:extLst>
          </p:cNvPr>
          <p:cNvSpPr txBox="1"/>
          <p:nvPr/>
        </p:nvSpPr>
        <p:spPr>
          <a:xfrm>
            <a:off x="13106608" y="1290459"/>
            <a:ext cx="432444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3-2-3.】</a:t>
            </a:r>
          </a:p>
          <a:p>
            <a:pPr algn="ctr"/>
            <a:r>
              <a:rPr lang="en-US" altLang="ja-JP" sz="2400" b="1" dirty="0">
                <a:latin typeface="BIZ UDPゴシック" panose="020B0400000000000000" pitchFamily="50" charset="-128"/>
                <a:ea typeface="BIZ UDPゴシック" panose="020B0400000000000000" pitchFamily="50" charset="-128"/>
              </a:rPr>
              <a:t>P31</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P33</a:t>
            </a:r>
          </a:p>
        </p:txBody>
      </p:sp>
      <p:sp>
        <p:nvSpPr>
          <p:cNvPr id="3" name="テキスト プレースホルダー 2">
            <a:extLst>
              <a:ext uri="{FF2B5EF4-FFF2-40B4-BE49-F238E27FC236}">
                <a16:creationId xmlns:a16="http://schemas.microsoft.com/office/drawing/2014/main" id="{671B73AB-EA84-D28A-867F-D38E0A00B32E}"/>
              </a:ext>
            </a:extLst>
          </p:cNvPr>
          <p:cNvSpPr txBox="1">
            <a:spLocks noGrp="1"/>
          </p:cNvSpPr>
          <p:nvPr>
            <p:ph type="title" idx="4294967295"/>
          </p:nvPr>
        </p:nvSpPr>
        <p:spPr>
          <a:xfrm>
            <a:off x="1269352" y="718907"/>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ja-JP" altLang="en-US" sz="4000" dirty="0">
                <a:latin typeface="BIZ UDPゴシック" panose="020B0400000000000000" pitchFamily="50" charset="-128"/>
                <a:ea typeface="BIZ UDPゴシック" panose="020B0400000000000000" pitchFamily="50" charset="-128"/>
              </a:rPr>
              <a:t>政府機関が目指す社会の方向性とサイバーセキュリティ課題</a:t>
            </a:r>
            <a:endParaRPr kumimoji="1" lang="en-US" altLang="ja-JP"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p:txBody>
      </p:sp>
      <p:sp>
        <p:nvSpPr>
          <p:cNvPr id="10" name="テキスト プレースホルダー 2">
            <a:extLst>
              <a:ext uri="{FF2B5EF4-FFF2-40B4-BE49-F238E27FC236}">
                <a16:creationId xmlns:a16="http://schemas.microsoft.com/office/drawing/2014/main" id="{6745B5A5-8DAA-B26F-2DC7-A0E651B16258}"/>
              </a:ext>
            </a:extLst>
          </p:cNvPr>
          <p:cNvSpPr txBox="1">
            <a:spLocks/>
          </p:cNvSpPr>
          <p:nvPr/>
        </p:nvSpPr>
        <p:spPr>
          <a:xfrm>
            <a:off x="1332852" y="1612605"/>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Society 5.0</a:t>
            </a:r>
            <a:endParaRPr lang="ja-JP" altLang="en-US" sz="3600" dirty="0">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37812EDA-B7CA-0DCF-9804-947D30ADE5C2}"/>
              </a:ext>
            </a:extLst>
          </p:cNvPr>
          <p:cNvSpPr txBox="1"/>
          <p:nvPr/>
        </p:nvSpPr>
        <p:spPr>
          <a:xfrm>
            <a:off x="1554679" y="2172480"/>
            <a:ext cx="15456498" cy="584775"/>
          </a:xfrm>
          <a:prstGeom prst="rect">
            <a:avLst/>
          </a:prstGeom>
          <a:noFill/>
        </p:spPr>
        <p:txBody>
          <a:bodyPr wrap="square">
            <a:spAutoFit/>
          </a:bodyPr>
          <a:lstStyle/>
          <a:p>
            <a:r>
              <a:rPr lang="en-US" altLang="ja-JP" sz="3200" u="sng" dirty="0">
                <a:latin typeface="BIZ UDPゴシック" panose="020B0400000000000000" pitchFamily="50" charset="-128"/>
                <a:ea typeface="BIZ UDPゴシック" panose="020B0400000000000000" pitchFamily="50" charset="-128"/>
              </a:rPr>
              <a:t>Society 4.0</a:t>
            </a:r>
            <a:r>
              <a:rPr lang="ja-JP" altLang="en-US" sz="3200" u="sng" dirty="0">
                <a:latin typeface="BIZ UDPゴシック" panose="020B0400000000000000" pitchFamily="50" charset="-128"/>
                <a:ea typeface="BIZ UDPゴシック" panose="020B0400000000000000" pitchFamily="50" charset="-128"/>
              </a:rPr>
              <a:t>と</a:t>
            </a:r>
            <a:r>
              <a:rPr lang="en-US" altLang="ja-JP" sz="3200" u="sng" dirty="0">
                <a:latin typeface="BIZ UDPゴシック" panose="020B0400000000000000" pitchFamily="50" charset="-128"/>
                <a:ea typeface="BIZ UDPゴシック" panose="020B0400000000000000" pitchFamily="50" charset="-128"/>
              </a:rPr>
              <a:t>5.0</a:t>
            </a:r>
            <a:r>
              <a:rPr lang="ja-JP" altLang="en-US" sz="3200" u="sng" dirty="0">
                <a:latin typeface="BIZ UDPゴシック" panose="020B0400000000000000" pitchFamily="50" charset="-128"/>
                <a:ea typeface="BIZ UDPゴシック" panose="020B0400000000000000" pitchFamily="50" charset="-128"/>
              </a:rPr>
              <a:t>の比較</a:t>
            </a:r>
            <a:endParaRPr lang="en-US" altLang="ja-JP" sz="3200" b="0" i="0" u="sng" dirty="0">
              <a:effectLst/>
              <a:latin typeface="BIZ UDPゴシック" panose="020B0400000000000000" pitchFamily="50" charset="-128"/>
              <a:ea typeface="BIZ UDPゴシック" panose="020B0400000000000000" pitchFamily="50" charset="-128"/>
            </a:endParaRPr>
          </a:p>
        </p:txBody>
      </p:sp>
      <p:pic>
        <p:nvPicPr>
          <p:cNvPr id="9" name="図 8">
            <a:extLst>
              <a:ext uri="{FF2B5EF4-FFF2-40B4-BE49-F238E27FC236}">
                <a16:creationId xmlns:a16="http://schemas.microsoft.com/office/drawing/2014/main" id="{0D45BCD7-1F23-9AFE-F5E4-6BEF0278878D}"/>
              </a:ext>
            </a:extLst>
          </p:cNvPr>
          <p:cNvPicPr>
            <a:picLocks noChangeAspect="1"/>
          </p:cNvPicPr>
          <p:nvPr/>
        </p:nvPicPr>
        <p:blipFill>
          <a:blip r:embed="rId3"/>
          <a:stretch>
            <a:fillRect/>
          </a:stretch>
        </p:blipFill>
        <p:spPr>
          <a:xfrm>
            <a:off x="3128902" y="2729704"/>
            <a:ext cx="11780783" cy="6672402"/>
          </a:xfrm>
          <a:prstGeom prst="rect">
            <a:avLst/>
          </a:prstGeom>
        </p:spPr>
      </p:pic>
      <p:sp>
        <p:nvSpPr>
          <p:cNvPr id="4" name="object 40">
            <a:extLst>
              <a:ext uri="{FF2B5EF4-FFF2-40B4-BE49-F238E27FC236}">
                <a16:creationId xmlns:a16="http://schemas.microsoft.com/office/drawing/2014/main" id="{2D3106FA-9457-BA0B-8695-E30BF9526F5F}"/>
              </a:ext>
            </a:extLst>
          </p:cNvPr>
          <p:cNvSpPr txBox="1"/>
          <p:nvPr/>
        </p:nvSpPr>
        <p:spPr>
          <a:xfrm>
            <a:off x="8805070" y="181699"/>
            <a:ext cx="8625984" cy="203677"/>
          </a:xfrm>
          <a:prstGeom prst="rect">
            <a:avLst/>
          </a:prstGeom>
        </p:spPr>
        <p:txBody>
          <a:bodyPr vert="horz" wrap="square" lIns="0" tIns="11207" rIns="0" bIns="0" rtlCol="0" anchor="ctr">
            <a:spAutoFit/>
          </a:bodyPr>
          <a:lstStyle/>
          <a:p>
            <a:pPr marL="11205" algn="r">
              <a:lnSpc>
                <a:spcPts val="15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1</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サイバーセキュリティを取り巻く背景</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レベル共通</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21198725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C11A3258-32A7-4125-9006-D8285FF2D2CC}"/>
              </a:ext>
            </a:extLst>
          </p:cNvPr>
          <p:cNvSpPr txBox="1"/>
          <p:nvPr/>
        </p:nvSpPr>
        <p:spPr>
          <a:xfrm>
            <a:off x="13106608" y="1290459"/>
            <a:ext cx="432444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3-2-3.】</a:t>
            </a:r>
          </a:p>
          <a:p>
            <a:pPr algn="ctr"/>
            <a:r>
              <a:rPr lang="en-US" altLang="ja-JP" sz="2400" b="1" dirty="0">
                <a:latin typeface="BIZ UDPゴシック" panose="020B0400000000000000" pitchFamily="50" charset="-128"/>
                <a:ea typeface="BIZ UDPゴシック" panose="020B0400000000000000" pitchFamily="50" charset="-128"/>
              </a:rPr>
              <a:t>P31</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P33</a:t>
            </a:r>
          </a:p>
        </p:txBody>
      </p:sp>
      <p:sp>
        <p:nvSpPr>
          <p:cNvPr id="3" name="テキスト プレースホルダー 2">
            <a:extLst>
              <a:ext uri="{FF2B5EF4-FFF2-40B4-BE49-F238E27FC236}">
                <a16:creationId xmlns:a16="http://schemas.microsoft.com/office/drawing/2014/main" id="{671B73AB-EA84-D28A-867F-D38E0A00B32E}"/>
              </a:ext>
            </a:extLst>
          </p:cNvPr>
          <p:cNvSpPr txBox="1">
            <a:spLocks noGrp="1"/>
          </p:cNvSpPr>
          <p:nvPr>
            <p:ph type="title" idx="4294967295"/>
          </p:nvPr>
        </p:nvSpPr>
        <p:spPr>
          <a:xfrm>
            <a:off x="1269352" y="718907"/>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ja-JP" altLang="en-US" sz="4000" dirty="0">
                <a:latin typeface="BIZ UDPゴシック" panose="020B0400000000000000" pitchFamily="50" charset="-128"/>
                <a:ea typeface="BIZ UDPゴシック" panose="020B0400000000000000" pitchFamily="50" charset="-128"/>
              </a:rPr>
              <a:t>政府機関が目指す社会の方向性とサイバーセキュリティ課題</a:t>
            </a:r>
            <a:endParaRPr kumimoji="1" lang="en-US" altLang="ja-JP"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p:txBody>
      </p:sp>
      <p:sp>
        <p:nvSpPr>
          <p:cNvPr id="10" name="テキスト プレースホルダー 2">
            <a:extLst>
              <a:ext uri="{FF2B5EF4-FFF2-40B4-BE49-F238E27FC236}">
                <a16:creationId xmlns:a16="http://schemas.microsoft.com/office/drawing/2014/main" id="{6745B5A5-8DAA-B26F-2DC7-A0E651B16258}"/>
              </a:ext>
            </a:extLst>
          </p:cNvPr>
          <p:cNvSpPr txBox="1">
            <a:spLocks/>
          </p:cNvSpPr>
          <p:nvPr/>
        </p:nvSpPr>
        <p:spPr>
          <a:xfrm>
            <a:off x="1332852" y="1612605"/>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Society 5.0</a:t>
            </a:r>
            <a:endParaRPr lang="ja-JP" altLang="en-US" sz="3600" dirty="0">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37812EDA-B7CA-0DCF-9804-947D30ADE5C2}"/>
              </a:ext>
            </a:extLst>
          </p:cNvPr>
          <p:cNvSpPr txBox="1"/>
          <p:nvPr/>
        </p:nvSpPr>
        <p:spPr>
          <a:xfrm>
            <a:off x="1554679" y="2172480"/>
            <a:ext cx="15456498" cy="584775"/>
          </a:xfrm>
          <a:prstGeom prst="rect">
            <a:avLst/>
          </a:prstGeom>
          <a:noFill/>
        </p:spPr>
        <p:txBody>
          <a:bodyPr wrap="square">
            <a:spAutoFit/>
          </a:bodyPr>
          <a:lstStyle/>
          <a:p>
            <a:r>
              <a:rPr lang="ja-JP" altLang="en-US" sz="3200" u="sng" dirty="0">
                <a:latin typeface="BIZ UDPゴシック" panose="020B0400000000000000" pitchFamily="50" charset="-128"/>
                <a:ea typeface="BIZ UDPゴシック" panose="020B0400000000000000" pitchFamily="50" charset="-128"/>
              </a:rPr>
              <a:t>社会の変化に対するセキュリティ上の脅威</a:t>
            </a:r>
            <a:endParaRPr lang="en-US" altLang="ja-JP" sz="3200" b="0" i="0" u="sng" dirty="0">
              <a:effectLst/>
              <a:latin typeface="BIZ UDPゴシック" panose="020B0400000000000000" pitchFamily="50" charset="-128"/>
              <a:ea typeface="BIZ UDPゴシック" panose="020B0400000000000000" pitchFamily="50" charset="-128"/>
            </a:endParaRPr>
          </a:p>
        </p:txBody>
      </p:sp>
      <p:graphicFrame>
        <p:nvGraphicFramePr>
          <p:cNvPr id="8" name="表 2">
            <a:extLst>
              <a:ext uri="{FF2B5EF4-FFF2-40B4-BE49-F238E27FC236}">
                <a16:creationId xmlns:a16="http://schemas.microsoft.com/office/drawing/2014/main" id="{5A028615-EF54-FB09-C99A-0AB61E06A49B}"/>
              </a:ext>
            </a:extLst>
          </p:cNvPr>
          <p:cNvGraphicFramePr>
            <a:graphicFrameLocks noGrp="1"/>
          </p:cNvGraphicFramePr>
          <p:nvPr>
            <p:extLst>
              <p:ext uri="{D42A27DB-BD31-4B8C-83A1-F6EECF244321}">
                <p14:modId xmlns:p14="http://schemas.microsoft.com/office/powerpoint/2010/main" val="3714154880"/>
              </p:ext>
            </p:extLst>
          </p:nvPr>
        </p:nvGraphicFramePr>
        <p:xfrm>
          <a:off x="1332852" y="3015130"/>
          <a:ext cx="15940723" cy="6056395"/>
        </p:xfrm>
        <a:graphic>
          <a:graphicData uri="http://schemas.openxmlformats.org/drawingml/2006/table">
            <a:tbl>
              <a:tblPr firstRow="1" bandRow="1">
                <a:tableStyleId>{5C22544A-7EE6-4342-B048-85BDC9FD1C3A}</a:tableStyleId>
              </a:tblPr>
              <a:tblGrid>
                <a:gridCol w="6844282">
                  <a:extLst>
                    <a:ext uri="{9D8B030D-6E8A-4147-A177-3AD203B41FA5}">
                      <a16:colId xmlns:a16="http://schemas.microsoft.com/office/drawing/2014/main" val="3350320881"/>
                    </a:ext>
                  </a:extLst>
                </a:gridCol>
                <a:gridCol w="9096441">
                  <a:extLst>
                    <a:ext uri="{9D8B030D-6E8A-4147-A177-3AD203B41FA5}">
                      <a16:colId xmlns:a16="http://schemas.microsoft.com/office/drawing/2014/main" val="3319254363"/>
                    </a:ext>
                  </a:extLst>
                </a:gridCol>
              </a:tblGrid>
              <a:tr h="834908">
                <a:tc>
                  <a:txBody>
                    <a:bodyPr/>
                    <a:lstStyle/>
                    <a:p>
                      <a:pPr algn="ctr">
                        <a:lnSpc>
                          <a:spcPct val="110000"/>
                        </a:lnSpc>
                      </a:pPr>
                      <a:r>
                        <a:rPr kumimoji="1" lang="en-US" altLang="ja-JP" sz="3200" dirty="0">
                          <a:latin typeface="BIZ UDPゴシック" panose="020B0400000000000000" pitchFamily="50" charset="-128"/>
                          <a:ea typeface="BIZ UDPゴシック" panose="020B0400000000000000" pitchFamily="50" charset="-128"/>
                        </a:rPr>
                        <a:t>Society5.0</a:t>
                      </a:r>
                      <a:r>
                        <a:rPr kumimoji="1" lang="ja-JP" altLang="en-US" sz="3200" dirty="0">
                          <a:latin typeface="BIZ UDPゴシック" panose="020B0400000000000000" pitchFamily="50" charset="-128"/>
                          <a:ea typeface="BIZ UDPゴシック" panose="020B0400000000000000" pitchFamily="50" charset="-128"/>
                        </a:rPr>
                        <a:t>における社会の変化</a:t>
                      </a:r>
                    </a:p>
                  </a:txBody>
                  <a:tcPr anchor="ctr">
                    <a:solidFill>
                      <a:schemeClr val="accent6"/>
                    </a:solidFill>
                  </a:tcPr>
                </a:tc>
                <a:tc>
                  <a:txBody>
                    <a:bodyPr/>
                    <a:lstStyle/>
                    <a:p>
                      <a:pPr algn="ctr">
                        <a:lnSpc>
                          <a:spcPct val="110000"/>
                        </a:lnSpc>
                      </a:pPr>
                      <a:r>
                        <a:rPr kumimoji="1" lang="ja-JP" altLang="en-US" sz="3200" dirty="0">
                          <a:latin typeface="BIZ UDPゴシック" panose="020B0400000000000000" pitchFamily="50" charset="-128"/>
                          <a:ea typeface="BIZ UDPゴシック" panose="020B0400000000000000" pitchFamily="50" charset="-128"/>
                        </a:rPr>
                        <a:t>社会の変化に対するセキュリティ上の脅威</a:t>
                      </a:r>
                    </a:p>
                  </a:txBody>
                  <a:tcPr anchor="ctr">
                    <a:solidFill>
                      <a:schemeClr val="accent6"/>
                    </a:solidFill>
                  </a:tcPr>
                </a:tc>
                <a:extLst>
                  <a:ext uri="{0D108BD9-81ED-4DB2-BD59-A6C34878D82A}">
                    <a16:rowId xmlns:a16="http://schemas.microsoft.com/office/drawing/2014/main" val="2429723215"/>
                  </a:ext>
                </a:extLst>
              </a:tr>
              <a:tr h="747023">
                <a:tc>
                  <a:txBody>
                    <a:bodyPr/>
                    <a:lstStyle/>
                    <a:p>
                      <a:pPr algn="l">
                        <a:lnSpc>
                          <a:spcPct val="110000"/>
                        </a:lnSpc>
                      </a:pPr>
                      <a:r>
                        <a:rPr kumimoji="1" lang="ja-JP" altLang="en-US" sz="3200" dirty="0">
                          <a:solidFill>
                            <a:schemeClr val="tx1"/>
                          </a:solidFill>
                          <a:latin typeface="BIZ UDPゴシック" panose="020B0400000000000000" pitchFamily="50" charset="-128"/>
                          <a:ea typeface="BIZ UDPゴシック" panose="020B0400000000000000" pitchFamily="50" charset="-128"/>
                        </a:rPr>
                        <a:t>大量データの流通・連携</a:t>
                      </a:r>
                      <a:endParaRPr kumimoji="1" lang="en-US" altLang="ja-JP" sz="3200" dirty="0">
                        <a:solidFill>
                          <a:schemeClr val="tx1"/>
                        </a:solidFill>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tc>
                  <a:txBody>
                    <a:bodyPr/>
                    <a:lstStyle/>
                    <a:p>
                      <a:pPr marL="457200" indent="-457200" algn="l">
                        <a:lnSpc>
                          <a:spcPct val="110000"/>
                        </a:lnSpc>
                        <a:buFont typeface="Arial" panose="020B0604020202020204" pitchFamily="34" charset="0"/>
                        <a:buChar char="•"/>
                      </a:pPr>
                      <a:r>
                        <a:rPr kumimoji="1" lang="ja-JP" altLang="en-US" sz="3200" dirty="0">
                          <a:solidFill>
                            <a:schemeClr val="tx1"/>
                          </a:solidFill>
                          <a:latin typeface="BIZ UDPゴシック" panose="020B0400000000000000" pitchFamily="50" charset="-128"/>
                          <a:ea typeface="BIZ UDPゴシック" panose="020B0400000000000000" pitchFamily="50" charset="-128"/>
                        </a:rPr>
                        <a:t>データの性質に応じた適切な管理の重要性が増大</a:t>
                      </a:r>
                      <a:endParaRPr kumimoji="1" lang="en-US" altLang="ja-JP" sz="3200" dirty="0">
                        <a:solidFill>
                          <a:schemeClr val="tx1"/>
                        </a:solidFill>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extLst>
                  <a:ext uri="{0D108BD9-81ED-4DB2-BD59-A6C34878D82A}">
                    <a16:rowId xmlns:a16="http://schemas.microsoft.com/office/drawing/2014/main" val="836525596"/>
                  </a:ext>
                </a:extLst>
              </a:tr>
              <a:tr h="3207805">
                <a:tc>
                  <a:txBody>
                    <a:bodyPr/>
                    <a:lstStyle/>
                    <a:p>
                      <a:pPr algn="l">
                        <a:lnSpc>
                          <a:spcPct val="110000"/>
                        </a:lnSpc>
                      </a:pPr>
                      <a:r>
                        <a:rPr kumimoji="1" lang="ja-JP" altLang="en-US" sz="3200" dirty="0">
                          <a:solidFill>
                            <a:schemeClr val="tx1"/>
                          </a:solidFill>
                          <a:latin typeface="BIZ UDPゴシック" panose="020B0400000000000000" pitchFamily="50" charset="-128"/>
                          <a:ea typeface="BIZ UDPゴシック" panose="020B0400000000000000" pitchFamily="50" charset="-128"/>
                        </a:rPr>
                        <a:t>フィジカル空間とサイバー空間の融合</a:t>
                      </a:r>
                    </a:p>
                  </a:txBody>
                  <a:tcPr anchor="ctr">
                    <a:solidFill>
                      <a:schemeClr val="accent6">
                        <a:lumMod val="20000"/>
                        <a:lumOff val="80000"/>
                      </a:schemeClr>
                    </a:solidFill>
                  </a:tcPr>
                </a:tc>
                <a:tc>
                  <a:txBody>
                    <a:bodyPr/>
                    <a:lstStyle/>
                    <a:p>
                      <a:pPr marL="457200" indent="-457200" algn="l">
                        <a:lnSpc>
                          <a:spcPct val="110000"/>
                        </a:lnSpc>
                        <a:buFont typeface="Arial" panose="020B0604020202020204" pitchFamily="34" charset="0"/>
                        <a:buChar char="•"/>
                      </a:pPr>
                      <a:r>
                        <a:rPr kumimoji="1" lang="ja-JP" altLang="en-US" sz="3200" dirty="0">
                          <a:solidFill>
                            <a:schemeClr val="tx1"/>
                          </a:solidFill>
                          <a:latin typeface="BIZ UDPゴシック" panose="020B0400000000000000" pitchFamily="50" charset="-128"/>
                          <a:ea typeface="BIZ UDPゴシック" panose="020B0400000000000000" pitchFamily="50" charset="-128"/>
                        </a:rPr>
                        <a:t>サイバー空間からの攻撃がフィジカル空間まで到達</a:t>
                      </a:r>
                    </a:p>
                    <a:p>
                      <a:pPr marL="457200" indent="-457200" algn="l">
                        <a:lnSpc>
                          <a:spcPct val="110000"/>
                        </a:lnSpc>
                        <a:buFont typeface="Arial" panose="020B0604020202020204" pitchFamily="34" charset="0"/>
                        <a:buChar char="•"/>
                      </a:pPr>
                      <a:r>
                        <a:rPr kumimoji="1" lang="ja-JP" altLang="en-US" sz="3200" dirty="0">
                          <a:solidFill>
                            <a:schemeClr val="tx1"/>
                          </a:solidFill>
                          <a:latin typeface="BIZ UDPゴシック" panose="020B0400000000000000" pitchFamily="50" charset="-128"/>
                          <a:ea typeface="BIZ UDPゴシック" panose="020B0400000000000000" pitchFamily="50" charset="-128"/>
                        </a:rPr>
                        <a:t>フィジカル空間から侵入してサイバー空間へ攻撃を仕掛けるケース</a:t>
                      </a:r>
                    </a:p>
                    <a:p>
                      <a:pPr marL="457200" indent="-457200" algn="l">
                        <a:lnSpc>
                          <a:spcPct val="110000"/>
                        </a:lnSpc>
                        <a:buFont typeface="Arial" panose="020B0604020202020204" pitchFamily="34" charset="0"/>
                        <a:buChar char="•"/>
                      </a:pPr>
                      <a:r>
                        <a:rPr kumimoji="1" lang="ja-JP" altLang="en-US" sz="3200" dirty="0">
                          <a:solidFill>
                            <a:schemeClr val="tx1"/>
                          </a:solidFill>
                          <a:latin typeface="BIZ UDPゴシック" panose="020B0400000000000000" pitchFamily="50" charset="-128"/>
                          <a:ea typeface="BIZ UDPゴシック" panose="020B0400000000000000" pitchFamily="50" charset="-128"/>
                        </a:rPr>
                        <a:t>フィジカル空間とサイバー空間の間における情報の転換作業への介入</a:t>
                      </a:r>
                      <a:endParaRPr kumimoji="1" lang="en-US" altLang="ja-JP" sz="3200" dirty="0">
                        <a:solidFill>
                          <a:schemeClr val="tx1"/>
                        </a:solidFill>
                        <a:latin typeface="BIZ UDPゴシック" panose="020B0400000000000000" pitchFamily="50" charset="-128"/>
                        <a:ea typeface="BIZ UDPゴシック" panose="020B0400000000000000" pitchFamily="50" charset="-128"/>
                      </a:endParaRPr>
                    </a:p>
                  </a:txBody>
                  <a:tcPr anchor="ctr">
                    <a:solidFill>
                      <a:schemeClr val="accent6">
                        <a:lumMod val="20000"/>
                        <a:lumOff val="80000"/>
                      </a:schemeClr>
                    </a:solidFill>
                  </a:tcPr>
                </a:tc>
                <a:extLst>
                  <a:ext uri="{0D108BD9-81ED-4DB2-BD59-A6C34878D82A}">
                    <a16:rowId xmlns:a16="http://schemas.microsoft.com/office/drawing/2014/main" val="2665611649"/>
                  </a:ext>
                </a:extLst>
              </a:tr>
              <a:tr h="747023">
                <a:tc>
                  <a:txBody>
                    <a:bodyPr/>
                    <a:lstStyle/>
                    <a:p>
                      <a:pPr algn="l">
                        <a:lnSpc>
                          <a:spcPct val="110000"/>
                        </a:lnSpc>
                      </a:pPr>
                      <a:r>
                        <a:rPr kumimoji="1" lang="ja-JP" altLang="en-US" sz="3200" dirty="0">
                          <a:solidFill>
                            <a:schemeClr val="tx1"/>
                          </a:solidFill>
                          <a:latin typeface="BIZ UDPゴシック" panose="020B0400000000000000" pitchFamily="50" charset="-128"/>
                          <a:ea typeface="BIZ UDPゴシック" panose="020B0400000000000000" pitchFamily="50" charset="-128"/>
                        </a:rPr>
                        <a:t>複雑につながるサプライチェーン</a:t>
                      </a:r>
                    </a:p>
                  </a:txBody>
                  <a:tcPr anchor="ctr">
                    <a:solidFill>
                      <a:schemeClr val="accent6">
                        <a:lumMod val="40000"/>
                        <a:lumOff val="60000"/>
                      </a:schemeClr>
                    </a:solidFill>
                  </a:tcPr>
                </a:tc>
                <a:tc>
                  <a:txBody>
                    <a:bodyPr/>
                    <a:lstStyle/>
                    <a:p>
                      <a:pPr marL="457200" indent="-457200" algn="l">
                        <a:lnSpc>
                          <a:spcPct val="110000"/>
                        </a:lnSpc>
                        <a:buFont typeface="Arial" panose="020B0604020202020204" pitchFamily="34" charset="0"/>
                        <a:buChar char="•"/>
                      </a:pPr>
                      <a:r>
                        <a:rPr kumimoji="1" lang="ja-JP" altLang="en-US" sz="3200" dirty="0">
                          <a:solidFill>
                            <a:schemeClr val="tx1"/>
                          </a:solidFill>
                          <a:latin typeface="BIZ UDPゴシック" panose="020B0400000000000000" pitchFamily="50" charset="-128"/>
                          <a:ea typeface="BIZ UDPゴシック" panose="020B0400000000000000" pitchFamily="50" charset="-128"/>
                        </a:rPr>
                        <a:t>サイバー攻撃による影響範囲が拡大</a:t>
                      </a:r>
                      <a:endParaRPr kumimoji="1" lang="en-US" altLang="ja-JP" sz="3200" dirty="0">
                        <a:solidFill>
                          <a:schemeClr val="tx1"/>
                        </a:solidFill>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extLst>
                  <a:ext uri="{0D108BD9-81ED-4DB2-BD59-A6C34878D82A}">
                    <a16:rowId xmlns:a16="http://schemas.microsoft.com/office/drawing/2014/main" val="1821511744"/>
                  </a:ext>
                </a:extLst>
              </a:tr>
            </a:tbl>
          </a:graphicData>
        </a:graphic>
      </p:graphicFrame>
      <p:sp>
        <p:nvSpPr>
          <p:cNvPr id="4" name="object 40">
            <a:extLst>
              <a:ext uri="{FF2B5EF4-FFF2-40B4-BE49-F238E27FC236}">
                <a16:creationId xmlns:a16="http://schemas.microsoft.com/office/drawing/2014/main" id="{0206F4D7-1E8D-F02D-518A-83B90CB2BE7D}"/>
              </a:ext>
            </a:extLst>
          </p:cNvPr>
          <p:cNvSpPr txBox="1"/>
          <p:nvPr/>
        </p:nvSpPr>
        <p:spPr>
          <a:xfrm>
            <a:off x="8805070" y="181699"/>
            <a:ext cx="8625984" cy="203677"/>
          </a:xfrm>
          <a:prstGeom prst="rect">
            <a:avLst/>
          </a:prstGeom>
        </p:spPr>
        <p:txBody>
          <a:bodyPr vert="horz" wrap="square" lIns="0" tIns="11207" rIns="0" bIns="0" rtlCol="0" anchor="ctr">
            <a:spAutoFit/>
          </a:bodyPr>
          <a:lstStyle/>
          <a:p>
            <a:pPr marL="11205" algn="r">
              <a:lnSpc>
                <a:spcPts val="15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1</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サイバーセキュリティを取り巻く背景</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レベル共通</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37462506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C11A3258-32A7-4125-9006-D8285FF2D2CC}"/>
              </a:ext>
            </a:extLst>
          </p:cNvPr>
          <p:cNvSpPr txBox="1"/>
          <p:nvPr/>
        </p:nvSpPr>
        <p:spPr>
          <a:xfrm>
            <a:off x="13106608" y="1290459"/>
            <a:ext cx="432444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3-2-4.】</a:t>
            </a:r>
          </a:p>
          <a:p>
            <a:pPr algn="ctr"/>
            <a:r>
              <a:rPr lang="en-US" altLang="ja-JP" sz="2400" b="1" dirty="0">
                <a:latin typeface="BIZ UDPゴシック" panose="020B0400000000000000" pitchFamily="50" charset="-128"/>
                <a:ea typeface="BIZ UDPゴシック" panose="020B0400000000000000" pitchFamily="50" charset="-128"/>
              </a:rPr>
              <a:t>P34</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P36</a:t>
            </a:r>
          </a:p>
        </p:txBody>
      </p:sp>
      <p:sp>
        <p:nvSpPr>
          <p:cNvPr id="3" name="テキスト プレースホルダー 2">
            <a:extLst>
              <a:ext uri="{FF2B5EF4-FFF2-40B4-BE49-F238E27FC236}">
                <a16:creationId xmlns:a16="http://schemas.microsoft.com/office/drawing/2014/main" id="{671B73AB-EA84-D28A-867F-D38E0A00B32E}"/>
              </a:ext>
            </a:extLst>
          </p:cNvPr>
          <p:cNvSpPr txBox="1">
            <a:spLocks noGrp="1"/>
          </p:cNvSpPr>
          <p:nvPr>
            <p:ph type="title" idx="4294967295"/>
          </p:nvPr>
        </p:nvSpPr>
        <p:spPr>
          <a:xfrm>
            <a:off x="1269352" y="718907"/>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ja-JP" altLang="en-US" sz="4000" dirty="0">
                <a:latin typeface="BIZ UDPゴシック" panose="020B0400000000000000" pitchFamily="50" charset="-128"/>
                <a:ea typeface="BIZ UDPゴシック" panose="020B0400000000000000" pitchFamily="50" charset="-128"/>
              </a:rPr>
              <a:t>政府機関が目指す社会の方向性とサイバーセキュリティ課題</a:t>
            </a:r>
            <a:endParaRPr kumimoji="1" lang="en-US" altLang="ja-JP"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p:txBody>
      </p:sp>
      <p:sp>
        <p:nvSpPr>
          <p:cNvPr id="10" name="テキスト プレースホルダー 2">
            <a:extLst>
              <a:ext uri="{FF2B5EF4-FFF2-40B4-BE49-F238E27FC236}">
                <a16:creationId xmlns:a16="http://schemas.microsoft.com/office/drawing/2014/main" id="{6745B5A5-8DAA-B26F-2DC7-A0E651B16258}"/>
              </a:ext>
            </a:extLst>
          </p:cNvPr>
          <p:cNvSpPr txBox="1">
            <a:spLocks/>
          </p:cNvSpPr>
          <p:nvPr/>
        </p:nvSpPr>
        <p:spPr>
          <a:xfrm>
            <a:off x="1332852" y="1612605"/>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DX</a:t>
            </a:r>
            <a:r>
              <a:rPr lang="ja-JP" altLang="en-US" sz="3600" dirty="0">
                <a:latin typeface="BIZ UDPゴシック" panose="020B0400000000000000" pitchFamily="50" charset="-128"/>
                <a:ea typeface="BIZ UDPゴシック" panose="020B0400000000000000" pitchFamily="50" charset="-128"/>
              </a:rPr>
              <a:t>の推進</a:t>
            </a:r>
          </a:p>
        </p:txBody>
      </p:sp>
      <p:sp>
        <p:nvSpPr>
          <p:cNvPr id="2" name="テキスト ボックス 1">
            <a:extLst>
              <a:ext uri="{FF2B5EF4-FFF2-40B4-BE49-F238E27FC236}">
                <a16:creationId xmlns:a16="http://schemas.microsoft.com/office/drawing/2014/main" id="{37812EDA-B7CA-0DCF-9804-947D30ADE5C2}"/>
              </a:ext>
            </a:extLst>
          </p:cNvPr>
          <p:cNvSpPr txBox="1"/>
          <p:nvPr/>
        </p:nvSpPr>
        <p:spPr>
          <a:xfrm>
            <a:off x="1554679" y="2172480"/>
            <a:ext cx="15456498" cy="584775"/>
          </a:xfrm>
          <a:prstGeom prst="rect">
            <a:avLst/>
          </a:prstGeom>
          <a:noFill/>
        </p:spPr>
        <p:txBody>
          <a:bodyPr wrap="square">
            <a:spAutoFit/>
          </a:bodyPr>
          <a:lstStyle/>
          <a:p>
            <a:r>
              <a:rPr lang="ja-JP" altLang="en-US" sz="3200" u="sng" dirty="0">
                <a:latin typeface="BIZ UDPゴシック" panose="020B0400000000000000" pitchFamily="50" charset="-128"/>
                <a:ea typeface="BIZ UDPゴシック" panose="020B0400000000000000" pitchFamily="50" charset="-128"/>
              </a:rPr>
              <a:t>中小企業が</a:t>
            </a:r>
            <a:r>
              <a:rPr lang="en-US" altLang="ja-JP" sz="3200" u="sng" dirty="0">
                <a:latin typeface="BIZ UDPゴシック" panose="020B0400000000000000" pitchFamily="50" charset="-128"/>
                <a:ea typeface="BIZ UDPゴシック" panose="020B0400000000000000" pitchFamily="50" charset="-128"/>
              </a:rPr>
              <a:t>DX</a:t>
            </a:r>
            <a:r>
              <a:rPr lang="ja-JP" altLang="en-US" sz="3200" u="sng" dirty="0">
                <a:latin typeface="BIZ UDPゴシック" panose="020B0400000000000000" pitchFamily="50" charset="-128"/>
                <a:ea typeface="BIZ UDPゴシック" panose="020B0400000000000000" pitchFamily="50" charset="-128"/>
              </a:rPr>
              <a:t>推進における優位な点</a:t>
            </a:r>
            <a:endParaRPr lang="en-US" altLang="ja-JP" sz="3200" b="0" i="0" u="sng" dirty="0">
              <a:effectLst/>
              <a:latin typeface="BIZ UDPゴシック" panose="020B0400000000000000" pitchFamily="50" charset="-128"/>
              <a:ea typeface="BIZ UDPゴシック" panose="020B0400000000000000" pitchFamily="50" charset="-128"/>
            </a:endParaRPr>
          </a:p>
        </p:txBody>
      </p:sp>
      <p:graphicFrame>
        <p:nvGraphicFramePr>
          <p:cNvPr id="8" name="表 2">
            <a:extLst>
              <a:ext uri="{FF2B5EF4-FFF2-40B4-BE49-F238E27FC236}">
                <a16:creationId xmlns:a16="http://schemas.microsoft.com/office/drawing/2014/main" id="{5A028615-EF54-FB09-C99A-0AB61E06A49B}"/>
              </a:ext>
            </a:extLst>
          </p:cNvPr>
          <p:cNvGraphicFramePr>
            <a:graphicFrameLocks noGrp="1"/>
          </p:cNvGraphicFramePr>
          <p:nvPr>
            <p:extLst>
              <p:ext uri="{D42A27DB-BD31-4B8C-83A1-F6EECF244321}">
                <p14:modId xmlns:p14="http://schemas.microsoft.com/office/powerpoint/2010/main" val="2337183866"/>
              </p:ext>
            </p:extLst>
          </p:nvPr>
        </p:nvGraphicFramePr>
        <p:xfrm>
          <a:off x="1332852" y="3015130"/>
          <a:ext cx="15940723" cy="5768664"/>
        </p:xfrm>
        <a:graphic>
          <a:graphicData uri="http://schemas.openxmlformats.org/drawingml/2006/table">
            <a:tbl>
              <a:tblPr firstRow="1" bandRow="1">
                <a:tableStyleId>{5C22544A-7EE6-4342-B048-85BDC9FD1C3A}</a:tableStyleId>
              </a:tblPr>
              <a:tblGrid>
                <a:gridCol w="6221730">
                  <a:extLst>
                    <a:ext uri="{9D8B030D-6E8A-4147-A177-3AD203B41FA5}">
                      <a16:colId xmlns:a16="http://schemas.microsoft.com/office/drawing/2014/main" val="3350320881"/>
                    </a:ext>
                  </a:extLst>
                </a:gridCol>
                <a:gridCol w="9718993">
                  <a:extLst>
                    <a:ext uri="{9D8B030D-6E8A-4147-A177-3AD203B41FA5}">
                      <a16:colId xmlns:a16="http://schemas.microsoft.com/office/drawing/2014/main" val="3319254363"/>
                    </a:ext>
                  </a:extLst>
                </a:gridCol>
              </a:tblGrid>
              <a:tr h="666312">
                <a:tc>
                  <a:txBody>
                    <a:bodyPr/>
                    <a:lstStyle/>
                    <a:p>
                      <a:pPr algn="ctr"/>
                      <a:r>
                        <a:rPr kumimoji="1" lang="ja-JP" altLang="en-US" sz="3200" dirty="0">
                          <a:latin typeface="BIZ UDPゴシック" panose="020B0400000000000000" pitchFamily="50" charset="-128"/>
                          <a:ea typeface="BIZ UDPゴシック" panose="020B0400000000000000" pitchFamily="50" charset="-128"/>
                        </a:rPr>
                        <a:t>優位点</a:t>
                      </a:r>
                    </a:p>
                  </a:txBody>
                  <a:tcPr>
                    <a:solidFill>
                      <a:schemeClr val="accent6"/>
                    </a:solidFill>
                  </a:tcPr>
                </a:tc>
                <a:tc>
                  <a:txBody>
                    <a:bodyPr/>
                    <a:lstStyle/>
                    <a:p>
                      <a:pPr algn="ctr"/>
                      <a:r>
                        <a:rPr kumimoji="1" lang="ja-JP" altLang="en-US" sz="3200" dirty="0">
                          <a:latin typeface="BIZ UDPゴシック" panose="020B0400000000000000" pitchFamily="50" charset="-128"/>
                          <a:ea typeface="BIZ UDPゴシック" panose="020B0400000000000000" pitchFamily="50" charset="-128"/>
                        </a:rPr>
                        <a:t>理由</a:t>
                      </a:r>
                    </a:p>
                  </a:txBody>
                  <a:tcPr>
                    <a:solidFill>
                      <a:schemeClr val="accent6"/>
                    </a:solidFill>
                  </a:tcPr>
                </a:tc>
                <a:extLst>
                  <a:ext uri="{0D108BD9-81ED-4DB2-BD59-A6C34878D82A}">
                    <a16:rowId xmlns:a16="http://schemas.microsoft.com/office/drawing/2014/main" val="2429723215"/>
                  </a:ext>
                </a:extLst>
              </a:tr>
              <a:tr h="1087141">
                <a:tc>
                  <a:txBody>
                    <a:bodyPr/>
                    <a:lstStyle/>
                    <a:p>
                      <a:pPr algn="l">
                        <a:lnSpc>
                          <a:spcPct val="110000"/>
                        </a:lnSpc>
                      </a:pPr>
                      <a:r>
                        <a:rPr kumimoji="1" lang="ja-JP" altLang="en-US" sz="3200" dirty="0">
                          <a:solidFill>
                            <a:schemeClr val="tx1"/>
                          </a:solidFill>
                          <a:latin typeface="BIZ UDPゴシック" panose="020B0400000000000000" pitchFamily="50" charset="-128"/>
                          <a:ea typeface="BIZ UDPゴシック" panose="020B0400000000000000" pitchFamily="50" charset="-128"/>
                        </a:rPr>
                        <a:t>参考情報が豊富</a:t>
                      </a:r>
                      <a:endParaRPr kumimoji="1" lang="en-US" altLang="ja-JP" sz="3200" dirty="0">
                        <a:solidFill>
                          <a:schemeClr val="tx1"/>
                        </a:solidFill>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tc>
                  <a:txBody>
                    <a:bodyPr/>
                    <a:lstStyle/>
                    <a:p>
                      <a:pPr marL="457200" indent="-457200" algn="l">
                        <a:lnSpc>
                          <a:spcPct val="110000"/>
                        </a:lnSpc>
                        <a:buFont typeface="Arial" panose="020B0604020202020204" pitchFamily="34" charset="0"/>
                        <a:buChar char="•"/>
                      </a:pPr>
                      <a:r>
                        <a:rPr kumimoji="1" lang="en-US" altLang="ja-JP" sz="3200" dirty="0">
                          <a:solidFill>
                            <a:schemeClr val="tx1"/>
                          </a:solidFill>
                          <a:latin typeface="BIZ UDPゴシック" panose="020B0400000000000000" pitchFamily="50" charset="-128"/>
                          <a:ea typeface="BIZ UDPゴシック" panose="020B0400000000000000" pitchFamily="50" charset="-128"/>
                        </a:rPr>
                        <a:t>DX</a:t>
                      </a:r>
                      <a:r>
                        <a:rPr kumimoji="1" lang="ja-JP" altLang="en-US" sz="3200" dirty="0">
                          <a:solidFill>
                            <a:schemeClr val="tx1"/>
                          </a:solidFill>
                          <a:latin typeface="BIZ UDPゴシック" panose="020B0400000000000000" pitchFamily="50" charset="-128"/>
                          <a:ea typeface="BIZ UDPゴシック" panose="020B0400000000000000" pitchFamily="50" charset="-128"/>
                        </a:rPr>
                        <a:t>を既に手掛けている中小企業や、</a:t>
                      </a:r>
                      <a:r>
                        <a:rPr kumimoji="1" lang="en-US" altLang="ja-JP" sz="3200" dirty="0">
                          <a:solidFill>
                            <a:schemeClr val="tx1"/>
                          </a:solidFill>
                          <a:latin typeface="BIZ UDPゴシック" panose="020B0400000000000000" pitchFamily="50" charset="-128"/>
                          <a:ea typeface="BIZ UDPゴシック" panose="020B0400000000000000" pitchFamily="50" charset="-128"/>
                        </a:rPr>
                        <a:t>DX</a:t>
                      </a:r>
                      <a:r>
                        <a:rPr kumimoji="1" lang="ja-JP" altLang="en-US" sz="3200" dirty="0">
                          <a:solidFill>
                            <a:schemeClr val="tx1"/>
                          </a:solidFill>
                          <a:latin typeface="BIZ UDPゴシック" panose="020B0400000000000000" pitchFamily="50" charset="-128"/>
                          <a:ea typeface="BIZ UDPゴシック" panose="020B0400000000000000" pitchFamily="50" charset="-128"/>
                        </a:rPr>
                        <a:t>を順調に進めている企業のやり方を参考にすることができる</a:t>
                      </a:r>
                      <a:endParaRPr kumimoji="1" lang="en-US" altLang="ja-JP" sz="3200" dirty="0">
                        <a:solidFill>
                          <a:schemeClr val="tx1"/>
                        </a:solidFill>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extLst>
                  <a:ext uri="{0D108BD9-81ED-4DB2-BD59-A6C34878D82A}">
                    <a16:rowId xmlns:a16="http://schemas.microsoft.com/office/drawing/2014/main" val="836525596"/>
                  </a:ext>
                </a:extLst>
              </a:tr>
              <a:tr h="1578108">
                <a:tc>
                  <a:txBody>
                    <a:bodyPr/>
                    <a:lstStyle/>
                    <a:p>
                      <a:pPr algn="l">
                        <a:lnSpc>
                          <a:spcPct val="110000"/>
                        </a:lnSpc>
                      </a:pPr>
                      <a:r>
                        <a:rPr kumimoji="1" lang="ja-JP" altLang="en-US" sz="3200" dirty="0">
                          <a:solidFill>
                            <a:schemeClr val="tx1"/>
                          </a:solidFill>
                          <a:latin typeface="BIZ UDPゴシック" panose="020B0400000000000000" pitchFamily="50" charset="-128"/>
                          <a:ea typeface="BIZ UDPゴシック" panose="020B0400000000000000" pitchFamily="50" charset="-128"/>
                        </a:rPr>
                        <a:t>環境が整備されている</a:t>
                      </a:r>
                    </a:p>
                  </a:txBody>
                  <a:tcPr anchor="ctr">
                    <a:solidFill>
                      <a:schemeClr val="accent6">
                        <a:lumMod val="20000"/>
                        <a:lumOff val="80000"/>
                      </a:schemeClr>
                    </a:solidFill>
                  </a:tcPr>
                </a:tc>
                <a:tc>
                  <a:txBody>
                    <a:bodyPr/>
                    <a:lstStyle/>
                    <a:p>
                      <a:pPr marL="457200" indent="-457200" algn="l">
                        <a:lnSpc>
                          <a:spcPct val="110000"/>
                        </a:lnSpc>
                        <a:buFont typeface="Arial" panose="020B0604020202020204" pitchFamily="34" charset="0"/>
                        <a:buChar char="•"/>
                      </a:pPr>
                      <a:r>
                        <a:rPr kumimoji="1" lang="ja-JP" altLang="en-US" sz="3200" dirty="0">
                          <a:solidFill>
                            <a:schemeClr val="tx1"/>
                          </a:solidFill>
                          <a:latin typeface="BIZ UDPゴシック" panose="020B0400000000000000" pitchFamily="50" charset="-128"/>
                          <a:ea typeface="BIZ UDPゴシック" panose="020B0400000000000000" pitchFamily="50" charset="-128"/>
                        </a:rPr>
                        <a:t>先行者や大企業などにより既に整備されたプラットフォームを利用し、新たなビジネスに取り組むことができる</a:t>
                      </a:r>
                      <a:endParaRPr kumimoji="1" lang="en-US" altLang="ja-JP" sz="3200" dirty="0">
                        <a:solidFill>
                          <a:schemeClr val="tx1"/>
                        </a:solidFill>
                        <a:latin typeface="BIZ UDPゴシック" panose="020B0400000000000000" pitchFamily="50" charset="-128"/>
                        <a:ea typeface="BIZ UDPゴシック" panose="020B0400000000000000" pitchFamily="50" charset="-128"/>
                      </a:endParaRPr>
                    </a:p>
                  </a:txBody>
                  <a:tcPr anchor="ctr">
                    <a:solidFill>
                      <a:schemeClr val="accent6">
                        <a:lumMod val="20000"/>
                        <a:lumOff val="80000"/>
                      </a:schemeClr>
                    </a:solidFill>
                  </a:tcPr>
                </a:tc>
                <a:extLst>
                  <a:ext uri="{0D108BD9-81ED-4DB2-BD59-A6C34878D82A}">
                    <a16:rowId xmlns:a16="http://schemas.microsoft.com/office/drawing/2014/main" val="2665611649"/>
                  </a:ext>
                </a:extLst>
              </a:tr>
              <a:tr h="1578108">
                <a:tc>
                  <a:txBody>
                    <a:bodyPr/>
                    <a:lstStyle/>
                    <a:p>
                      <a:pPr algn="l">
                        <a:lnSpc>
                          <a:spcPct val="110000"/>
                        </a:lnSpc>
                      </a:pPr>
                      <a:r>
                        <a:rPr kumimoji="1" lang="ja-JP" altLang="en-US" sz="3200" dirty="0">
                          <a:solidFill>
                            <a:schemeClr val="tx1"/>
                          </a:solidFill>
                          <a:latin typeface="BIZ UDPゴシック" panose="020B0400000000000000" pitchFamily="50" charset="-128"/>
                          <a:ea typeface="BIZ UDPゴシック" panose="020B0400000000000000" pitchFamily="50" charset="-128"/>
                        </a:rPr>
                        <a:t>環境の変化に素早く対応しやすい</a:t>
                      </a:r>
                    </a:p>
                  </a:txBody>
                  <a:tcPr anchor="ctr">
                    <a:solidFill>
                      <a:schemeClr val="accent6">
                        <a:lumMod val="40000"/>
                        <a:lumOff val="60000"/>
                      </a:schemeClr>
                    </a:solidFill>
                  </a:tcPr>
                </a:tc>
                <a:tc>
                  <a:txBody>
                    <a:bodyPr/>
                    <a:lstStyle/>
                    <a:p>
                      <a:pPr marL="457200" indent="-457200" algn="l">
                        <a:lnSpc>
                          <a:spcPct val="110000"/>
                        </a:lnSpc>
                        <a:buFont typeface="Arial" panose="020B0604020202020204" pitchFamily="34" charset="0"/>
                        <a:buChar char="•"/>
                      </a:pPr>
                      <a:r>
                        <a:rPr kumimoji="1" lang="ja-JP" altLang="en-US" sz="3200" dirty="0">
                          <a:solidFill>
                            <a:schemeClr val="tx1"/>
                          </a:solidFill>
                          <a:latin typeface="BIZ UDPゴシック" panose="020B0400000000000000" pitchFamily="50" charset="-128"/>
                          <a:ea typeface="BIZ UDPゴシック" panose="020B0400000000000000" pitchFamily="50" charset="-128"/>
                        </a:rPr>
                        <a:t>経営者が即断即決し、新しい取組に臨みやすい利点がある。そのため、変革のスピードにおいて優位性を持つことができる</a:t>
                      </a:r>
                      <a:endParaRPr kumimoji="1" lang="en-US" altLang="ja-JP" sz="3200" dirty="0">
                        <a:solidFill>
                          <a:schemeClr val="tx1"/>
                        </a:solidFill>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extLst>
                  <a:ext uri="{0D108BD9-81ED-4DB2-BD59-A6C34878D82A}">
                    <a16:rowId xmlns:a16="http://schemas.microsoft.com/office/drawing/2014/main" val="1821511744"/>
                  </a:ext>
                </a:extLst>
              </a:tr>
            </a:tbl>
          </a:graphicData>
        </a:graphic>
      </p:graphicFrame>
      <p:sp>
        <p:nvSpPr>
          <p:cNvPr id="4" name="object 40">
            <a:extLst>
              <a:ext uri="{FF2B5EF4-FFF2-40B4-BE49-F238E27FC236}">
                <a16:creationId xmlns:a16="http://schemas.microsoft.com/office/drawing/2014/main" id="{C3707206-8DA8-92BB-4BCF-B68A5C875320}"/>
              </a:ext>
            </a:extLst>
          </p:cNvPr>
          <p:cNvSpPr txBox="1"/>
          <p:nvPr/>
        </p:nvSpPr>
        <p:spPr>
          <a:xfrm>
            <a:off x="8805070" y="181699"/>
            <a:ext cx="8625984" cy="203677"/>
          </a:xfrm>
          <a:prstGeom prst="rect">
            <a:avLst/>
          </a:prstGeom>
        </p:spPr>
        <p:txBody>
          <a:bodyPr vert="horz" wrap="square" lIns="0" tIns="11207" rIns="0" bIns="0" rtlCol="0" anchor="ctr">
            <a:spAutoFit/>
          </a:bodyPr>
          <a:lstStyle/>
          <a:p>
            <a:pPr marL="11205" algn="r">
              <a:lnSpc>
                <a:spcPts val="15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1</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サイバーセキュリティを取り巻く背景</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レベル共通</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38577443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C11A3258-32A7-4125-9006-D8285FF2D2CC}"/>
              </a:ext>
            </a:extLst>
          </p:cNvPr>
          <p:cNvSpPr txBox="1"/>
          <p:nvPr/>
        </p:nvSpPr>
        <p:spPr>
          <a:xfrm>
            <a:off x="13106608" y="1290459"/>
            <a:ext cx="432444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3-2-4.】</a:t>
            </a:r>
          </a:p>
          <a:p>
            <a:pPr algn="ctr"/>
            <a:r>
              <a:rPr lang="en-US" altLang="ja-JP" sz="2400" b="1" dirty="0">
                <a:latin typeface="BIZ UDPゴシック" panose="020B0400000000000000" pitchFamily="50" charset="-128"/>
                <a:ea typeface="BIZ UDPゴシック" panose="020B0400000000000000" pitchFamily="50" charset="-128"/>
              </a:rPr>
              <a:t>P34</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P36</a:t>
            </a:r>
          </a:p>
        </p:txBody>
      </p:sp>
      <p:sp>
        <p:nvSpPr>
          <p:cNvPr id="3" name="テキスト プレースホルダー 2">
            <a:extLst>
              <a:ext uri="{FF2B5EF4-FFF2-40B4-BE49-F238E27FC236}">
                <a16:creationId xmlns:a16="http://schemas.microsoft.com/office/drawing/2014/main" id="{671B73AB-EA84-D28A-867F-D38E0A00B32E}"/>
              </a:ext>
            </a:extLst>
          </p:cNvPr>
          <p:cNvSpPr txBox="1">
            <a:spLocks noGrp="1"/>
          </p:cNvSpPr>
          <p:nvPr>
            <p:ph type="title" idx="4294967295"/>
          </p:nvPr>
        </p:nvSpPr>
        <p:spPr>
          <a:xfrm>
            <a:off x="1269352" y="718907"/>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ja-JP" altLang="en-US" sz="4000" dirty="0">
                <a:latin typeface="BIZ UDPゴシック" panose="020B0400000000000000" pitchFamily="50" charset="-128"/>
                <a:ea typeface="BIZ UDPゴシック" panose="020B0400000000000000" pitchFamily="50" charset="-128"/>
              </a:rPr>
              <a:t>政府機関が目指す社会の方向性とサイバーセキュリティ課題</a:t>
            </a:r>
            <a:endParaRPr kumimoji="1" lang="en-US" altLang="ja-JP"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p:txBody>
      </p:sp>
      <p:sp>
        <p:nvSpPr>
          <p:cNvPr id="10" name="テキスト プレースホルダー 2">
            <a:extLst>
              <a:ext uri="{FF2B5EF4-FFF2-40B4-BE49-F238E27FC236}">
                <a16:creationId xmlns:a16="http://schemas.microsoft.com/office/drawing/2014/main" id="{6745B5A5-8DAA-B26F-2DC7-A0E651B16258}"/>
              </a:ext>
            </a:extLst>
          </p:cNvPr>
          <p:cNvSpPr txBox="1">
            <a:spLocks/>
          </p:cNvSpPr>
          <p:nvPr/>
        </p:nvSpPr>
        <p:spPr>
          <a:xfrm>
            <a:off x="1332852" y="1612605"/>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DX</a:t>
            </a:r>
            <a:r>
              <a:rPr lang="ja-JP" altLang="en-US" sz="3600" dirty="0">
                <a:latin typeface="BIZ UDPゴシック" panose="020B0400000000000000" pitchFamily="50" charset="-128"/>
                <a:ea typeface="BIZ UDPゴシック" panose="020B0400000000000000" pitchFamily="50" charset="-128"/>
              </a:rPr>
              <a:t>の推進</a:t>
            </a:r>
          </a:p>
        </p:txBody>
      </p:sp>
      <p:sp>
        <p:nvSpPr>
          <p:cNvPr id="2" name="テキスト ボックス 1">
            <a:extLst>
              <a:ext uri="{FF2B5EF4-FFF2-40B4-BE49-F238E27FC236}">
                <a16:creationId xmlns:a16="http://schemas.microsoft.com/office/drawing/2014/main" id="{37812EDA-B7CA-0DCF-9804-947D30ADE5C2}"/>
              </a:ext>
            </a:extLst>
          </p:cNvPr>
          <p:cNvSpPr txBox="1"/>
          <p:nvPr/>
        </p:nvSpPr>
        <p:spPr>
          <a:xfrm>
            <a:off x="1554679" y="2172480"/>
            <a:ext cx="15456498" cy="7599709"/>
          </a:xfrm>
          <a:prstGeom prst="rect">
            <a:avLst/>
          </a:prstGeom>
          <a:noFill/>
        </p:spPr>
        <p:txBody>
          <a:bodyPr wrap="square">
            <a:spAutoFit/>
          </a:bodyPr>
          <a:lstStyle/>
          <a:p>
            <a:pPr>
              <a:lnSpc>
                <a:spcPct val="110000"/>
              </a:lnSpc>
            </a:pPr>
            <a:r>
              <a:rPr lang="ja-JP" altLang="en-US" sz="3200" u="sng" dirty="0">
                <a:latin typeface="BIZ UDPゴシック" panose="020B0400000000000000" pitchFamily="50" charset="-128"/>
                <a:ea typeface="BIZ UDPゴシック" panose="020B0400000000000000" pitchFamily="50" charset="-128"/>
              </a:rPr>
              <a:t>データ活用の流れ</a:t>
            </a:r>
            <a:endParaRPr lang="en-US" altLang="ja-JP" sz="3200" u="sng" dirty="0">
              <a:latin typeface="BIZ UDPゴシック" panose="020B0400000000000000" pitchFamily="50" charset="-128"/>
              <a:ea typeface="BIZ UDPゴシック" panose="020B0400000000000000" pitchFamily="50" charset="-128"/>
            </a:endParaRPr>
          </a:p>
          <a:p>
            <a:pPr>
              <a:lnSpc>
                <a:spcPct val="110000"/>
              </a:lnSpc>
            </a:pPr>
            <a:endParaRPr lang="en-US" altLang="ja-JP" sz="3200" b="0" i="0" u="sng" dirty="0">
              <a:effectLst/>
              <a:latin typeface="BIZ UDPゴシック" panose="020B0400000000000000" pitchFamily="50" charset="-128"/>
              <a:ea typeface="BIZ UDPゴシック" panose="020B0400000000000000" pitchFamily="50" charset="-128"/>
            </a:endParaRPr>
          </a:p>
          <a:p>
            <a:pPr>
              <a:lnSpc>
                <a:spcPct val="110000"/>
              </a:lnSpc>
            </a:pPr>
            <a:endParaRPr lang="en-US" altLang="ja-JP" sz="3200" u="sng" dirty="0">
              <a:latin typeface="BIZ UDPゴシック" panose="020B0400000000000000" pitchFamily="50" charset="-128"/>
              <a:ea typeface="BIZ UDPゴシック" panose="020B0400000000000000" pitchFamily="50" charset="-128"/>
            </a:endParaRPr>
          </a:p>
          <a:p>
            <a:pPr>
              <a:lnSpc>
                <a:spcPct val="110000"/>
              </a:lnSpc>
            </a:pPr>
            <a:endParaRPr lang="en-US" altLang="ja-JP" sz="3200" b="0" i="0" u="sng" dirty="0">
              <a:effectLst/>
              <a:latin typeface="BIZ UDPゴシック" panose="020B0400000000000000" pitchFamily="50" charset="-128"/>
              <a:ea typeface="BIZ UDPゴシック" panose="020B0400000000000000" pitchFamily="50" charset="-128"/>
            </a:endParaRPr>
          </a:p>
          <a:p>
            <a:pPr>
              <a:lnSpc>
                <a:spcPct val="110000"/>
              </a:lnSpc>
            </a:pPr>
            <a:endParaRPr lang="en-US" altLang="ja-JP" sz="3200" u="sng" dirty="0">
              <a:latin typeface="BIZ UDPゴシック" panose="020B0400000000000000" pitchFamily="50" charset="-128"/>
              <a:ea typeface="BIZ UDPゴシック" panose="020B0400000000000000" pitchFamily="50" charset="-128"/>
            </a:endParaRPr>
          </a:p>
          <a:p>
            <a:pPr>
              <a:lnSpc>
                <a:spcPct val="110000"/>
              </a:lnSpc>
            </a:pPr>
            <a:endParaRPr lang="en-US" altLang="ja-JP" sz="3200" b="0" i="0" u="sng" dirty="0">
              <a:effectLst/>
              <a:latin typeface="BIZ UDPゴシック" panose="020B0400000000000000" pitchFamily="50" charset="-128"/>
              <a:ea typeface="BIZ UDPゴシック" panose="020B0400000000000000" pitchFamily="50" charset="-128"/>
            </a:endParaRPr>
          </a:p>
          <a:p>
            <a:pPr>
              <a:lnSpc>
                <a:spcPct val="110000"/>
              </a:lnSpc>
            </a:pPr>
            <a:endParaRPr lang="en-US" altLang="ja-JP" sz="3200" u="sng" dirty="0">
              <a:latin typeface="BIZ UDPゴシック" panose="020B0400000000000000" pitchFamily="50" charset="-128"/>
              <a:ea typeface="BIZ UDPゴシック" panose="020B0400000000000000" pitchFamily="50" charset="-128"/>
            </a:endParaRPr>
          </a:p>
          <a:p>
            <a:pPr>
              <a:lnSpc>
                <a:spcPct val="110000"/>
              </a:lnSpc>
            </a:pPr>
            <a:endParaRPr lang="en-US" altLang="ja-JP" sz="3200" b="0" i="0" u="sng" dirty="0">
              <a:effectLst/>
              <a:latin typeface="BIZ UDPゴシック" panose="020B0400000000000000" pitchFamily="50" charset="-128"/>
              <a:ea typeface="BIZ UDPゴシック" panose="020B0400000000000000" pitchFamily="50" charset="-128"/>
            </a:endParaRPr>
          </a:p>
          <a:p>
            <a:pPr>
              <a:lnSpc>
                <a:spcPct val="110000"/>
              </a:lnSpc>
            </a:pPr>
            <a:r>
              <a:rPr lang="en-US" altLang="ja-JP" sz="3200" u="sng" dirty="0">
                <a:latin typeface="BIZ UDPゴシック" panose="020B0400000000000000" pitchFamily="50" charset="-128"/>
                <a:ea typeface="BIZ UDPゴシック" panose="020B0400000000000000" pitchFamily="50" charset="-128"/>
              </a:rPr>
              <a:t>DX</a:t>
            </a:r>
            <a:r>
              <a:rPr lang="ja-JP" altLang="en-US" sz="3200" u="sng" dirty="0">
                <a:latin typeface="BIZ UDPゴシック" panose="020B0400000000000000" pitchFamily="50" charset="-128"/>
                <a:ea typeface="BIZ UDPゴシック" panose="020B0400000000000000" pitchFamily="50" charset="-128"/>
              </a:rPr>
              <a:t> </a:t>
            </a:r>
            <a:r>
              <a:rPr lang="en-US" altLang="ja-JP" sz="3200" u="sng" dirty="0">
                <a:latin typeface="BIZ UDPゴシック" panose="020B0400000000000000" pitchFamily="50" charset="-128"/>
                <a:ea typeface="BIZ UDPゴシック" panose="020B0400000000000000" pitchFamily="50" charset="-128"/>
              </a:rPr>
              <a:t>with</a:t>
            </a:r>
            <a:r>
              <a:rPr lang="ja-JP" altLang="en-US" sz="3200" u="sng" dirty="0">
                <a:latin typeface="BIZ UDPゴシック" panose="020B0400000000000000" pitchFamily="50" charset="-128"/>
                <a:ea typeface="BIZ UDPゴシック" panose="020B0400000000000000" pitchFamily="50" charset="-128"/>
              </a:rPr>
              <a:t> </a:t>
            </a:r>
            <a:r>
              <a:rPr lang="en-US" altLang="ja-JP" sz="3200" u="sng" dirty="0">
                <a:latin typeface="BIZ UDPゴシック" panose="020B0400000000000000" pitchFamily="50" charset="-128"/>
                <a:ea typeface="BIZ UDPゴシック" panose="020B0400000000000000" pitchFamily="50" charset="-128"/>
              </a:rPr>
              <a:t>Cybersecurity</a:t>
            </a:r>
            <a:r>
              <a:rPr lang="ja-JP" altLang="en-US" sz="3200" u="sng" dirty="0">
                <a:latin typeface="BIZ UDPゴシック" panose="020B0400000000000000" pitchFamily="50" charset="-128"/>
                <a:ea typeface="BIZ UDPゴシック" panose="020B0400000000000000" pitchFamily="50" charset="-128"/>
              </a:rPr>
              <a:t>の概要</a:t>
            </a:r>
            <a:endParaRPr lang="en-US" altLang="ja-JP" sz="3200" u="sng"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デジタル技術の利用拡大に伴い、セキュリティリスクが増大するため、セキュリティ対策の強化が求められる。</a:t>
            </a:r>
            <a:endParaRPr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セキュリティ対策はコストではなく、企業価値や競争力の向上に不可欠な要素として重要である。</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endParaRPr lang="en-US" altLang="ja-JP" sz="3200" u="sng" dirty="0">
              <a:latin typeface="BIZ UDPゴシック" panose="020B0400000000000000" pitchFamily="50" charset="-128"/>
              <a:ea typeface="BIZ UDPゴシック" panose="020B0400000000000000" pitchFamily="50" charset="-128"/>
            </a:endParaRPr>
          </a:p>
        </p:txBody>
      </p:sp>
      <p:graphicFrame>
        <p:nvGraphicFramePr>
          <p:cNvPr id="8" name="表 2">
            <a:extLst>
              <a:ext uri="{FF2B5EF4-FFF2-40B4-BE49-F238E27FC236}">
                <a16:creationId xmlns:a16="http://schemas.microsoft.com/office/drawing/2014/main" id="{5A028615-EF54-FB09-C99A-0AB61E06A49B}"/>
              </a:ext>
            </a:extLst>
          </p:cNvPr>
          <p:cNvGraphicFramePr>
            <a:graphicFrameLocks noGrp="1"/>
          </p:cNvGraphicFramePr>
          <p:nvPr>
            <p:extLst>
              <p:ext uri="{D42A27DB-BD31-4B8C-83A1-F6EECF244321}">
                <p14:modId xmlns:p14="http://schemas.microsoft.com/office/powerpoint/2010/main" val="750616187"/>
              </p:ext>
            </p:extLst>
          </p:nvPr>
        </p:nvGraphicFramePr>
        <p:xfrm>
          <a:off x="1332852" y="2821930"/>
          <a:ext cx="15940723" cy="3288314"/>
        </p:xfrm>
        <a:graphic>
          <a:graphicData uri="http://schemas.openxmlformats.org/drawingml/2006/table">
            <a:tbl>
              <a:tblPr firstRow="1" bandRow="1">
                <a:tableStyleId>{5C22544A-7EE6-4342-B048-85BDC9FD1C3A}</a:tableStyleId>
              </a:tblPr>
              <a:tblGrid>
                <a:gridCol w="4033627">
                  <a:extLst>
                    <a:ext uri="{9D8B030D-6E8A-4147-A177-3AD203B41FA5}">
                      <a16:colId xmlns:a16="http://schemas.microsoft.com/office/drawing/2014/main" val="3350320881"/>
                    </a:ext>
                  </a:extLst>
                </a:gridCol>
                <a:gridCol w="11907096">
                  <a:extLst>
                    <a:ext uri="{9D8B030D-6E8A-4147-A177-3AD203B41FA5}">
                      <a16:colId xmlns:a16="http://schemas.microsoft.com/office/drawing/2014/main" val="3319254363"/>
                    </a:ext>
                  </a:extLst>
                </a:gridCol>
              </a:tblGrid>
              <a:tr h="718138">
                <a:tc>
                  <a:txBody>
                    <a:bodyPr/>
                    <a:lstStyle/>
                    <a:p>
                      <a:pPr algn="ctr">
                        <a:lnSpc>
                          <a:spcPct val="110000"/>
                        </a:lnSpc>
                      </a:pPr>
                      <a:r>
                        <a:rPr kumimoji="1" lang="ja-JP" altLang="en-US" sz="3200" dirty="0">
                          <a:latin typeface="BIZ UDPゴシック" panose="020B0400000000000000" pitchFamily="50" charset="-128"/>
                          <a:ea typeface="BIZ UDPゴシック" panose="020B0400000000000000" pitchFamily="50" charset="-128"/>
                        </a:rPr>
                        <a:t>手順</a:t>
                      </a:r>
                    </a:p>
                  </a:txBody>
                  <a:tcPr>
                    <a:solidFill>
                      <a:schemeClr val="accent6"/>
                    </a:solidFill>
                  </a:tcPr>
                </a:tc>
                <a:tc>
                  <a:txBody>
                    <a:bodyPr/>
                    <a:lstStyle/>
                    <a:p>
                      <a:pPr algn="ctr">
                        <a:lnSpc>
                          <a:spcPct val="110000"/>
                        </a:lnSpc>
                      </a:pPr>
                      <a:r>
                        <a:rPr kumimoji="1" lang="ja-JP" altLang="en-US" sz="3200" dirty="0">
                          <a:latin typeface="BIZ UDPゴシック" panose="020B0400000000000000" pitchFamily="50" charset="-128"/>
                          <a:ea typeface="BIZ UDPゴシック" panose="020B0400000000000000" pitchFamily="50" charset="-128"/>
                        </a:rPr>
                        <a:t>概要</a:t>
                      </a:r>
                    </a:p>
                  </a:txBody>
                  <a:tcPr>
                    <a:solidFill>
                      <a:schemeClr val="accent6"/>
                    </a:solidFill>
                  </a:tcPr>
                </a:tc>
                <a:extLst>
                  <a:ext uri="{0D108BD9-81ED-4DB2-BD59-A6C34878D82A}">
                    <a16:rowId xmlns:a16="http://schemas.microsoft.com/office/drawing/2014/main" val="2429723215"/>
                  </a:ext>
                </a:extLst>
              </a:tr>
              <a:tr h="642544">
                <a:tc>
                  <a:txBody>
                    <a:bodyPr/>
                    <a:lstStyle/>
                    <a:p>
                      <a:pPr marL="514350" indent="-514350" algn="l">
                        <a:lnSpc>
                          <a:spcPct val="110000"/>
                        </a:lnSpc>
                        <a:buFont typeface="+mj-lt"/>
                        <a:buAutoNum type="arabicPeriod"/>
                      </a:pPr>
                      <a:r>
                        <a:rPr kumimoji="1" lang="ja-JP" altLang="en-US" sz="3200" dirty="0">
                          <a:latin typeface="BIZ UDPゴシック" panose="020B0400000000000000" pitchFamily="50" charset="-128"/>
                          <a:ea typeface="BIZ UDPゴシック" panose="020B0400000000000000" pitchFamily="50" charset="-128"/>
                        </a:rPr>
                        <a:t>データの収取</a:t>
                      </a:r>
                      <a:endParaRPr kumimoji="1" lang="en-US" altLang="ja-JP" sz="3200" dirty="0">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tc>
                  <a:txBody>
                    <a:bodyPr/>
                    <a:lstStyle/>
                    <a:p>
                      <a:pPr marL="0" indent="0" algn="l">
                        <a:lnSpc>
                          <a:spcPct val="110000"/>
                        </a:lnSpc>
                        <a:buFont typeface="Arial" panose="020B0604020202020204" pitchFamily="34" charset="0"/>
                        <a:buNone/>
                      </a:pPr>
                      <a:r>
                        <a:rPr kumimoji="1" lang="en-US" altLang="ja-JP" sz="3200" dirty="0">
                          <a:latin typeface="BIZ UDPゴシック" panose="020B0400000000000000" pitchFamily="50" charset="-128"/>
                          <a:ea typeface="BIZ UDPゴシック" panose="020B0400000000000000" pitchFamily="50" charset="-128"/>
                        </a:rPr>
                        <a:t>IoT</a:t>
                      </a:r>
                      <a:r>
                        <a:rPr kumimoji="1" lang="ja-JP" altLang="en-US" sz="3200" dirty="0">
                          <a:latin typeface="BIZ UDPゴシック" panose="020B0400000000000000" pitchFamily="50" charset="-128"/>
                          <a:ea typeface="BIZ UDPゴシック" panose="020B0400000000000000" pitchFamily="50" charset="-128"/>
                        </a:rPr>
                        <a:t>やセンサー、カメラなどの機器を用いて情報を収集する。</a:t>
                      </a:r>
                      <a:endParaRPr kumimoji="1" lang="en-US" altLang="ja-JP" sz="3200" dirty="0">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extLst>
                  <a:ext uri="{0D108BD9-81ED-4DB2-BD59-A6C34878D82A}">
                    <a16:rowId xmlns:a16="http://schemas.microsoft.com/office/drawing/2014/main" val="836525596"/>
                  </a:ext>
                </a:extLst>
              </a:tr>
              <a:tr h="642544">
                <a:tc>
                  <a:txBody>
                    <a:bodyPr/>
                    <a:lstStyle/>
                    <a:p>
                      <a:pPr marL="514350" indent="-514350" algn="l">
                        <a:lnSpc>
                          <a:spcPct val="110000"/>
                        </a:lnSpc>
                        <a:buFont typeface="+mj-lt"/>
                        <a:buAutoNum type="arabicPeriod" startAt="2"/>
                      </a:pPr>
                      <a:r>
                        <a:rPr kumimoji="1" lang="ja-JP" altLang="en-US" sz="3200" dirty="0">
                          <a:latin typeface="BIZ UDPゴシック" panose="020B0400000000000000" pitchFamily="50" charset="-128"/>
                          <a:ea typeface="BIZ UDPゴシック" panose="020B0400000000000000" pitchFamily="50" charset="-128"/>
                        </a:rPr>
                        <a:t>データの蓄積</a:t>
                      </a:r>
                    </a:p>
                  </a:txBody>
                  <a:tcPr anchor="ctr">
                    <a:solidFill>
                      <a:schemeClr val="accent6">
                        <a:lumMod val="20000"/>
                        <a:lumOff val="80000"/>
                      </a:schemeClr>
                    </a:solidFill>
                  </a:tcPr>
                </a:tc>
                <a:tc>
                  <a:txBody>
                    <a:bodyPr/>
                    <a:lstStyle/>
                    <a:p>
                      <a:pPr marL="0" indent="0" algn="l">
                        <a:lnSpc>
                          <a:spcPct val="110000"/>
                        </a:lnSpc>
                        <a:buFont typeface="Arial" panose="020B0604020202020204" pitchFamily="34" charset="0"/>
                        <a:buNone/>
                      </a:pPr>
                      <a:r>
                        <a:rPr kumimoji="1" lang="ja-JP" altLang="en-US" sz="3200" dirty="0">
                          <a:latin typeface="BIZ UDPゴシック" panose="020B0400000000000000" pitchFamily="50" charset="-128"/>
                          <a:ea typeface="BIZ UDPゴシック" panose="020B0400000000000000" pitchFamily="50" charset="-128"/>
                        </a:rPr>
                        <a:t>収集した膨大なデータ（ビックデータ）を集積する。</a:t>
                      </a:r>
                    </a:p>
                  </a:txBody>
                  <a:tcPr anchor="ctr">
                    <a:solidFill>
                      <a:schemeClr val="accent6">
                        <a:lumMod val="20000"/>
                        <a:lumOff val="80000"/>
                      </a:schemeClr>
                    </a:solidFill>
                  </a:tcPr>
                </a:tc>
                <a:extLst>
                  <a:ext uri="{0D108BD9-81ED-4DB2-BD59-A6C34878D82A}">
                    <a16:rowId xmlns:a16="http://schemas.microsoft.com/office/drawing/2014/main" val="2665611649"/>
                  </a:ext>
                </a:extLst>
              </a:tr>
              <a:tr h="642544">
                <a:tc>
                  <a:txBody>
                    <a:bodyPr/>
                    <a:lstStyle/>
                    <a:p>
                      <a:pPr marL="514350" indent="-514350" algn="l">
                        <a:lnSpc>
                          <a:spcPct val="110000"/>
                        </a:lnSpc>
                        <a:buFont typeface="+mj-lt"/>
                        <a:buAutoNum type="arabicPeriod" startAt="3"/>
                      </a:pPr>
                      <a:r>
                        <a:rPr kumimoji="1" lang="ja-JP" altLang="en-US" sz="3200" dirty="0">
                          <a:latin typeface="BIZ UDPゴシック" panose="020B0400000000000000" pitchFamily="50" charset="-128"/>
                          <a:ea typeface="BIZ UDPゴシック" panose="020B0400000000000000" pitchFamily="50" charset="-128"/>
                        </a:rPr>
                        <a:t>データの解析</a:t>
                      </a:r>
                      <a:endParaRPr kumimoji="1" lang="en-US" altLang="ja-JP" sz="3200" dirty="0">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tc>
                  <a:txBody>
                    <a:bodyPr/>
                    <a:lstStyle/>
                    <a:p>
                      <a:pPr marL="0" indent="0" algn="l">
                        <a:lnSpc>
                          <a:spcPct val="110000"/>
                        </a:lnSpc>
                        <a:buFont typeface="Arial" panose="020B0604020202020204" pitchFamily="34" charset="0"/>
                        <a:buNone/>
                      </a:pPr>
                      <a:r>
                        <a:rPr kumimoji="1" lang="en-US" altLang="ja-JP" sz="3200" dirty="0">
                          <a:latin typeface="BIZ UDPゴシック" panose="020B0400000000000000" pitchFamily="50" charset="-128"/>
                          <a:ea typeface="BIZ UDPゴシック" panose="020B0400000000000000" pitchFamily="50" charset="-128"/>
                        </a:rPr>
                        <a:t>AI</a:t>
                      </a:r>
                      <a:r>
                        <a:rPr kumimoji="1" lang="ja-JP" altLang="en-US" sz="3200" dirty="0">
                          <a:latin typeface="BIZ UDPゴシック" panose="020B0400000000000000" pitchFamily="50" charset="-128"/>
                          <a:ea typeface="BIZ UDPゴシック" panose="020B0400000000000000" pitchFamily="50" charset="-128"/>
                        </a:rPr>
                        <a:t>を用いてデータを解析する。</a:t>
                      </a:r>
                    </a:p>
                  </a:txBody>
                  <a:tcPr anchor="ctr">
                    <a:solidFill>
                      <a:schemeClr val="accent6">
                        <a:lumMod val="40000"/>
                        <a:lumOff val="60000"/>
                      </a:schemeClr>
                    </a:solidFill>
                  </a:tcPr>
                </a:tc>
                <a:extLst>
                  <a:ext uri="{0D108BD9-81ED-4DB2-BD59-A6C34878D82A}">
                    <a16:rowId xmlns:a16="http://schemas.microsoft.com/office/drawing/2014/main" val="1821511744"/>
                  </a:ext>
                </a:extLst>
              </a:tr>
              <a:tr h="642544">
                <a:tc>
                  <a:txBody>
                    <a:bodyPr/>
                    <a:lstStyle/>
                    <a:p>
                      <a:pPr marL="514350" indent="-514350" algn="l">
                        <a:lnSpc>
                          <a:spcPct val="110000"/>
                        </a:lnSpc>
                        <a:buFont typeface="+mj-lt"/>
                        <a:buAutoNum type="arabicPeriod" startAt="4"/>
                      </a:pPr>
                      <a:r>
                        <a:rPr kumimoji="1" lang="ja-JP" altLang="en-US" sz="3200" dirty="0">
                          <a:latin typeface="BIZ UDPゴシック" panose="020B0400000000000000" pitchFamily="50" charset="-128"/>
                          <a:ea typeface="BIZ UDPゴシック" panose="020B0400000000000000" pitchFamily="50" charset="-128"/>
                        </a:rPr>
                        <a:t>解析結果の反映</a:t>
                      </a:r>
                      <a:endParaRPr kumimoji="1" lang="en-US" altLang="ja-JP" sz="3200" dirty="0">
                        <a:latin typeface="BIZ UDPゴシック" panose="020B0400000000000000" pitchFamily="50" charset="-128"/>
                        <a:ea typeface="BIZ UDPゴシック" panose="020B0400000000000000" pitchFamily="50" charset="-128"/>
                      </a:endParaRPr>
                    </a:p>
                  </a:txBody>
                  <a:tcPr anchor="ctr">
                    <a:solidFill>
                      <a:schemeClr val="accent6">
                        <a:lumMod val="20000"/>
                        <a:lumOff val="80000"/>
                      </a:schemeClr>
                    </a:solidFill>
                  </a:tcPr>
                </a:tc>
                <a:tc>
                  <a:txBody>
                    <a:bodyPr/>
                    <a:lstStyle/>
                    <a:p>
                      <a:pPr marL="0" indent="0" algn="l">
                        <a:lnSpc>
                          <a:spcPct val="110000"/>
                        </a:lnSpc>
                        <a:buFont typeface="Arial" panose="020B0604020202020204" pitchFamily="34" charset="0"/>
                        <a:buNone/>
                      </a:pPr>
                      <a:r>
                        <a:rPr kumimoji="1" lang="ja-JP" altLang="en-US" sz="3200" dirty="0">
                          <a:latin typeface="BIZ UDPゴシック" panose="020B0400000000000000" pitchFamily="50" charset="-128"/>
                          <a:ea typeface="BIZ UDPゴシック" panose="020B0400000000000000" pitchFamily="50" charset="-128"/>
                        </a:rPr>
                        <a:t>解析の結果を基に改革を進める。</a:t>
                      </a:r>
                    </a:p>
                  </a:txBody>
                  <a:tcPr anchor="ctr">
                    <a:solidFill>
                      <a:schemeClr val="accent6">
                        <a:lumMod val="20000"/>
                        <a:lumOff val="80000"/>
                      </a:schemeClr>
                    </a:solidFill>
                  </a:tcPr>
                </a:tc>
                <a:extLst>
                  <a:ext uri="{0D108BD9-81ED-4DB2-BD59-A6C34878D82A}">
                    <a16:rowId xmlns:a16="http://schemas.microsoft.com/office/drawing/2014/main" val="446663360"/>
                  </a:ext>
                </a:extLst>
              </a:tr>
            </a:tbl>
          </a:graphicData>
        </a:graphic>
      </p:graphicFrame>
      <p:sp>
        <p:nvSpPr>
          <p:cNvPr id="4" name="object 40">
            <a:extLst>
              <a:ext uri="{FF2B5EF4-FFF2-40B4-BE49-F238E27FC236}">
                <a16:creationId xmlns:a16="http://schemas.microsoft.com/office/drawing/2014/main" id="{C8193E64-26D8-312E-B21D-EB418F0660E8}"/>
              </a:ext>
            </a:extLst>
          </p:cNvPr>
          <p:cNvSpPr txBox="1"/>
          <p:nvPr/>
        </p:nvSpPr>
        <p:spPr>
          <a:xfrm>
            <a:off x="8805070" y="181699"/>
            <a:ext cx="8625984" cy="203677"/>
          </a:xfrm>
          <a:prstGeom prst="rect">
            <a:avLst/>
          </a:prstGeom>
        </p:spPr>
        <p:txBody>
          <a:bodyPr vert="horz" wrap="square" lIns="0" tIns="11207" rIns="0" bIns="0" rtlCol="0" anchor="ctr">
            <a:spAutoFit/>
          </a:bodyPr>
          <a:lstStyle/>
          <a:p>
            <a:pPr marL="11205" algn="r">
              <a:lnSpc>
                <a:spcPts val="15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1</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サイバーセキュリティを取り巻く背景</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レベル共通</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3471129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6F96BF-6A9E-16AD-958D-55CC00235DA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7158F54-EC30-7B90-AE4C-D1725C15479D}"/>
              </a:ext>
            </a:extLst>
          </p:cNvPr>
          <p:cNvSpPr>
            <a:spLocks noGrp="1"/>
          </p:cNvSpPr>
          <p:nvPr>
            <p:ph type="title"/>
          </p:nvPr>
        </p:nvSpPr>
        <p:spPr>
          <a:xfrm>
            <a:off x="1273303" y="644656"/>
            <a:ext cx="11368457" cy="620246"/>
          </a:xfrm>
        </p:spPr>
        <p:txBody>
          <a:bodyPr vert="horz" lIns="0" tIns="0" rIns="0" bIns="0" rtlCol="0" anchor="b">
            <a:noAutofit/>
          </a:bodyPr>
          <a:lstStyle/>
          <a:p>
            <a:r>
              <a:rPr kumimoji="1" lang="ja-JP" altLang="en-US" b="1" dirty="0"/>
              <a:t>支援内容の全体像</a:t>
            </a:r>
          </a:p>
        </p:txBody>
      </p:sp>
      <p:sp>
        <p:nvSpPr>
          <p:cNvPr id="32" name="正方形/長方形 31">
            <a:extLst>
              <a:ext uri="{FF2B5EF4-FFF2-40B4-BE49-F238E27FC236}">
                <a16:creationId xmlns:a16="http://schemas.microsoft.com/office/drawing/2014/main" id="{21B0C5C2-0E54-8EA0-04FA-B3861971D9D3}"/>
              </a:ext>
            </a:extLst>
          </p:cNvPr>
          <p:cNvSpPr/>
          <p:nvPr/>
        </p:nvSpPr>
        <p:spPr>
          <a:xfrm>
            <a:off x="14589919" y="4142801"/>
            <a:ext cx="2169993" cy="14603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584" dirty="0">
              <a:latin typeface="BIZ UDPゴシック" panose="020B0400000000000000" pitchFamily="50" charset="-128"/>
              <a:ea typeface="BIZ UDPゴシック" panose="020B0400000000000000" pitchFamily="50" charset="-128"/>
            </a:endParaRPr>
          </a:p>
        </p:txBody>
      </p:sp>
      <p:pic>
        <p:nvPicPr>
          <p:cNvPr id="33" name="図 32">
            <a:extLst>
              <a:ext uri="{FF2B5EF4-FFF2-40B4-BE49-F238E27FC236}">
                <a16:creationId xmlns:a16="http://schemas.microsoft.com/office/drawing/2014/main" id="{798E2038-8943-A0D7-258D-77F179A07723}"/>
              </a:ext>
            </a:extLst>
          </p:cNvPr>
          <p:cNvPicPr>
            <a:picLocks noChangeAspect="1"/>
          </p:cNvPicPr>
          <p:nvPr/>
        </p:nvPicPr>
        <p:blipFill>
          <a:blip r:embed="rId2"/>
          <a:stretch>
            <a:fillRect/>
          </a:stretch>
        </p:blipFill>
        <p:spPr>
          <a:xfrm>
            <a:off x="1129608" y="1841433"/>
            <a:ext cx="15924131" cy="7071972"/>
          </a:xfrm>
          <a:prstGeom prst="rect">
            <a:avLst/>
          </a:prstGeom>
        </p:spPr>
      </p:pic>
      <p:sp>
        <p:nvSpPr>
          <p:cNvPr id="34" name="楕円 33">
            <a:extLst>
              <a:ext uri="{FF2B5EF4-FFF2-40B4-BE49-F238E27FC236}">
                <a16:creationId xmlns:a16="http://schemas.microsoft.com/office/drawing/2014/main" id="{81349641-6F23-D02A-5446-32757E8F312B}"/>
              </a:ext>
            </a:extLst>
          </p:cNvPr>
          <p:cNvSpPr/>
          <p:nvPr/>
        </p:nvSpPr>
        <p:spPr>
          <a:xfrm>
            <a:off x="7478973" y="4884194"/>
            <a:ext cx="286603" cy="246796"/>
          </a:xfrm>
          <a:prstGeom prst="ellipse">
            <a:avLst/>
          </a:prstGeom>
          <a:solidFill>
            <a:srgbClr val="DFEC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584"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3435410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EAE8D1DB-6FDB-9495-CF0C-BF9D661C22F2}"/>
              </a:ext>
            </a:extLst>
          </p:cNvPr>
          <p:cNvSpPr txBox="1">
            <a:spLocks/>
          </p:cNvSpPr>
          <p:nvPr/>
        </p:nvSpPr>
        <p:spPr>
          <a:xfrm>
            <a:off x="1332852" y="2019082"/>
            <a:ext cx="16098200" cy="4313479"/>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10000"/>
              </a:lnSpc>
              <a:spcBef>
                <a:spcPts val="0"/>
              </a:spcBef>
            </a:pPr>
            <a:r>
              <a:rPr lang="ja-JP" altLang="en-US" sz="3600" dirty="0">
                <a:latin typeface="BIZ UDPゴシック" panose="020B0400000000000000" pitchFamily="50" charset="-128"/>
                <a:ea typeface="BIZ UDPゴシック" panose="020B0400000000000000" pitchFamily="50" charset="-128"/>
              </a:rPr>
              <a:t>サイバーセキュリティ戦略（</a:t>
            </a:r>
            <a:r>
              <a:rPr lang="en-US" altLang="ja-JP" sz="3600" dirty="0">
                <a:latin typeface="BIZ UDPゴシック" panose="020B0400000000000000" pitchFamily="50" charset="-128"/>
                <a:ea typeface="BIZ UDPゴシック" panose="020B0400000000000000" pitchFamily="50" charset="-128"/>
              </a:rPr>
              <a:t>NISC</a:t>
            </a:r>
            <a:r>
              <a:rPr lang="ja-JP" altLang="en-US" sz="3600" dirty="0">
                <a:latin typeface="BIZ UDPゴシック" panose="020B0400000000000000" pitchFamily="50" charset="-128"/>
                <a:ea typeface="BIZ UDPゴシック" panose="020B0400000000000000" pitchFamily="50" charset="-128"/>
              </a:rPr>
              <a:t>→</a:t>
            </a:r>
            <a:r>
              <a:rPr lang="en-US" altLang="ja-JP" sz="3600">
                <a:latin typeface="BIZ UDPゴシック" panose="020B0400000000000000" pitchFamily="50" charset="-128"/>
                <a:ea typeface="BIZ UDPゴシック" panose="020B0400000000000000" pitchFamily="50" charset="-128"/>
              </a:rPr>
              <a:t>NCO</a:t>
            </a:r>
            <a:r>
              <a:rPr lang="ja-JP" altLang="en-US" sz="3600">
                <a:latin typeface="BIZ UDPゴシック" panose="020B0400000000000000" pitchFamily="50" charset="-128"/>
                <a:ea typeface="BIZ UDPゴシック" panose="020B0400000000000000" pitchFamily="50" charset="-128"/>
              </a:rPr>
              <a:t>）</a:t>
            </a:r>
            <a:endParaRPr lang="en-US" altLang="ja-JP" sz="3600" dirty="0">
              <a:latin typeface="BIZ UDPゴシック" panose="020B0400000000000000" pitchFamily="50" charset="-128"/>
              <a:ea typeface="BIZ UDPゴシック" panose="020B0400000000000000" pitchFamily="50" charset="-128"/>
            </a:endParaRPr>
          </a:p>
          <a:p>
            <a:pPr marL="457200" indent="-280988">
              <a:lnSpc>
                <a:spcPct val="110000"/>
              </a:lnSpc>
              <a:spcBef>
                <a:spcPts val="0"/>
              </a:spcBef>
              <a:buFont typeface="Arial" panose="020B0604020202020204" pitchFamily="34" charset="0"/>
              <a:buChar char="•"/>
            </a:pPr>
            <a:r>
              <a:rPr lang="en-US" altLang="ja-JP" sz="2800" dirty="0">
                <a:latin typeface="BIZ UDPゴシック" panose="020B0400000000000000" pitchFamily="50" charset="-128"/>
                <a:ea typeface="BIZ UDPゴシック" panose="020B0400000000000000" pitchFamily="50" charset="-128"/>
              </a:rPr>
              <a:t>NISC</a:t>
            </a:r>
            <a:r>
              <a:rPr lang="ja-JP" altLang="en-US" sz="2800" dirty="0">
                <a:latin typeface="BIZ UDPゴシック" panose="020B0400000000000000" pitchFamily="50" charset="-128"/>
                <a:ea typeface="BIZ UDPゴシック" panose="020B0400000000000000" pitchFamily="50" charset="-128"/>
              </a:rPr>
              <a:t>：</a:t>
            </a:r>
            <a:r>
              <a:rPr lang="en-US" altLang="ja-JP" sz="2800" dirty="0">
                <a:latin typeface="BIZ UDPゴシック" panose="020B0400000000000000" pitchFamily="50" charset="-128"/>
                <a:ea typeface="BIZ UDPゴシック" panose="020B0400000000000000" pitchFamily="50" charset="-128"/>
              </a:rPr>
              <a:t>	</a:t>
            </a:r>
            <a:r>
              <a:rPr lang="ja-JP" altLang="en-US" sz="2800" dirty="0">
                <a:latin typeface="BIZ UDPゴシック" panose="020B0400000000000000" pitchFamily="50" charset="-128"/>
                <a:ea typeface="BIZ UDPゴシック" panose="020B0400000000000000" pitchFamily="50" charset="-128"/>
              </a:rPr>
              <a:t>内閣サイバーセキュリティセンター</a:t>
            </a:r>
            <a:endParaRPr lang="en-US" altLang="ja-JP" sz="2800" dirty="0">
              <a:latin typeface="BIZ UDPゴシック" panose="020B0400000000000000" pitchFamily="50" charset="-128"/>
              <a:ea typeface="BIZ UDPゴシック" panose="020B0400000000000000" pitchFamily="50" charset="-128"/>
            </a:endParaRPr>
          </a:p>
          <a:p>
            <a:pPr>
              <a:lnSpc>
                <a:spcPct val="110000"/>
              </a:lnSpc>
              <a:spcBef>
                <a:spcPts val="0"/>
              </a:spcBef>
            </a:pPr>
            <a:r>
              <a:rPr lang="en-US" altLang="ja-JP" sz="2400" dirty="0">
                <a:solidFill>
                  <a:srgbClr val="FF0000"/>
                </a:solidFill>
                <a:latin typeface="BIZ UDPゴシック" panose="020B0400000000000000" pitchFamily="50" charset="-128"/>
                <a:ea typeface="BIZ UDPゴシック" panose="020B0400000000000000" pitchFamily="50" charset="-128"/>
              </a:rPr>
              <a:t>		</a:t>
            </a:r>
            <a:r>
              <a:rPr lang="en-US" altLang="ja-JP" sz="2800" b="0" dirty="0">
                <a:solidFill>
                  <a:srgbClr val="FF0000"/>
                </a:solidFill>
                <a:latin typeface="BIZ UDPゴシック" panose="020B0400000000000000" pitchFamily="50" charset="-128"/>
                <a:ea typeface="BIZ UDPゴシック" panose="020B0400000000000000" pitchFamily="50" charset="-128"/>
              </a:rPr>
              <a:t>N</a:t>
            </a:r>
            <a:r>
              <a:rPr lang="en-US" altLang="ja-JP" sz="2800" b="0" dirty="0">
                <a:latin typeface="BIZ UDPゴシック" panose="020B0400000000000000" pitchFamily="50" charset="-128"/>
                <a:ea typeface="BIZ UDPゴシック" panose="020B0400000000000000" pitchFamily="50" charset="-128"/>
              </a:rPr>
              <a:t>ational center of </a:t>
            </a:r>
            <a:r>
              <a:rPr lang="en-US" altLang="ja-JP" sz="2800" b="0" dirty="0">
                <a:solidFill>
                  <a:srgbClr val="FF0000"/>
                </a:solidFill>
                <a:latin typeface="BIZ UDPゴシック" panose="020B0400000000000000" pitchFamily="50" charset="-128"/>
                <a:ea typeface="BIZ UDPゴシック" panose="020B0400000000000000" pitchFamily="50" charset="-128"/>
              </a:rPr>
              <a:t>I</a:t>
            </a:r>
            <a:r>
              <a:rPr lang="en-US" altLang="ja-JP" sz="2800" b="0" dirty="0">
                <a:latin typeface="BIZ UDPゴシック" panose="020B0400000000000000" pitchFamily="50" charset="-128"/>
                <a:ea typeface="BIZ UDPゴシック" panose="020B0400000000000000" pitchFamily="50" charset="-128"/>
              </a:rPr>
              <a:t>ncident readiness and </a:t>
            </a:r>
            <a:r>
              <a:rPr lang="en-US" altLang="ja-JP" sz="2800" b="0" dirty="0">
                <a:solidFill>
                  <a:srgbClr val="FF0000"/>
                </a:solidFill>
                <a:latin typeface="BIZ UDPゴシック" panose="020B0400000000000000" pitchFamily="50" charset="-128"/>
                <a:ea typeface="BIZ UDPゴシック" panose="020B0400000000000000" pitchFamily="50" charset="-128"/>
              </a:rPr>
              <a:t>S</a:t>
            </a:r>
            <a:r>
              <a:rPr lang="en-US" altLang="ja-JP" sz="2800" b="0" dirty="0">
                <a:latin typeface="BIZ UDPゴシック" panose="020B0400000000000000" pitchFamily="50" charset="-128"/>
                <a:ea typeface="BIZ UDPゴシック" panose="020B0400000000000000" pitchFamily="50" charset="-128"/>
              </a:rPr>
              <a:t>trategy for </a:t>
            </a:r>
            <a:r>
              <a:rPr lang="en-US" altLang="ja-JP" sz="2800" b="0" dirty="0">
                <a:solidFill>
                  <a:srgbClr val="FF0000"/>
                </a:solidFill>
                <a:latin typeface="BIZ UDPゴシック" panose="020B0400000000000000" pitchFamily="50" charset="-128"/>
                <a:ea typeface="BIZ UDPゴシック" panose="020B0400000000000000" pitchFamily="50" charset="-128"/>
              </a:rPr>
              <a:t>C</a:t>
            </a:r>
            <a:r>
              <a:rPr lang="en-US" altLang="ja-JP" sz="2800" b="0" dirty="0">
                <a:latin typeface="BIZ UDPゴシック" panose="020B0400000000000000" pitchFamily="50" charset="-128"/>
                <a:ea typeface="BIZ UDPゴシック" panose="020B0400000000000000" pitchFamily="50" charset="-128"/>
              </a:rPr>
              <a:t>ybersecurity</a:t>
            </a:r>
            <a:endParaRPr lang="en-US" altLang="ja-JP" sz="4000" b="0" dirty="0">
              <a:latin typeface="BIZ UDPゴシック" panose="020B0400000000000000" pitchFamily="50" charset="-128"/>
              <a:ea typeface="BIZ UDPゴシック" panose="020B0400000000000000" pitchFamily="50" charset="-128"/>
            </a:endParaRPr>
          </a:p>
          <a:p>
            <a:pPr marL="457200" indent="-280988">
              <a:lnSpc>
                <a:spcPct val="110000"/>
              </a:lnSpc>
              <a:spcBef>
                <a:spcPts val="0"/>
              </a:spcBef>
              <a:buFont typeface="Arial" panose="020B0604020202020204" pitchFamily="34" charset="0"/>
              <a:buChar char="•"/>
            </a:pPr>
            <a:r>
              <a:rPr lang="en-US" altLang="ja-JP" sz="2800" dirty="0">
                <a:latin typeface="BIZ UDPゴシック" panose="020B0400000000000000" pitchFamily="50" charset="-128"/>
                <a:ea typeface="BIZ UDPゴシック" panose="020B0400000000000000" pitchFamily="50" charset="-128"/>
              </a:rPr>
              <a:t>NCO</a:t>
            </a:r>
            <a:r>
              <a:rPr lang="ja-JP" altLang="en-US" sz="2800" dirty="0">
                <a:latin typeface="BIZ UDPゴシック" panose="020B0400000000000000" pitchFamily="50" charset="-128"/>
                <a:ea typeface="BIZ UDPゴシック" panose="020B0400000000000000" pitchFamily="50" charset="-128"/>
              </a:rPr>
              <a:t>：</a:t>
            </a:r>
            <a:r>
              <a:rPr lang="en-US" altLang="ja-JP" sz="2800" dirty="0">
                <a:latin typeface="BIZ UDPゴシック" panose="020B0400000000000000" pitchFamily="50" charset="-128"/>
                <a:ea typeface="BIZ UDPゴシック" panose="020B0400000000000000" pitchFamily="50" charset="-128"/>
              </a:rPr>
              <a:t>	</a:t>
            </a:r>
            <a:r>
              <a:rPr lang="ja-JP" altLang="en-US" sz="2800" dirty="0">
                <a:latin typeface="BIZ UDPゴシック" panose="020B0400000000000000" pitchFamily="50" charset="-128"/>
                <a:ea typeface="BIZ UDPゴシック" panose="020B0400000000000000" pitchFamily="50" charset="-128"/>
              </a:rPr>
              <a:t>国家サイバー統括室</a:t>
            </a:r>
            <a:br>
              <a:rPr lang="en-US" altLang="ja-JP" sz="2800" dirty="0">
                <a:latin typeface="BIZ UDPゴシック" panose="020B0400000000000000" pitchFamily="50" charset="-128"/>
                <a:ea typeface="BIZ UDPゴシック" panose="020B0400000000000000" pitchFamily="50" charset="-128"/>
              </a:rPr>
            </a:br>
            <a:r>
              <a:rPr lang="en-US" altLang="ja-JP" sz="2800" dirty="0">
                <a:latin typeface="BIZ UDPゴシック" panose="020B0400000000000000" pitchFamily="50" charset="-128"/>
                <a:ea typeface="BIZ UDPゴシック" panose="020B0400000000000000" pitchFamily="50" charset="-128"/>
              </a:rPr>
              <a:t>		</a:t>
            </a:r>
            <a:r>
              <a:rPr lang="en-US" altLang="ja-JP" sz="2800" b="0" dirty="0">
                <a:solidFill>
                  <a:srgbClr val="FF0000"/>
                </a:solidFill>
                <a:latin typeface="BIZ UDPゴシック" panose="020B0400000000000000" pitchFamily="50" charset="-128"/>
                <a:ea typeface="BIZ UDPゴシック" panose="020B0400000000000000" pitchFamily="50" charset="-128"/>
              </a:rPr>
              <a:t>N</a:t>
            </a:r>
            <a:r>
              <a:rPr lang="en-US" altLang="ja-JP" sz="2800" b="0" dirty="0">
                <a:latin typeface="BIZ UDPゴシック" panose="020B0400000000000000" pitchFamily="50" charset="-128"/>
                <a:ea typeface="BIZ UDPゴシック" panose="020B0400000000000000" pitchFamily="50" charset="-128"/>
              </a:rPr>
              <a:t>ational </a:t>
            </a:r>
            <a:r>
              <a:rPr lang="en-US" altLang="ja-JP" sz="2800" b="0" dirty="0">
                <a:solidFill>
                  <a:srgbClr val="FF0000"/>
                </a:solidFill>
                <a:latin typeface="BIZ UDPゴシック" panose="020B0400000000000000" pitchFamily="50" charset="-128"/>
                <a:ea typeface="BIZ UDPゴシック" panose="020B0400000000000000" pitchFamily="50" charset="-128"/>
              </a:rPr>
              <a:t>C</a:t>
            </a:r>
            <a:r>
              <a:rPr lang="en-US" altLang="ja-JP" sz="2800" b="0" dirty="0">
                <a:latin typeface="BIZ UDPゴシック" panose="020B0400000000000000" pitchFamily="50" charset="-128"/>
                <a:ea typeface="BIZ UDPゴシック" panose="020B0400000000000000" pitchFamily="50" charset="-128"/>
              </a:rPr>
              <a:t>ybersecurity </a:t>
            </a:r>
            <a:r>
              <a:rPr lang="en-US" altLang="ja-JP" sz="2800" b="0" dirty="0">
                <a:solidFill>
                  <a:srgbClr val="FF0000"/>
                </a:solidFill>
                <a:latin typeface="BIZ UDPゴシック" panose="020B0400000000000000" pitchFamily="50" charset="-128"/>
                <a:ea typeface="BIZ UDPゴシック" panose="020B0400000000000000" pitchFamily="50" charset="-128"/>
              </a:rPr>
              <a:t>O</a:t>
            </a:r>
            <a:r>
              <a:rPr lang="en-US" altLang="ja-JP" sz="2800" b="0" dirty="0">
                <a:latin typeface="BIZ UDPゴシック" panose="020B0400000000000000" pitchFamily="50" charset="-128"/>
                <a:ea typeface="BIZ UDPゴシック" panose="020B0400000000000000" pitchFamily="50" charset="-128"/>
              </a:rPr>
              <a:t>ffice</a:t>
            </a:r>
          </a:p>
          <a:p>
            <a:pPr marL="2241550" indent="-452438">
              <a:lnSpc>
                <a:spcPct val="110000"/>
              </a:lnSpc>
              <a:spcBef>
                <a:spcPts val="0"/>
              </a:spcBef>
              <a:buFont typeface="メイリオ" panose="020B0604030504040204" pitchFamily="50" charset="-128"/>
              <a:buChar char="※"/>
            </a:pPr>
            <a:r>
              <a:rPr lang="en-US" altLang="ja-JP" sz="2800" b="0" dirty="0">
                <a:latin typeface="BIZ UDPゴシック" panose="020B0400000000000000" pitchFamily="50" charset="-128"/>
                <a:ea typeface="BIZ UDPゴシック" panose="020B0400000000000000" pitchFamily="50" charset="-128"/>
              </a:rPr>
              <a:t>2025</a:t>
            </a:r>
            <a:r>
              <a:rPr lang="ja-JP" altLang="en-US" sz="2800" b="0" dirty="0">
                <a:latin typeface="BIZ UDPゴシック" panose="020B0400000000000000" pitchFamily="50" charset="-128"/>
                <a:ea typeface="BIZ UDPゴシック" panose="020B0400000000000000" pitchFamily="50" charset="-128"/>
              </a:rPr>
              <a:t>年</a:t>
            </a:r>
            <a:r>
              <a:rPr lang="en-US" altLang="ja-JP" sz="2800" b="0" dirty="0">
                <a:latin typeface="BIZ UDPゴシック" panose="020B0400000000000000" pitchFamily="50" charset="-128"/>
                <a:ea typeface="BIZ UDPゴシック" panose="020B0400000000000000" pitchFamily="50" charset="-128"/>
              </a:rPr>
              <a:t>5</a:t>
            </a:r>
            <a:r>
              <a:rPr lang="ja-JP" altLang="en-US" sz="2800" b="0" dirty="0">
                <a:latin typeface="BIZ UDPゴシック" panose="020B0400000000000000" pitchFamily="50" charset="-128"/>
                <a:ea typeface="BIZ UDPゴシック" panose="020B0400000000000000" pitchFamily="50" charset="-128"/>
              </a:rPr>
              <a:t>月「サイバー対処能力強化法」が成立し、関連法令の整備を受け</a:t>
            </a:r>
            <a:br>
              <a:rPr lang="en-US" altLang="ja-JP" sz="2800" b="0" dirty="0">
                <a:latin typeface="BIZ UDPゴシック" panose="020B0400000000000000" pitchFamily="50" charset="-128"/>
                <a:ea typeface="BIZ UDPゴシック" panose="020B0400000000000000" pitchFamily="50" charset="-128"/>
              </a:rPr>
            </a:br>
            <a:r>
              <a:rPr lang="en-US" altLang="ja-JP" sz="2800" b="0" dirty="0">
                <a:latin typeface="BIZ UDPゴシック" panose="020B0400000000000000" pitchFamily="50" charset="-128"/>
                <a:ea typeface="BIZ UDPゴシック" panose="020B0400000000000000" pitchFamily="50" charset="-128"/>
              </a:rPr>
              <a:t>2025</a:t>
            </a:r>
            <a:r>
              <a:rPr lang="ja-JP" altLang="en-US" sz="2800" b="0" dirty="0">
                <a:latin typeface="BIZ UDPゴシック" panose="020B0400000000000000" pitchFamily="50" charset="-128"/>
                <a:ea typeface="BIZ UDPゴシック" panose="020B0400000000000000" pitchFamily="50" charset="-128"/>
              </a:rPr>
              <a:t>年</a:t>
            </a:r>
            <a:r>
              <a:rPr lang="en-US" altLang="ja-JP" sz="2800" b="0" dirty="0">
                <a:latin typeface="BIZ UDPゴシック" panose="020B0400000000000000" pitchFamily="50" charset="-128"/>
                <a:ea typeface="BIZ UDPゴシック" panose="020B0400000000000000" pitchFamily="50" charset="-128"/>
              </a:rPr>
              <a:t>7</a:t>
            </a:r>
            <a:r>
              <a:rPr lang="ja-JP" altLang="en-US" sz="2800" b="0" dirty="0">
                <a:latin typeface="BIZ UDPゴシック" panose="020B0400000000000000" pitchFamily="50" charset="-128"/>
                <a:ea typeface="BIZ UDPゴシック" panose="020B0400000000000000" pitchFamily="50" charset="-128"/>
              </a:rPr>
              <a:t>月</a:t>
            </a:r>
            <a:r>
              <a:rPr lang="en-US" altLang="ja-JP" sz="2800" b="0" dirty="0">
                <a:latin typeface="BIZ UDPゴシック" panose="020B0400000000000000" pitchFamily="50" charset="-128"/>
                <a:ea typeface="BIZ UDPゴシック" panose="020B0400000000000000" pitchFamily="50" charset="-128"/>
              </a:rPr>
              <a:t>1</a:t>
            </a:r>
            <a:r>
              <a:rPr lang="ja-JP" altLang="en-US" sz="2800" b="0" dirty="0">
                <a:latin typeface="BIZ UDPゴシック" panose="020B0400000000000000" pitchFamily="50" charset="-128"/>
                <a:ea typeface="BIZ UDPゴシック" panose="020B0400000000000000" pitchFamily="50" charset="-128"/>
              </a:rPr>
              <a:t>日に</a:t>
            </a:r>
            <a:r>
              <a:rPr lang="en-US" altLang="ja-JP" sz="2800" b="0" dirty="0">
                <a:latin typeface="BIZ UDPゴシック" panose="020B0400000000000000" pitchFamily="50" charset="-128"/>
                <a:ea typeface="BIZ UDPゴシック" panose="020B0400000000000000" pitchFamily="50" charset="-128"/>
              </a:rPr>
              <a:t>NISC</a:t>
            </a:r>
            <a:r>
              <a:rPr lang="ja-JP" altLang="en-US" sz="2800" b="0" dirty="0">
                <a:latin typeface="BIZ UDPゴシック" panose="020B0400000000000000" pitchFamily="50" charset="-128"/>
                <a:ea typeface="BIZ UDPゴシック" panose="020B0400000000000000" pitchFamily="50" charset="-128"/>
              </a:rPr>
              <a:t>を改組し発足</a:t>
            </a:r>
            <a:endParaRPr lang="en-US" altLang="ja-JP" sz="2800" b="0" dirty="0">
              <a:latin typeface="BIZ UDPゴシック" panose="020B0400000000000000" pitchFamily="50" charset="-128"/>
              <a:ea typeface="BIZ UDPゴシック" panose="020B0400000000000000" pitchFamily="50" charset="-128"/>
            </a:endParaRPr>
          </a:p>
          <a:p>
            <a:pPr>
              <a:lnSpc>
                <a:spcPct val="110000"/>
              </a:lnSpc>
              <a:spcBef>
                <a:spcPts val="0"/>
              </a:spcBef>
            </a:pPr>
            <a:endParaRPr lang="en-US" altLang="ja-JP" sz="5400" dirty="0">
              <a:latin typeface="BIZ UDPゴシック" panose="020B0400000000000000" pitchFamily="50" charset="-128"/>
              <a:ea typeface="BIZ UDPゴシック" panose="020B0400000000000000" pitchFamily="50" charset="-128"/>
            </a:endParaRPr>
          </a:p>
          <a:p>
            <a:pPr>
              <a:lnSpc>
                <a:spcPct val="110000"/>
              </a:lnSpc>
              <a:spcBef>
                <a:spcPts val="0"/>
              </a:spcBef>
            </a:pPr>
            <a:r>
              <a:rPr lang="ja-JP" altLang="en-US" sz="3600" dirty="0">
                <a:latin typeface="BIZ UDPゴシック" panose="020B0400000000000000" pitchFamily="50" charset="-128"/>
                <a:ea typeface="BIZ UDPゴシック" panose="020B0400000000000000" pitchFamily="50" charset="-128"/>
              </a:rPr>
              <a:t>企業経営に重要な</a:t>
            </a:r>
            <a:r>
              <a:rPr lang="en-US" altLang="ja-JP" sz="3600" dirty="0">
                <a:latin typeface="BIZ UDPゴシック" panose="020B0400000000000000" pitchFamily="50" charset="-128"/>
                <a:ea typeface="BIZ UDPゴシック" panose="020B0400000000000000" pitchFamily="50" charset="-128"/>
              </a:rPr>
              <a:t>DX</a:t>
            </a:r>
            <a:r>
              <a:rPr lang="ja-JP" altLang="en-US" sz="3600" dirty="0">
                <a:latin typeface="BIZ UDPゴシック" panose="020B0400000000000000" pitchFamily="50" charset="-128"/>
                <a:ea typeface="BIZ UDPゴシック" panose="020B0400000000000000" pitchFamily="50" charset="-128"/>
              </a:rPr>
              <a:t>推進とセキュリティ確保の両立</a:t>
            </a:r>
            <a:endParaRPr lang="en-US" altLang="ja-JP" sz="3600" dirty="0">
              <a:latin typeface="BIZ UDPゴシック" panose="020B0400000000000000" pitchFamily="50" charset="-128"/>
              <a:ea typeface="BIZ UDPゴシック" panose="020B0400000000000000" pitchFamily="50" charset="-128"/>
            </a:endParaRPr>
          </a:p>
          <a:p>
            <a:pPr>
              <a:lnSpc>
                <a:spcPct val="110000"/>
              </a:lnSpc>
              <a:spcBef>
                <a:spcPts val="0"/>
              </a:spcBef>
            </a:pPr>
            <a:endParaRPr lang="en-US" altLang="ja-JP" sz="3600" dirty="0">
              <a:latin typeface="BIZ UDPゴシック" panose="020B0400000000000000" pitchFamily="50" charset="-128"/>
              <a:ea typeface="BIZ UDPゴシック" panose="020B0400000000000000" pitchFamily="50" charset="-128"/>
            </a:endParaRPr>
          </a:p>
          <a:p>
            <a:pPr>
              <a:lnSpc>
                <a:spcPct val="110000"/>
              </a:lnSpc>
              <a:spcBef>
                <a:spcPts val="0"/>
              </a:spcBef>
            </a:pPr>
            <a:r>
              <a:rPr lang="ja-JP" altLang="en-US" sz="3600" dirty="0">
                <a:latin typeface="BIZ UDPゴシック" panose="020B0400000000000000" pitchFamily="50" charset="-128"/>
                <a:ea typeface="BIZ UDPゴシック" panose="020B0400000000000000" pitchFamily="50" charset="-128"/>
              </a:rPr>
              <a:t>関連法令</a:t>
            </a:r>
            <a:endParaRPr lang="en-US" altLang="ja-JP" sz="3600" dirty="0">
              <a:latin typeface="BIZ UDPゴシック" panose="020B0400000000000000" pitchFamily="50" charset="-128"/>
              <a:ea typeface="BIZ UDPゴシック" panose="020B0400000000000000" pitchFamily="50" charset="-128"/>
            </a:endParaRPr>
          </a:p>
        </p:txBody>
      </p:sp>
      <p:sp>
        <p:nvSpPr>
          <p:cNvPr id="2" name="テキスト プレースホルダー 2">
            <a:extLst>
              <a:ext uri="{FF2B5EF4-FFF2-40B4-BE49-F238E27FC236}">
                <a16:creationId xmlns:a16="http://schemas.microsoft.com/office/drawing/2014/main" id="{365E5FEE-87C4-1932-3FEF-54D4E229B46A}"/>
              </a:ext>
            </a:extLst>
          </p:cNvPr>
          <p:cNvSpPr txBox="1">
            <a:spLocks noGrp="1"/>
          </p:cNvSpPr>
          <p:nvPr>
            <p:ph type="title" idx="4294967295"/>
          </p:nvPr>
        </p:nvSpPr>
        <p:spPr>
          <a:xfrm>
            <a:off x="1269352" y="7098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第</a:t>
            </a:r>
            <a:r>
              <a:rPr kumimoji="1" lang="en-US" altLang="ja-JP"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4</a:t>
            </a: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章</a:t>
            </a:r>
            <a:r>
              <a:rPr kumimoji="1" lang="en-US" altLang="ja-JP"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サイバーセキュリティ戦略および関連法令</a:t>
            </a:r>
          </a:p>
        </p:txBody>
      </p:sp>
      <p:sp>
        <p:nvSpPr>
          <p:cNvPr id="5" name="object 40">
            <a:extLst>
              <a:ext uri="{FF2B5EF4-FFF2-40B4-BE49-F238E27FC236}">
                <a16:creationId xmlns:a16="http://schemas.microsoft.com/office/drawing/2014/main" id="{11395158-532F-E762-3754-F42AB22F1163}"/>
              </a:ext>
            </a:extLst>
          </p:cNvPr>
          <p:cNvSpPr txBox="1"/>
          <p:nvPr/>
        </p:nvSpPr>
        <p:spPr>
          <a:xfrm>
            <a:off x="8805070" y="181699"/>
            <a:ext cx="8625984" cy="203677"/>
          </a:xfrm>
          <a:prstGeom prst="rect">
            <a:avLst/>
          </a:prstGeom>
        </p:spPr>
        <p:txBody>
          <a:bodyPr vert="horz" wrap="square" lIns="0" tIns="11207" rIns="0" bIns="0" rtlCol="0" anchor="ctr">
            <a:spAutoFit/>
          </a:bodyPr>
          <a:lstStyle/>
          <a:p>
            <a:pPr marL="11205" algn="r">
              <a:lnSpc>
                <a:spcPts val="15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1</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サイバーセキュリティを取り巻く背景</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レベル共通</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41940276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C11A3258-32A7-4125-9006-D8285FF2D2CC}"/>
              </a:ext>
            </a:extLst>
          </p:cNvPr>
          <p:cNvSpPr txBox="1"/>
          <p:nvPr/>
        </p:nvSpPr>
        <p:spPr>
          <a:xfrm>
            <a:off x="13106608" y="597600"/>
            <a:ext cx="432444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4-1-1.】</a:t>
            </a:r>
          </a:p>
          <a:p>
            <a:pPr algn="ctr"/>
            <a:r>
              <a:rPr lang="en-US" altLang="ja-JP" sz="2400" b="1" dirty="0">
                <a:latin typeface="BIZ UDPゴシック" panose="020B0400000000000000" pitchFamily="50" charset="-128"/>
                <a:ea typeface="BIZ UDPゴシック" panose="020B0400000000000000" pitchFamily="50" charset="-128"/>
              </a:rPr>
              <a:t>P38</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P43</a:t>
            </a:r>
          </a:p>
        </p:txBody>
      </p:sp>
      <p:sp>
        <p:nvSpPr>
          <p:cNvPr id="3" name="テキスト プレースホルダー 2">
            <a:extLst>
              <a:ext uri="{FF2B5EF4-FFF2-40B4-BE49-F238E27FC236}">
                <a16:creationId xmlns:a16="http://schemas.microsoft.com/office/drawing/2014/main" id="{671B73AB-EA84-D28A-867F-D38E0A00B32E}"/>
              </a:ext>
            </a:extLst>
          </p:cNvPr>
          <p:cNvSpPr txBox="1">
            <a:spLocks noGrp="1"/>
          </p:cNvSpPr>
          <p:nvPr>
            <p:ph type="title" idx="4294967295"/>
          </p:nvPr>
        </p:nvSpPr>
        <p:spPr>
          <a:xfrm>
            <a:off x="1269352" y="709075"/>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サイバーセキュリティ戦略</a:t>
            </a:r>
            <a:endParaRPr kumimoji="1" lang="en-US" altLang="ja-JP"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p:txBody>
      </p:sp>
      <p:sp>
        <p:nvSpPr>
          <p:cNvPr id="10" name="テキスト プレースホルダー 2">
            <a:extLst>
              <a:ext uri="{FF2B5EF4-FFF2-40B4-BE49-F238E27FC236}">
                <a16:creationId xmlns:a16="http://schemas.microsoft.com/office/drawing/2014/main" id="{6745B5A5-8DAA-B26F-2DC7-A0E651B16258}"/>
              </a:ext>
            </a:extLst>
          </p:cNvPr>
          <p:cNvSpPr txBox="1">
            <a:spLocks/>
          </p:cNvSpPr>
          <p:nvPr/>
        </p:nvSpPr>
        <p:spPr>
          <a:xfrm>
            <a:off x="1332852" y="1612605"/>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サイバーセキュリティ戦略の課題と方向性</a:t>
            </a:r>
          </a:p>
        </p:txBody>
      </p:sp>
      <p:pic>
        <p:nvPicPr>
          <p:cNvPr id="12" name="図 11">
            <a:extLst>
              <a:ext uri="{FF2B5EF4-FFF2-40B4-BE49-F238E27FC236}">
                <a16:creationId xmlns:a16="http://schemas.microsoft.com/office/drawing/2014/main" id="{FF525FAB-F7A6-2D6A-C03F-911A2126BD54}"/>
              </a:ext>
            </a:extLst>
          </p:cNvPr>
          <p:cNvPicPr>
            <a:picLocks noChangeAspect="1"/>
          </p:cNvPicPr>
          <p:nvPr/>
        </p:nvPicPr>
        <p:blipFill>
          <a:blip r:embed="rId3"/>
          <a:stretch>
            <a:fillRect/>
          </a:stretch>
        </p:blipFill>
        <p:spPr>
          <a:xfrm>
            <a:off x="8865887" y="2222400"/>
            <a:ext cx="8546014" cy="6606689"/>
          </a:xfrm>
          <a:prstGeom prst="rect">
            <a:avLst/>
          </a:prstGeom>
        </p:spPr>
      </p:pic>
      <p:sp>
        <p:nvSpPr>
          <p:cNvPr id="13" name="テキスト ボックス 12">
            <a:extLst>
              <a:ext uri="{FF2B5EF4-FFF2-40B4-BE49-F238E27FC236}">
                <a16:creationId xmlns:a16="http://schemas.microsoft.com/office/drawing/2014/main" id="{678DEB2A-B365-C768-5EEC-A60D40CFCB99}"/>
              </a:ext>
            </a:extLst>
          </p:cNvPr>
          <p:cNvSpPr txBox="1"/>
          <p:nvPr/>
        </p:nvSpPr>
        <p:spPr>
          <a:xfrm>
            <a:off x="1555201" y="2174400"/>
            <a:ext cx="6921737" cy="6516336"/>
          </a:xfrm>
          <a:prstGeom prst="rect">
            <a:avLst/>
          </a:prstGeom>
          <a:noFill/>
        </p:spPr>
        <p:txBody>
          <a:bodyPr wrap="square">
            <a:spAutoFit/>
          </a:bodyPr>
          <a:lstStyle/>
          <a:p>
            <a:pPr marL="457200" indent="-457200">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サイバーセキュリティ戦略は、国家レベルでのサイバーセキュリティ確保の方針・目標を示す。</a:t>
            </a:r>
          </a:p>
          <a:p>
            <a:pPr marL="457200" indent="-457200">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デジタル化の進行とともに、すべての主体がサイバー空間に参加する動きがある。</a:t>
            </a:r>
          </a:p>
          <a:p>
            <a:pPr marL="457200" indent="-457200">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「誰一人取り残さない」セキュリティ確保が必要。</a:t>
            </a:r>
          </a:p>
          <a:p>
            <a:pPr marL="457200" indent="-457200">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戦略では、「自由、公正、かつ安全なサイバー空間」確保のため、</a:t>
            </a:r>
            <a:r>
              <a:rPr lang="en-US" altLang="ja-JP" sz="3200" dirty="0">
                <a:latin typeface="BIZ UDPゴシック" panose="020B0400000000000000" pitchFamily="50" charset="-128"/>
                <a:ea typeface="BIZ UDPゴシック" panose="020B0400000000000000" pitchFamily="50" charset="-128"/>
              </a:rPr>
              <a:t>3</a:t>
            </a:r>
            <a:r>
              <a:rPr lang="ja-JP" altLang="en-US" sz="3200" dirty="0">
                <a:latin typeface="BIZ UDPゴシック" panose="020B0400000000000000" pitchFamily="50" charset="-128"/>
                <a:ea typeface="BIZ UDPゴシック" panose="020B0400000000000000" pitchFamily="50" charset="-128"/>
              </a:rPr>
              <a:t>つの方向性をベースに施策推進の方針が示されている。</a:t>
            </a:r>
            <a:endParaRPr lang="en-US" altLang="ja-JP" sz="3200" dirty="0">
              <a:latin typeface="BIZ UDPゴシック" panose="020B0400000000000000" pitchFamily="50" charset="-128"/>
              <a:ea typeface="BIZ UDPゴシック" panose="020B0400000000000000" pitchFamily="50" charset="-128"/>
            </a:endParaRPr>
          </a:p>
        </p:txBody>
      </p:sp>
      <p:sp>
        <p:nvSpPr>
          <p:cNvPr id="4" name="object 40">
            <a:extLst>
              <a:ext uri="{FF2B5EF4-FFF2-40B4-BE49-F238E27FC236}">
                <a16:creationId xmlns:a16="http://schemas.microsoft.com/office/drawing/2014/main" id="{D239E1DD-7B40-8D86-0364-4B938CF3A197}"/>
              </a:ext>
            </a:extLst>
          </p:cNvPr>
          <p:cNvSpPr txBox="1"/>
          <p:nvPr/>
        </p:nvSpPr>
        <p:spPr>
          <a:xfrm>
            <a:off x="8805070" y="181699"/>
            <a:ext cx="8625984" cy="203677"/>
          </a:xfrm>
          <a:prstGeom prst="rect">
            <a:avLst/>
          </a:prstGeom>
        </p:spPr>
        <p:txBody>
          <a:bodyPr vert="horz" wrap="square" lIns="0" tIns="11207" rIns="0" bIns="0" rtlCol="0" anchor="ctr">
            <a:spAutoFit/>
          </a:bodyPr>
          <a:lstStyle/>
          <a:p>
            <a:pPr marL="11205" algn="r">
              <a:lnSpc>
                <a:spcPts val="15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1</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サイバーセキュリティを取り巻く背景</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レベル共通</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20132948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C11A3258-32A7-4125-9006-D8285FF2D2CC}"/>
              </a:ext>
            </a:extLst>
          </p:cNvPr>
          <p:cNvSpPr txBox="1"/>
          <p:nvPr/>
        </p:nvSpPr>
        <p:spPr>
          <a:xfrm>
            <a:off x="13106608" y="597600"/>
            <a:ext cx="432444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4-1-1.】</a:t>
            </a:r>
          </a:p>
          <a:p>
            <a:pPr algn="ctr"/>
            <a:r>
              <a:rPr lang="en-US" altLang="ja-JP" sz="2400" b="1" dirty="0">
                <a:latin typeface="BIZ UDPゴシック" panose="020B0400000000000000" pitchFamily="50" charset="-128"/>
                <a:ea typeface="BIZ UDPゴシック" panose="020B0400000000000000" pitchFamily="50" charset="-128"/>
              </a:rPr>
              <a:t>P38</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P43</a:t>
            </a:r>
          </a:p>
        </p:txBody>
      </p:sp>
      <p:sp>
        <p:nvSpPr>
          <p:cNvPr id="3" name="テキスト プレースホルダー 2">
            <a:extLst>
              <a:ext uri="{FF2B5EF4-FFF2-40B4-BE49-F238E27FC236}">
                <a16:creationId xmlns:a16="http://schemas.microsoft.com/office/drawing/2014/main" id="{671B73AB-EA84-D28A-867F-D38E0A00B32E}"/>
              </a:ext>
            </a:extLst>
          </p:cNvPr>
          <p:cNvSpPr txBox="1">
            <a:spLocks noGrp="1"/>
          </p:cNvSpPr>
          <p:nvPr>
            <p:ph type="title" idx="4294967295"/>
          </p:nvPr>
        </p:nvSpPr>
        <p:spPr>
          <a:xfrm>
            <a:off x="1269352" y="709075"/>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サイバーセキュリティ戦略</a:t>
            </a:r>
            <a:endParaRPr kumimoji="1" lang="en-US" altLang="ja-JP"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p:txBody>
      </p:sp>
      <p:sp>
        <p:nvSpPr>
          <p:cNvPr id="10" name="テキスト プレースホルダー 2">
            <a:extLst>
              <a:ext uri="{FF2B5EF4-FFF2-40B4-BE49-F238E27FC236}">
                <a16:creationId xmlns:a16="http://schemas.microsoft.com/office/drawing/2014/main" id="{6745B5A5-8DAA-B26F-2DC7-A0E651B16258}"/>
              </a:ext>
            </a:extLst>
          </p:cNvPr>
          <p:cNvSpPr txBox="1">
            <a:spLocks/>
          </p:cNvSpPr>
          <p:nvPr/>
        </p:nvSpPr>
        <p:spPr>
          <a:xfrm>
            <a:off x="1332852" y="1612605"/>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サイバーセキュリティ戦略の課題と方向性</a:t>
            </a:r>
          </a:p>
        </p:txBody>
      </p:sp>
      <p:sp>
        <p:nvSpPr>
          <p:cNvPr id="2" name="テキスト ボックス 1">
            <a:extLst>
              <a:ext uri="{FF2B5EF4-FFF2-40B4-BE49-F238E27FC236}">
                <a16:creationId xmlns:a16="http://schemas.microsoft.com/office/drawing/2014/main" id="{F0158043-39FC-6A41-C2B4-095C46B887FA}"/>
              </a:ext>
            </a:extLst>
          </p:cNvPr>
          <p:cNvSpPr txBox="1"/>
          <p:nvPr/>
        </p:nvSpPr>
        <p:spPr>
          <a:xfrm>
            <a:off x="1554679" y="2172480"/>
            <a:ext cx="15456498" cy="4891275"/>
          </a:xfrm>
          <a:prstGeom prst="rect">
            <a:avLst/>
          </a:prstGeom>
          <a:noFill/>
        </p:spPr>
        <p:txBody>
          <a:bodyPr wrap="square">
            <a:spAutoFit/>
          </a:bodyPr>
          <a:lstStyle/>
          <a:p>
            <a:pPr>
              <a:lnSpc>
                <a:spcPct val="110000"/>
              </a:lnSpc>
            </a:pPr>
            <a:r>
              <a:rPr lang="en-US" altLang="ja-JP" sz="3200" u="sng" dirty="0">
                <a:latin typeface="BIZ UDPゴシック" panose="020B0400000000000000" pitchFamily="50" charset="-128"/>
                <a:ea typeface="BIZ UDPゴシック" panose="020B0400000000000000" pitchFamily="50" charset="-128"/>
              </a:rPr>
              <a:t>3</a:t>
            </a:r>
            <a:r>
              <a:rPr lang="ja-JP" altLang="en-US" sz="3200" u="sng" dirty="0">
                <a:latin typeface="BIZ UDPゴシック" panose="020B0400000000000000" pitchFamily="50" charset="-128"/>
                <a:ea typeface="BIZ UDPゴシック" panose="020B0400000000000000" pitchFamily="50" charset="-128"/>
              </a:rPr>
              <a:t>つの政策目標</a:t>
            </a:r>
            <a:endParaRPr lang="en-US" altLang="ja-JP" sz="3200" u="sng" dirty="0">
              <a:latin typeface="BIZ UDPゴシック" panose="020B0400000000000000" pitchFamily="50" charset="-128"/>
              <a:ea typeface="BIZ UDPゴシック" panose="020B0400000000000000" pitchFamily="50" charset="-128"/>
            </a:endParaRPr>
          </a:p>
          <a:p>
            <a:pPr>
              <a:lnSpc>
                <a:spcPct val="110000"/>
              </a:lnSpc>
            </a:pPr>
            <a:r>
              <a:rPr lang="ja-JP" altLang="en-US" sz="3200" dirty="0">
                <a:latin typeface="BIZ UDPゴシック" panose="020B0400000000000000" pitchFamily="50" charset="-128"/>
                <a:ea typeface="BIZ UDPゴシック" panose="020B0400000000000000" pitchFamily="50" charset="-128"/>
              </a:rPr>
              <a:t>「経済社会の活力の向上及び持続的発展」</a:t>
            </a:r>
            <a:br>
              <a:rPr lang="en-US" altLang="ja-JP" sz="3200" dirty="0">
                <a:latin typeface="BIZ UDPゴシック" panose="020B0400000000000000" pitchFamily="50" charset="-128"/>
                <a:ea typeface="BIZ UDPゴシック" panose="020B0400000000000000" pitchFamily="50" charset="-128"/>
              </a:rPr>
            </a:br>
            <a:r>
              <a:rPr lang="ja-JP" altLang="en-US" sz="3200" dirty="0">
                <a:latin typeface="BIZ UDPゴシック" panose="020B0400000000000000" pitchFamily="50" charset="-128"/>
                <a:ea typeface="BIZ UDPゴシック" panose="020B0400000000000000" pitchFamily="50" charset="-128"/>
              </a:rPr>
              <a:t>「国民が安全で安心して暮らせるデジタル社会の実現」</a:t>
            </a:r>
            <a:br>
              <a:rPr lang="en-US" altLang="ja-JP" sz="3200" dirty="0">
                <a:latin typeface="BIZ UDPゴシック" panose="020B0400000000000000" pitchFamily="50" charset="-128"/>
                <a:ea typeface="BIZ UDPゴシック" panose="020B0400000000000000" pitchFamily="50" charset="-128"/>
              </a:rPr>
            </a:br>
            <a:r>
              <a:rPr lang="ja-JP" altLang="en-US" sz="3200" dirty="0">
                <a:latin typeface="BIZ UDPゴシック" panose="020B0400000000000000" pitchFamily="50" charset="-128"/>
                <a:ea typeface="BIZ UDPゴシック" panose="020B0400000000000000" pitchFamily="50" charset="-128"/>
              </a:rPr>
              <a:t>「国際社会の平和、安定及び我が国の安全保障への寄与」</a:t>
            </a:r>
            <a:br>
              <a:rPr lang="en-US" altLang="ja-JP" sz="3200" dirty="0">
                <a:latin typeface="BIZ UDPゴシック" panose="020B0400000000000000" pitchFamily="50" charset="-128"/>
                <a:ea typeface="BIZ UDPゴシック" panose="020B0400000000000000" pitchFamily="50" charset="-128"/>
              </a:rPr>
            </a:br>
            <a:endParaRPr lang="en-US" altLang="ja-JP" sz="3200" dirty="0">
              <a:latin typeface="BIZ UDPゴシック" panose="020B0400000000000000" pitchFamily="50" charset="-128"/>
              <a:ea typeface="BIZ UDPゴシック" panose="020B0400000000000000" pitchFamily="50" charset="-128"/>
            </a:endParaRPr>
          </a:p>
          <a:p>
            <a:pPr>
              <a:lnSpc>
                <a:spcPct val="110000"/>
              </a:lnSpc>
            </a:pPr>
            <a:r>
              <a:rPr lang="ja-JP" altLang="en-US" sz="3200" u="sng" dirty="0">
                <a:latin typeface="BIZ UDPゴシック" panose="020B0400000000000000" pitchFamily="50" charset="-128"/>
                <a:ea typeface="BIZ UDPゴシック" panose="020B0400000000000000" pitchFamily="50" charset="-128"/>
              </a:rPr>
              <a:t>横断的施策</a:t>
            </a:r>
            <a:endParaRPr lang="en-US" altLang="ja-JP" sz="3200" u="sng"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人材育成・確保・活躍推進</a:t>
            </a:r>
            <a:endParaRPr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研究開発の推進</a:t>
            </a:r>
            <a:endParaRPr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全員参加による協働・普及啓発</a:t>
            </a:r>
            <a:endParaRPr lang="en-US" altLang="ja-JP" sz="3200" dirty="0">
              <a:latin typeface="BIZ UDPゴシック" panose="020B0400000000000000" pitchFamily="50" charset="-128"/>
              <a:ea typeface="BIZ UDPゴシック" panose="020B0400000000000000" pitchFamily="50" charset="-128"/>
            </a:endParaRPr>
          </a:p>
        </p:txBody>
      </p:sp>
      <p:sp>
        <p:nvSpPr>
          <p:cNvPr id="4" name="object 40">
            <a:extLst>
              <a:ext uri="{FF2B5EF4-FFF2-40B4-BE49-F238E27FC236}">
                <a16:creationId xmlns:a16="http://schemas.microsoft.com/office/drawing/2014/main" id="{1A3F6AD4-E37E-D379-B4B9-154D5466104E}"/>
              </a:ext>
            </a:extLst>
          </p:cNvPr>
          <p:cNvSpPr txBox="1"/>
          <p:nvPr/>
        </p:nvSpPr>
        <p:spPr>
          <a:xfrm>
            <a:off x="8805070" y="181699"/>
            <a:ext cx="8625984" cy="203677"/>
          </a:xfrm>
          <a:prstGeom prst="rect">
            <a:avLst/>
          </a:prstGeom>
        </p:spPr>
        <p:txBody>
          <a:bodyPr vert="horz" wrap="square" lIns="0" tIns="11207" rIns="0" bIns="0" rtlCol="0" anchor="ctr">
            <a:spAutoFit/>
          </a:bodyPr>
          <a:lstStyle/>
          <a:p>
            <a:pPr marL="11205" algn="r">
              <a:lnSpc>
                <a:spcPts val="15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1</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サイバーセキュリティを取り巻く背景</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レベル共通</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16246557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C11A3258-32A7-4125-9006-D8285FF2D2CC}"/>
              </a:ext>
            </a:extLst>
          </p:cNvPr>
          <p:cNvSpPr txBox="1"/>
          <p:nvPr/>
        </p:nvSpPr>
        <p:spPr>
          <a:xfrm>
            <a:off x="13106608" y="597600"/>
            <a:ext cx="432444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4-1-1.】</a:t>
            </a:r>
          </a:p>
          <a:p>
            <a:pPr algn="ctr"/>
            <a:r>
              <a:rPr lang="en-US" altLang="ja-JP" sz="2400" b="1" dirty="0">
                <a:latin typeface="BIZ UDPゴシック" panose="020B0400000000000000" pitchFamily="50" charset="-128"/>
                <a:ea typeface="BIZ UDPゴシック" panose="020B0400000000000000" pitchFamily="50" charset="-128"/>
              </a:rPr>
              <a:t>P38</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P43</a:t>
            </a:r>
          </a:p>
        </p:txBody>
      </p:sp>
      <p:sp>
        <p:nvSpPr>
          <p:cNvPr id="3" name="テキスト プレースホルダー 2">
            <a:extLst>
              <a:ext uri="{FF2B5EF4-FFF2-40B4-BE49-F238E27FC236}">
                <a16:creationId xmlns:a16="http://schemas.microsoft.com/office/drawing/2014/main" id="{671B73AB-EA84-D28A-867F-D38E0A00B32E}"/>
              </a:ext>
            </a:extLst>
          </p:cNvPr>
          <p:cNvSpPr txBox="1">
            <a:spLocks noGrp="1"/>
          </p:cNvSpPr>
          <p:nvPr>
            <p:ph type="title" idx="4294967295"/>
          </p:nvPr>
        </p:nvSpPr>
        <p:spPr>
          <a:xfrm>
            <a:off x="1269352" y="709075"/>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サイバーセキュリティ戦略</a:t>
            </a:r>
            <a:endParaRPr kumimoji="1" lang="en-US" altLang="ja-JP"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p:txBody>
      </p:sp>
      <p:sp>
        <p:nvSpPr>
          <p:cNvPr id="5" name="テキスト プレースホルダー 2">
            <a:extLst>
              <a:ext uri="{FF2B5EF4-FFF2-40B4-BE49-F238E27FC236}">
                <a16:creationId xmlns:a16="http://schemas.microsoft.com/office/drawing/2014/main" id="{D2599053-DB2D-60E3-143A-985217BB0509}"/>
              </a:ext>
            </a:extLst>
          </p:cNvPr>
          <p:cNvSpPr txBox="1">
            <a:spLocks/>
          </p:cNvSpPr>
          <p:nvPr/>
        </p:nvSpPr>
        <p:spPr>
          <a:xfrm>
            <a:off x="1332851" y="1612605"/>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横断的施策</a:t>
            </a:r>
            <a:endParaRPr lang="en-US" altLang="ja-JP" sz="3600" dirty="0">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317E332F-1BBA-E7BF-4AE8-A77B676A2E1C}"/>
              </a:ext>
            </a:extLst>
          </p:cNvPr>
          <p:cNvSpPr txBox="1"/>
          <p:nvPr/>
        </p:nvSpPr>
        <p:spPr>
          <a:xfrm>
            <a:off x="1554679" y="2172480"/>
            <a:ext cx="15456498" cy="6516336"/>
          </a:xfrm>
          <a:prstGeom prst="rect">
            <a:avLst/>
          </a:prstGeom>
          <a:noFill/>
        </p:spPr>
        <p:txBody>
          <a:bodyPr wrap="square">
            <a:spAutoFit/>
          </a:bodyPr>
          <a:lstStyle/>
          <a:p>
            <a:pPr>
              <a:lnSpc>
                <a:spcPct val="110000"/>
              </a:lnSpc>
            </a:pPr>
            <a:r>
              <a:rPr lang="en-US" altLang="ja-JP" sz="3200" dirty="0">
                <a:latin typeface="BIZ UDPゴシック" panose="020B0400000000000000" pitchFamily="50" charset="-128"/>
                <a:ea typeface="BIZ UDPゴシック" panose="020B0400000000000000" pitchFamily="50" charset="-128"/>
              </a:rPr>
              <a:t>3</a:t>
            </a:r>
            <a:r>
              <a:rPr lang="ja-JP" altLang="en-US" sz="3200" dirty="0">
                <a:latin typeface="BIZ UDPゴシック" panose="020B0400000000000000" pitchFamily="50" charset="-128"/>
                <a:ea typeface="BIZ UDPゴシック" panose="020B0400000000000000" pitchFamily="50" charset="-128"/>
              </a:rPr>
              <a:t>つの政策目標を達成するために、横断的・中長期的な視点で取り組む施策。</a:t>
            </a:r>
            <a:endParaRPr lang="en-US" altLang="ja-JP" sz="3200" dirty="0">
              <a:latin typeface="BIZ UDPゴシック" panose="020B0400000000000000" pitchFamily="50" charset="-128"/>
              <a:ea typeface="BIZ UDPゴシック" panose="020B0400000000000000" pitchFamily="50" charset="-128"/>
            </a:endParaRPr>
          </a:p>
          <a:p>
            <a:pPr>
              <a:lnSpc>
                <a:spcPct val="110000"/>
              </a:lnSpc>
            </a:pPr>
            <a:endParaRPr lang="en-US" altLang="ja-JP" sz="3200" dirty="0">
              <a:latin typeface="BIZ UDPゴシック" panose="020B0400000000000000" pitchFamily="50" charset="-128"/>
              <a:ea typeface="BIZ UDPゴシック" panose="020B0400000000000000" pitchFamily="50" charset="-128"/>
            </a:endParaRPr>
          </a:p>
          <a:p>
            <a:pPr>
              <a:lnSpc>
                <a:spcPct val="110000"/>
              </a:lnSpc>
            </a:pPr>
            <a:r>
              <a:rPr lang="ja-JP" altLang="en-US" sz="3200" u="sng" dirty="0">
                <a:latin typeface="BIZ UDPゴシック" panose="020B0400000000000000" pitchFamily="50" charset="-128"/>
                <a:ea typeface="BIZ UDPゴシック" panose="020B0400000000000000" pitchFamily="50" charset="-128"/>
              </a:rPr>
              <a:t>研究開発</a:t>
            </a:r>
            <a:endParaRPr lang="en-US" altLang="ja-JP" sz="3200" u="sng"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国際競争力の強化・産学官エコシステムの構築</a:t>
            </a:r>
            <a:endParaRPr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実践的な研究開発の推進</a:t>
            </a:r>
            <a:endParaRPr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中長期的な技術トレンドを視野に入れた対応</a:t>
            </a:r>
            <a:endParaRPr lang="en-US" altLang="ja-JP" sz="3200" dirty="0">
              <a:latin typeface="BIZ UDPゴシック" panose="020B0400000000000000" pitchFamily="50" charset="-128"/>
              <a:ea typeface="BIZ UDPゴシック" panose="020B0400000000000000" pitchFamily="50" charset="-128"/>
            </a:endParaRPr>
          </a:p>
          <a:p>
            <a:pPr>
              <a:lnSpc>
                <a:spcPct val="110000"/>
              </a:lnSpc>
            </a:pPr>
            <a:r>
              <a:rPr lang="ja-JP" altLang="en-US" sz="3200" u="sng" dirty="0">
                <a:latin typeface="BIZ UDPゴシック" panose="020B0400000000000000" pitchFamily="50" charset="-128"/>
                <a:ea typeface="BIZ UDPゴシック" panose="020B0400000000000000" pitchFamily="50" charset="-128"/>
              </a:rPr>
              <a:t>人材の確保・育成・活躍促進</a:t>
            </a:r>
            <a:endParaRPr lang="en-US" altLang="ja-JP" sz="3200" u="sng"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lang="en-US" altLang="ja-JP" sz="3200" dirty="0">
                <a:latin typeface="BIZ UDPゴシック" panose="020B0400000000000000" pitchFamily="50" charset="-128"/>
                <a:ea typeface="BIZ UDPゴシック" panose="020B0400000000000000" pitchFamily="50" charset="-128"/>
              </a:rPr>
              <a:t>DX with Cybersecurity</a:t>
            </a:r>
            <a:r>
              <a:rPr lang="ja-JP" altLang="en-US" sz="3200" dirty="0">
                <a:latin typeface="BIZ UDPゴシック" panose="020B0400000000000000" pitchFamily="50" charset="-128"/>
                <a:ea typeface="BIZ UDPゴシック" panose="020B0400000000000000" pitchFamily="50" charset="-128"/>
              </a:rPr>
              <a:t>の推進</a:t>
            </a:r>
            <a:endParaRPr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巧妙化・複雑化する脅威への対処</a:t>
            </a:r>
            <a:endParaRPr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政府機関における取組</a:t>
            </a:r>
            <a:endParaRPr lang="en-US" altLang="ja-JP" sz="3200" dirty="0">
              <a:latin typeface="BIZ UDPゴシック" panose="020B0400000000000000" pitchFamily="50" charset="-128"/>
              <a:ea typeface="BIZ UDPゴシック" panose="020B0400000000000000" pitchFamily="50" charset="-128"/>
            </a:endParaRPr>
          </a:p>
          <a:p>
            <a:pPr>
              <a:lnSpc>
                <a:spcPct val="110000"/>
              </a:lnSpc>
            </a:pPr>
            <a:r>
              <a:rPr lang="ja-JP" altLang="en-US" sz="3200" u="sng" dirty="0">
                <a:latin typeface="BIZ UDPゴシック" panose="020B0400000000000000" pitchFamily="50" charset="-128"/>
                <a:ea typeface="BIZ UDPゴシック" panose="020B0400000000000000" pitchFamily="50" charset="-128"/>
              </a:rPr>
              <a:t>全員参加による協働・普及啓発</a:t>
            </a:r>
            <a:endParaRPr lang="en-US" altLang="ja-JP" sz="3200" u="sng"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ガイドラインやさまざまな解説資料などの整備の推進</a:t>
            </a:r>
            <a:endParaRPr lang="en-US" altLang="ja-JP" sz="3200" dirty="0">
              <a:latin typeface="BIZ UDPゴシック" panose="020B0400000000000000" pitchFamily="50" charset="-128"/>
              <a:ea typeface="BIZ UDPゴシック" panose="020B0400000000000000" pitchFamily="50" charset="-128"/>
            </a:endParaRPr>
          </a:p>
        </p:txBody>
      </p:sp>
      <p:sp>
        <p:nvSpPr>
          <p:cNvPr id="4" name="object 40">
            <a:extLst>
              <a:ext uri="{FF2B5EF4-FFF2-40B4-BE49-F238E27FC236}">
                <a16:creationId xmlns:a16="http://schemas.microsoft.com/office/drawing/2014/main" id="{9EB31054-ECDF-9E18-ED50-1FA636251572}"/>
              </a:ext>
            </a:extLst>
          </p:cNvPr>
          <p:cNvSpPr txBox="1"/>
          <p:nvPr/>
        </p:nvSpPr>
        <p:spPr>
          <a:xfrm>
            <a:off x="8805070" y="181699"/>
            <a:ext cx="8625984" cy="203677"/>
          </a:xfrm>
          <a:prstGeom prst="rect">
            <a:avLst/>
          </a:prstGeom>
        </p:spPr>
        <p:txBody>
          <a:bodyPr vert="horz" wrap="square" lIns="0" tIns="11207" rIns="0" bIns="0" rtlCol="0" anchor="ctr">
            <a:spAutoFit/>
          </a:bodyPr>
          <a:lstStyle/>
          <a:p>
            <a:pPr marL="11205" algn="r">
              <a:lnSpc>
                <a:spcPts val="15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1</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サイバーセキュリティを取り巻く背景</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レベル共通</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37840488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C11A3258-32A7-4125-9006-D8285FF2D2CC}"/>
              </a:ext>
            </a:extLst>
          </p:cNvPr>
          <p:cNvSpPr txBox="1"/>
          <p:nvPr/>
        </p:nvSpPr>
        <p:spPr>
          <a:xfrm>
            <a:off x="13106608" y="597600"/>
            <a:ext cx="432444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4-1-2.】</a:t>
            </a:r>
          </a:p>
          <a:p>
            <a:pPr algn="ctr"/>
            <a:r>
              <a:rPr lang="en-US" altLang="ja-JP" sz="2400" b="1" dirty="0">
                <a:latin typeface="BIZ UDPゴシック" panose="020B0400000000000000" pitchFamily="50" charset="-128"/>
                <a:ea typeface="BIZ UDPゴシック" panose="020B0400000000000000" pitchFamily="50" charset="-128"/>
              </a:rPr>
              <a:t>P43</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P45</a:t>
            </a:r>
          </a:p>
        </p:txBody>
      </p:sp>
      <p:sp>
        <p:nvSpPr>
          <p:cNvPr id="3" name="テキスト プレースホルダー 2">
            <a:extLst>
              <a:ext uri="{FF2B5EF4-FFF2-40B4-BE49-F238E27FC236}">
                <a16:creationId xmlns:a16="http://schemas.microsoft.com/office/drawing/2014/main" id="{671B73AB-EA84-D28A-867F-D38E0A00B32E}"/>
              </a:ext>
            </a:extLst>
          </p:cNvPr>
          <p:cNvSpPr txBox="1">
            <a:spLocks noGrp="1"/>
          </p:cNvSpPr>
          <p:nvPr>
            <p:ph type="title" idx="4294967295"/>
          </p:nvPr>
        </p:nvSpPr>
        <p:spPr>
          <a:xfrm>
            <a:off x="1269352" y="709075"/>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サイバーセキュリティ戦略</a:t>
            </a:r>
            <a:endParaRPr kumimoji="1" lang="en-US" altLang="ja-JP"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p:txBody>
      </p:sp>
      <p:sp>
        <p:nvSpPr>
          <p:cNvPr id="5" name="テキスト プレースホルダー 2">
            <a:extLst>
              <a:ext uri="{FF2B5EF4-FFF2-40B4-BE49-F238E27FC236}">
                <a16:creationId xmlns:a16="http://schemas.microsoft.com/office/drawing/2014/main" id="{D2599053-DB2D-60E3-143A-985217BB0509}"/>
              </a:ext>
            </a:extLst>
          </p:cNvPr>
          <p:cNvSpPr txBox="1">
            <a:spLocks/>
          </p:cNvSpPr>
          <p:nvPr/>
        </p:nvSpPr>
        <p:spPr>
          <a:xfrm>
            <a:off x="1332851" y="1612605"/>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サイバーセキュリティ</a:t>
            </a:r>
            <a:r>
              <a:rPr lang="en-US" altLang="ja-JP" sz="3600" dirty="0">
                <a:latin typeface="BIZ UDPゴシック" panose="020B0400000000000000" pitchFamily="50" charset="-128"/>
                <a:ea typeface="BIZ UDPゴシック" panose="020B0400000000000000" pitchFamily="50" charset="-128"/>
              </a:rPr>
              <a:t>2024</a:t>
            </a:r>
          </a:p>
        </p:txBody>
      </p:sp>
      <p:sp>
        <p:nvSpPr>
          <p:cNvPr id="8" name="テキスト ボックス 7">
            <a:extLst>
              <a:ext uri="{FF2B5EF4-FFF2-40B4-BE49-F238E27FC236}">
                <a16:creationId xmlns:a16="http://schemas.microsoft.com/office/drawing/2014/main" id="{A6BBFC9B-3734-3F0A-CACE-6768B472049E}"/>
              </a:ext>
            </a:extLst>
          </p:cNvPr>
          <p:cNvSpPr txBox="1"/>
          <p:nvPr/>
        </p:nvSpPr>
        <p:spPr>
          <a:xfrm>
            <a:off x="1554679" y="2172480"/>
            <a:ext cx="15456498" cy="5974649"/>
          </a:xfrm>
          <a:prstGeom prst="rect">
            <a:avLst/>
          </a:prstGeom>
          <a:noFill/>
        </p:spPr>
        <p:txBody>
          <a:bodyPr wrap="square">
            <a:spAutoFit/>
          </a:bodyPr>
          <a:lstStyle/>
          <a:p>
            <a:pPr>
              <a:lnSpc>
                <a:spcPct val="110000"/>
              </a:lnSpc>
            </a:pPr>
            <a:r>
              <a:rPr lang="ja-JP" altLang="en-US" sz="3200" u="sng" dirty="0">
                <a:latin typeface="BIZ UDPゴシック" panose="020B0400000000000000" pitchFamily="50" charset="-128"/>
                <a:ea typeface="BIZ UDPゴシック" panose="020B0400000000000000" pitchFamily="50" charset="-128"/>
              </a:rPr>
              <a:t>サイバーセキュリティ基本法が定める</a:t>
            </a:r>
            <a:r>
              <a:rPr lang="en-US" altLang="ja-JP" sz="3200" u="sng" dirty="0">
                <a:latin typeface="BIZ UDPゴシック" panose="020B0400000000000000" pitchFamily="50" charset="-128"/>
                <a:ea typeface="BIZ UDPゴシック" panose="020B0400000000000000" pitchFamily="50" charset="-128"/>
              </a:rPr>
              <a:t>3</a:t>
            </a:r>
            <a:r>
              <a:rPr lang="ja-JP" altLang="en-US" sz="3200" u="sng" dirty="0">
                <a:latin typeface="BIZ UDPゴシック" panose="020B0400000000000000" pitchFamily="50" charset="-128"/>
                <a:ea typeface="BIZ UDPゴシック" panose="020B0400000000000000" pitchFamily="50" charset="-128"/>
              </a:rPr>
              <a:t>つの政策目的</a:t>
            </a:r>
            <a:endParaRPr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経済社会の活力の向上及び持続的発展</a:t>
            </a:r>
          </a:p>
          <a:p>
            <a:pPr marL="457200" indent="-457200">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国民が安全で安心して暮らせる社会の実現</a:t>
            </a:r>
          </a:p>
          <a:p>
            <a:pPr marL="457200" indent="-457200">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国際社会の平和及び安全の確保並びに我が国の安全保障に寄与すること</a:t>
            </a:r>
          </a:p>
          <a:p>
            <a:pPr>
              <a:lnSpc>
                <a:spcPct val="110000"/>
              </a:lnSpc>
            </a:pPr>
            <a:endParaRPr lang="en-US" altLang="ja-JP" sz="3200" dirty="0">
              <a:latin typeface="BIZ UDPゴシック" panose="020B0400000000000000" pitchFamily="50" charset="-128"/>
              <a:ea typeface="BIZ UDPゴシック" panose="020B0400000000000000" pitchFamily="50" charset="-128"/>
            </a:endParaRPr>
          </a:p>
          <a:p>
            <a:pPr>
              <a:lnSpc>
                <a:spcPct val="110000"/>
              </a:lnSpc>
            </a:pPr>
            <a:r>
              <a:rPr lang="ja-JP" altLang="en-US" sz="3200" u="sng" dirty="0">
                <a:latin typeface="BIZ UDPゴシック" panose="020B0400000000000000" pitchFamily="50" charset="-128"/>
                <a:ea typeface="BIZ UDPゴシック" panose="020B0400000000000000" pitchFamily="50" charset="-128"/>
              </a:rPr>
              <a:t>サイバーセキュリティ戦略の</a:t>
            </a:r>
            <a:r>
              <a:rPr lang="en-US" altLang="ja-JP" sz="3200" u="sng" dirty="0">
                <a:latin typeface="BIZ UDPゴシック" panose="020B0400000000000000" pitchFamily="50" charset="-128"/>
                <a:ea typeface="BIZ UDPゴシック" panose="020B0400000000000000" pitchFamily="50" charset="-128"/>
              </a:rPr>
              <a:t>3</a:t>
            </a:r>
            <a:r>
              <a:rPr lang="ja-JP" altLang="en-US" sz="3200" u="sng" dirty="0">
                <a:latin typeface="BIZ UDPゴシック" panose="020B0400000000000000" pitchFamily="50" charset="-128"/>
                <a:ea typeface="BIZ UDPゴシック" panose="020B0400000000000000" pitchFamily="50" charset="-128"/>
              </a:rPr>
              <a:t>つの施策推進の方向性</a:t>
            </a:r>
            <a:endParaRPr lang="en-US" altLang="ja-JP" sz="3200" u="sng" dirty="0">
              <a:latin typeface="BIZ UDPゴシック" panose="020B0400000000000000" pitchFamily="50" charset="-128"/>
              <a:ea typeface="BIZ UDPゴシック" panose="020B0400000000000000" pitchFamily="50" charset="-128"/>
            </a:endParaRPr>
          </a:p>
          <a:p>
            <a:pPr marL="514350" indent="-514350">
              <a:lnSpc>
                <a:spcPct val="110000"/>
              </a:lnSpc>
              <a:buFont typeface="+mj-lt"/>
              <a:buAutoNum type="arabicPeriod"/>
            </a:pPr>
            <a:r>
              <a:rPr lang="ja-JP" altLang="en-US" sz="3200" dirty="0">
                <a:latin typeface="BIZ UDPゴシック" panose="020B0400000000000000" pitchFamily="50" charset="-128"/>
                <a:ea typeface="BIZ UDPゴシック" panose="020B0400000000000000" pitchFamily="50" charset="-128"/>
              </a:rPr>
              <a:t>デジタル改革を踏まえたデジタルトランスフォーメーション（</a:t>
            </a:r>
            <a:r>
              <a:rPr lang="en-US" altLang="ja-JP" sz="3200" dirty="0">
                <a:latin typeface="BIZ UDPゴシック" panose="020B0400000000000000" pitchFamily="50" charset="-128"/>
                <a:ea typeface="BIZ UDPゴシック" panose="020B0400000000000000" pitchFamily="50" charset="-128"/>
              </a:rPr>
              <a:t>DX</a:t>
            </a:r>
            <a:r>
              <a:rPr lang="ja-JP" altLang="en-US" sz="3200" dirty="0">
                <a:latin typeface="BIZ UDPゴシック" panose="020B0400000000000000" pitchFamily="50" charset="-128"/>
                <a:ea typeface="BIZ UDPゴシック" panose="020B0400000000000000" pitchFamily="50" charset="-128"/>
              </a:rPr>
              <a:t>）とサイバーセキュリティの同時推進</a:t>
            </a:r>
          </a:p>
          <a:p>
            <a:pPr marL="514350" indent="-514350">
              <a:lnSpc>
                <a:spcPct val="110000"/>
              </a:lnSpc>
              <a:buFont typeface="+mj-lt"/>
              <a:buAutoNum type="arabicPeriod"/>
            </a:pPr>
            <a:r>
              <a:rPr lang="ja-JP" altLang="en-US" sz="3200" dirty="0">
                <a:latin typeface="BIZ UDPゴシック" panose="020B0400000000000000" pitchFamily="50" charset="-128"/>
                <a:ea typeface="BIZ UDPゴシック" panose="020B0400000000000000" pitchFamily="50" charset="-128"/>
              </a:rPr>
              <a:t>公共空間化と相互連関・連鎖が進展するサイバー空間全体を俯瞰した安全・安心の確保</a:t>
            </a:r>
          </a:p>
          <a:p>
            <a:pPr marL="514350" indent="-514350">
              <a:lnSpc>
                <a:spcPct val="110000"/>
              </a:lnSpc>
              <a:buFont typeface="+mj-lt"/>
              <a:buAutoNum type="arabicPeriod"/>
            </a:pPr>
            <a:r>
              <a:rPr lang="ja-JP" altLang="en-US" sz="3200" dirty="0">
                <a:latin typeface="BIZ UDPゴシック" panose="020B0400000000000000" pitchFamily="50" charset="-128"/>
                <a:ea typeface="BIZ UDPゴシック" panose="020B0400000000000000" pitchFamily="50" charset="-128"/>
              </a:rPr>
              <a:t>安全保障の観点からの取組強化</a:t>
            </a:r>
          </a:p>
        </p:txBody>
      </p:sp>
      <p:sp>
        <p:nvSpPr>
          <p:cNvPr id="4" name="object 40">
            <a:extLst>
              <a:ext uri="{FF2B5EF4-FFF2-40B4-BE49-F238E27FC236}">
                <a16:creationId xmlns:a16="http://schemas.microsoft.com/office/drawing/2014/main" id="{AF1B6B72-A286-D5A4-A309-0D83E7D3DA02}"/>
              </a:ext>
            </a:extLst>
          </p:cNvPr>
          <p:cNvSpPr txBox="1"/>
          <p:nvPr/>
        </p:nvSpPr>
        <p:spPr>
          <a:xfrm>
            <a:off x="8805070" y="181699"/>
            <a:ext cx="8625984" cy="203677"/>
          </a:xfrm>
          <a:prstGeom prst="rect">
            <a:avLst/>
          </a:prstGeom>
        </p:spPr>
        <p:txBody>
          <a:bodyPr vert="horz" wrap="square" lIns="0" tIns="11207" rIns="0" bIns="0" rtlCol="0" anchor="ctr">
            <a:spAutoFit/>
          </a:bodyPr>
          <a:lstStyle/>
          <a:p>
            <a:pPr marL="11205" algn="r">
              <a:lnSpc>
                <a:spcPts val="15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1</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サイバーセキュリティを取り巻く背景</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レベル共通</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5928237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C11A3258-32A7-4125-9006-D8285FF2D2CC}"/>
              </a:ext>
            </a:extLst>
          </p:cNvPr>
          <p:cNvSpPr txBox="1"/>
          <p:nvPr/>
        </p:nvSpPr>
        <p:spPr>
          <a:xfrm>
            <a:off x="13106608" y="597600"/>
            <a:ext cx="432444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4-2-1.】</a:t>
            </a:r>
          </a:p>
          <a:p>
            <a:pPr algn="ctr"/>
            <a:r>
              <a:rPr lang="en-US" altLang="ja-JP" sz="2400" b="1" dirty="0">
                <a:latin typeface="BIZ UDPゴシック" panose="020B0400000000000000" pitchFamily="50" charset="-128"/>
                <a:ea typeface="BIZ UDPゴシック" panose="020B0400000000000000" pitchFamily="50" charset="-128"/>
              </a:rPr>
              <a:t>P46</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P47</a:t>
            </a:r>
          </a:p>
        </p:txBody>
      </p:sp>
      <p:sp>
        <p:nvSpPr>
          <p:cNvPr id="3" name="テキスト プレースホルダー 2">
            <a:extLst>
              <a:ext uri="{FF2B5EF4-FFF2-40B4-BE49-F238E27FC236}">
                <a16:creationId xmlns:a16="http://schemas.microsoft.com/office/drawing/2014/main" id="{671B73AB-EA84-D28A-867F-D38E0A00B32E}"/>
              </a:ext>
            </a:extLst>
          </p:cNvPr>
          <p:cNvSpPr txBox="1">
            <a:spLocks noGrp="1"/>
          </p:cNvSpPr>
          <p:nvPr>
            <p:ph type="title" idx="4294967295"/>
          </p:nvPr>
        </p:nvSpPr>
        <p:spPr>
          <a:xfrm>
            <a:off x="1269352" y="706207"/>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企業経営に重要な</a:t>
            </a:r>
            <a:r>
              <a:rPr kumimoji="1" lang="en-US" altLang="ja-JP"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DX</a:t>
            </a: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推進とセキュリティ確保の両立</a:t>
            </a:r>
            <a:endParaRPr kumimoji="1" lang="en-US" altLang="ja-JP"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p:txBody>
      </p:sp>
      <p:sp>
        <p:nvSpPr>
          <p:cNvPr id="5" name="テキスト プレースホルダー 2">
            <a:extLst>
              <a:ext uri="{FF2B5EF4-FFF2-40B4-BE49-F238E27FC236}">
                <a16:creationId xmlns:a16="http://schemas.microsoft.com/office/drawing/2014/main" id="{D2599053-DB2D-60E3-143A-985217BB0509}"/>
              </a:ext>
            </a:extLst>
          </p:cNvPr>
          <p:cNvSpPr txBox="1">
            <a:spLocks/>
          </p:cNvSpPr>
          <p:nvPr/>
        </p:nvSpPr>
        <p:spPr>
          <a:xfrm>
            <a:off x="1332851" y="1612605"/>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企業経営のためのサイバーセキュリティの考え方</a:t>
            </a:r>
            <a:endParaRPr lang="en-US" altLang="ja-JP" sz="3600" dirty="0">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C418F1E6-7EEF-40A7-BF26-231BD94766E3}"/>
              </a:ext>
            </a:extLst>
          </p:cNvPr>
          <p:cNvSpPr txBox="1"/>
          <p:nvPr/>
        </p:nvSpPr>
        <p:spPr>
          <a:xfrm>
            <a:off x="1554679" y="2172480"/>
            <a:ext cx="15456498" cy="7058022"/>
          </a:xfrm>
          <a:prstGeom prst="rect">
            <a:avLst/>
          </a:prstGeom>
          <a:noFill/>
        </p:spPr>
        <p:txBody>
          <a:bodyPr wrap="square">
            <a:spAutoFit/>
          </a:bodyPr>
          <a:lstStyle/>
          <a:p>
            <a:pPr>
              <a:lnSpc>
                <a:spcPct val="110000"/>
              </a:lnSpc>
            </a:pPr>
            <a:r>
              <a:rPr lang="en-US" altLang="ja-JP" sz="3200" u="sng" dirty="0">
                <a:latin typeface="BIZ UDPゴシック" panose="020B0400000000000000" pitchFamily="50" charset="-128"/>
                <a:ea typeface="BIZ UDPゴシック" panose="020B0400000000000000" pitchFamily="50" charset="-128"/>
              </a:rPr>
              <a:t>2</a:t>
            </a:r>
            <a:r>
              <a:rPr lang="ja-JP" altLang="en-US" sz="3200" u="sng" dirty="0">
                <a:latin typeface="BIZ UDPゴシック" panose="020B0400000000000000" pitchFamily="50" charset="-128"/>
                <a:ea typeface="BIZ UDPゴシック" panose="020B0400000000000000" pitchFamily="50" charset="-128"/>
              </a:rPr>
              <a:t>つの基本的認識</a:t>
            </a:r>
            <a:endParaRPr lang="en-US" altLang="ja-JP" sz="3200" u="sng" dirty="0">
              <a:latin typeface="BIZ UDPゴシック" panose="020B0400000000000000" pitchFamily="50" charset="-128"/>
              <a:ea typeface="BIZ UDPゴシック" panose="020B0400000000000000" pitchFamily="50" charset="-128"/>
            </a:endParaRPr>
          </a:p>
          <a:p>
            <a:pPr marL="514350" indent="-514350">
              <a:lnSpc>
                <a:spcPct val="110000"/>
              </a:lnSpc>
              <a:buFont typeface="+mj-lt"/>
              <a:buAutoNum type="arabicPeriod"/>
            </a:pPr>
            <a:r>
              <a:rPr lang="ja-JP" altLang="en-US" sz="3200" dirty="0">
                <a:latin typeface="BIZ UDPゴシック" panose="020B0400000000000000" pitchFamily="50" charset="-128"/>
                <a:ea typeface="BIZ UDPゴシック" panose="020B0400000000000000" pitchFamily="50" charset="-128"/>
              </a:rPr>
              <a:t>挑戦</a:t>
            </a:r>
            <a:br>
              <a:rPr lang="en-US" altLang="ja-JP" sz="3200" dirty="0">
                <a:latin typeface="BIZ UDPゴシック" panose="020B0400000000000000" pitchFamily="50" charset="-128"/>
                <a:ea typeface="BIZ UDPゴシック" panose="020B0400000000000000" pitchFamily="50" charset="-128"/>
              </a:rPr>
            </a:br>
            <a:r>
              <a:rPr lang="ja-JP" altLang="en-US" sz="3200" dirty="0">
                <a:latin typeface="BIZ UDPゴシック" panose="020B0400000000000000" pitchFamily="50" charset="-128"/>
                <a:ea typeface="BIZ UDPゴシック" panose="020B0400000000000000" pitchFamily="50" charset="-128"/>
              </a:rPr>
              <a:t>サイバーセキュリティは、ビジネスの革新や新しい製品・サービス創出の一環として、利益を生み出す戦略として考慮すべきである。</a:t>
            </a:r>
            <a:endParaRPr lang="en-US" altLang="ja-JP" sz="3200" dirty="0">
              <a:latin typeface="BIZ UDPゴシック" panose="020B0400000000000000" pitchFamily="50" charset="-128"/>
              <a:ea typeface="BIZ UDPゴシック" panose="020B0400000000000000" pitchFamily="50" charset="-128"/>
            </a:endParaRPr>
          </a:p>
          <a:p>
            <a:pPr marL="514350" indent="-514350">
              <a:lnSpc>
                <a:spcPct val="110000"/>
              </a:lnSpc>
              <a:buFont typeface="+mj-lt"/>
              <a:buAutoNum type="arabicPeriod"/>
            </a:pPr>
            <a:r>
              <a:rPr lang="ja-JP" altLang="en-US" sz="3200" dirty="0">
                <a:latin typeface="BIZ UDPゴシック" panose="020B0400000000000000" pitchFamily="50" charset="-128"/>
                <a:ea typeface="BIZ UDPゴシック" panose="020B0400000000000000" pitchFamily="50" charset="-128"/>
              </a:rPr>
              <a:t>責任</a:t>
            </a:r>
            <a:br>
              <a:rPr lang="en-US" altLang="ja-JP" sz="3200" dirty="0">
                <a:latin typeface="BIZ UDPゴシック" panose="020B0400000000000000" pitchFamily="50" charset="-128"/>
                <a:ea typeface="BIZ UDPゴシック" panose="020B0400000000000000" pitchFamily="50" charset="-128"/>
              </a:rPr>
            </a:br>
            <a:r>
              <a:rPr lang="ja-JP" altLang="en-US" sz="3200" dirty="0">
                <a:latin typeface="BIZ UDPゴシック" panose="020B0400000000000000" pitchFamily="50" charset="-128"/>
                <a:ea typeface="BIZ UDPゴシック" panose="020B0400000000000000" pitchFamily="50" charset="-128"/>
              </a:rPr>
              <a:t>つながる社会でのサイバーセキュリティへの取組は、社会の要求であり、自社だけでなく、全体の発展にも寄与する。</a:t>
            </a:r>
            <a:endParaRPr lang="en-US" altLang="ja-JP" sz="3200" dirty="0">
              <a:latin typeface="BIZ UDPゴシック" panose="020B0400000000000000" pitchFamily="50" charset="-128"/>
              <a:ea typeface="BIZ UDPゴシック" panose="020B0400000000000000" pitchFamily="50" charset="-128"/>
            </a:endParaRPr>
          </a:p>
          <a:p>
            <a:pPr>
              <a:lnSpc>
                <a:spcPct val="110000"/>
              </a:lnSpc>
            </a:pPr>
            <a:endParaRPr lang="en-US" altLang="ja-JP" sz="3200" dirty="0">
              <a:latin typeface="BIZ UDPゴシック" panose="020B0400000000000000" pitchFamily="50" charset="-128"/>
              <a:ea typeface="BIZ UDPゴシック" panose="020B0400000000000000" pitchFamily="50" charset="-128"/>
            </a:endParaRPr>
          </a:p>
          <a:p>
            <a:pPr>
              <a:lnSpc>
                <a:spcPct val="110000"/>
              </a:lnSpc>
            </a:pPr>
            <a:r>
              <a:rPr lang="en-US" altLang="ja-JP" sz="3200" u="sng" dirty="0">
                <a:latin typeface="BIZ UDPゴシック" panose="020B0400000000000000" pitchFamily="50" charset="-128"/>
                <a:ea typeface="BIZ UDPゴシック" panose="020B0400000000000000" pitchFamily="50" charset="-128"/>
              </a:rPr>
              <a:t>3</a:t>
            </a:r>
            <a:r>
              <a:rPr lang="ja-JP" altLang="en-US" sz="3200" u="sng" dirty="0">
                <a:latin typeface="BIZ UDPゴシック" panose="020B0400000000000000" pitchFamily="50" charset="-128"/>
                <a:ea typeface="BIZ UDPゴシック" panose="020B0400000000000000" pitchFamily="50" charset="-128"/>
              </a:rPr>
              <a:t>つの留意事項</a:t>
            </a:r>
            <a:endParaRPr lang="en-US" altLang="ja-JP" sz="3200" u="sng" dirty="0">
              <a:latin typeface="BIZ UDPゴシック" panose="020B0400000000000000" pitchFamily="50" charset="-128"/>
              <a:ea typeface="BIZ UDPゴシック" panose="020B0400000000000000" pitchFamily="50" charset="-128"/>
            </a:endParaRPr>
          </a:p>
          <a:p>
            <a:pPr marL="514350" indent="-514350">
              <a:lnSpc>
                <a:spcPct val="110000"/>
              </a:lnSpc>
              <a:buFont typeface="+mj-lt"/>
              <a:buAutoNum type="arabicPeriod"/>
            </a:pPr>
            <a:r>
              <a:rPr lang="ja-JP" altLang="en-US" sz="3200" dirty="0">
                <a:latin typeface="BIZ UDPゴシック" panose="020B0400000000000000" pitchFamily="50" charset="-128"/>
                <a:ea typeface="BIZ UDPゴシック" panose="020B0400000000000000" pitchFamily="50" charset="-128"/>
              </a:rPr>
              <a:t>情報発信による社会的評価の向上</a:t>
            </a:r>
            <a:endParaRPr lang="en-US" altLang="ja-JP" sz="3200" dirty="0">
              <a:latin typeface="BIZ UDPゴシック" panose="020B0400000000000000" pitchFamily="50" charset="-128"/>
              <a:ea typeface="BIZ UDPゴシック" panose="020B0400000000000000" pitchFamily="50" charset="-128"/>
            </a:endParaRPr>
          </a:p>
          <a:p>
            <a:pPr marL="514350" indent="-514350">
              <a:lnSpc>
                <a:spcPct val="110000"/>
              </a:lnSpc>
              <a:buFont typeface="+mj-lt"/>
              <a:buAutoNum type="arabicPeriod"/>
            </a:pPr>
            <a:r>
              <a:rPr lang="ja-JP" altLang="en-US" sz="3200" dirty="0">
                <a:latin typeface="BIZ UDPゴシック" panose="020B0400000000000000" pitchFamily="50" charset="-128"/>
                <a:ea typeface="BIZ UDPゴシック" panose="020B0400000000000000" pitchFamily="50" charset="-128"/>
              </a:rPr>
              <a:t>リスクの一項目としてのサイバーセキュリティ</a:t>
            </a:r>
            <a:endParaRPr lang="en-US" altLang="ja-JP" sz="3200" dirty="0">
              <a:latin typeface="BIZ UDPゴシック" panose="020B0400000000000000" pitchFamily="50" charset="-128"/>
              <a:ea typeface="BIZ UDPゴシック" panose="020B0400000000000000" pitchFamily="50" charset="-128"/>
            </a:endParaRPr>
          </a:p>
          <a:p>
            <a:pPr marL="514350" indent="-514350">
              <a:lnSpc>
                <a:spcPct val="110000"/>
              </a:lnSpc>
              <a:buFont typeface="+mj-lt"/>
              <a:buAutoNum type="arabicPeriod"/>
            </a:pPr>
            <a:r>
              <a:rPr lang="ja-JP" altLang="en-US" sz="3200" dirty="0">
                <a:latin typeface="BIZ UDPゴシック" panose="020B0400000000000000" pitchFamily="50" charset="-128"/>
                <a:ea typeface="BIZ UDPゴシック" panose="020B0400000000000000" pitchFamily="50" charset="-128"/>
              </a:rPr>
              <a:t>サプライチェーン全体でのサイバーセキュリティの確保</a:t>
            </a:r>
            <a:endParaRPr lang="en-US" altLang="ja-JP" sz="3200" dirty="0">
              <a:latin typeface="BIZ UDPゴシック" panose="020B0400000000000000" pitchFamily="50" charset="-128"/>
              <a:ea typeface="BIZ UDPゴシック" panose="020B0400000000000000" pitchFamily="50" charset="-128"/>
            </a:endParaRPr>
          </a:p>
          <a:p>
            <a:pPr>
              <a:lnSpc>
                <a:spcPct val="110000"/>
              </a:lnSpc>
            </a:pPr>
            <a:endParaRPr lang="en-US" altLang="ja-JP" sz="3200" dirty="0">
              <a:latin typeface="BIZ UDPゴシック" panose="020B0400000000000000" pitchFamily="50" charset="-128"/>
              <a:ea typeface="BIZ UDPゴシック" panose="020B0400000000000000" pitchFamily="50" charset="-128"/>
            </a:endParaRPr>
          </a:p>
        </p:txBody>
      </p:sp>
      <p:sp>
        <p:nvSpPr>
          <p:cNvPr id="4" name="object 40">
            <a:extLst>
              <a:ext uri="{FF2B5EF4-FFF2-40B4-BE49-F238E27FC236}">
                <a16:creationId xmlns:a16="http://schemas.microsoft.com/office/drawing/2014/main" id="{E6E08459-4E93-D64F-B447-A9754AF51D18}"/>
              </a:ext>
            </a:extLst>
          </p:cNvPr>
          <p:cNvSpPr txBox="1"/>
          <p:nvPr/>
        </p:nvSpPr>
        <p:spPr>
          <a:xfrm>
            <a:off x="8805070" y="181699"/>
            <a:ext cx="8625984" cy="203677"/>
          </a:xfrm>
          <a:prstGeom prst="rect">
            <a:avLst/>
          </a:prstGeom>
        </p:spPr>
        <p:txBody>
          <a:bodyPr vert="horz" wrap="square" lIns="0" tIns="11207" rIns="0" bIns="0" rtlCol="0" anchor="ctr">
            <a:spAutoFit/>
          </a:bodyPr>
          <a:lstStyle/>
          <a:p>
            <a:pPr marL="11205" algn="r">
              <a:lnSpc>
                <a:spcPts val="15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1</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サイバーセキュリティを取り巻く背景</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レベル共通</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28080581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671B73AB-EA84-D28A-867F-D38E0A00B32E}"/>
              </a:ext>
            </a:extLst>
          </p:cNvPr>
          <p:cNvSpPr txBox="1">
            <a:spLocks noGrp="1"/>
          </p:cNvSpPr>
          <p:nvPr>
            <p:ph type="title" idx="4294967295"/>
          </p:nvPr>
        </p:nvSpPr>
        <p:spPr>
          <a:xfrm>
            <a:off x="1269352" y="706207"/>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企業経営に重要な</a:t>
            </a:r>
            <a:r>
              <a:rPr kumimoji="1" lang="en-US" altLang="ja-JP"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DX</a:t>
            </a: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推進とセキュリティ確保の両立</a:t>
            </a:r>
            <a:endParaRPr kumimoji="1" lang="en-US" altLang="ja-JP"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p:txBody>
      </p:sp>
      <p:sp>
        <p:nvSpPr>
          <p:cNvPr id="2" name="テキスト プレースホルダー 2">
            <a:extLst>
              <a:ext uri="{FF2B5EF4-FFF2-40B4-BE49-F238E27FC236}">
                <a16:creationId xmlns:a16="http://schemas.microsoft.com/office/drawing/2014/main" id="{5665B715-2396-3ABC-4DBC-20E872F5199F}"/>
              </a:ext>
            </a:extLst>
          </p:cNvPr>
          <p:cNvSpPr txBox="1">
            <a:spLocks/>
          </p:cNvSpPr>
          <p:nvPr/>
        </p:nvSpPr>
        <p:spPr>
          <a:xfrm>
            <a:off x="1332851" y="1612800"/>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サイバーセキュリティ対策の取組レベル</a:t>
            </a:r>
            <a:endParaRPr lang="en-US" altLang="ja-JP" sz="3600" dirty="0">
              <a:latin typeface="BIZ UDPゴシック" panose="020B0400000000000000" pitchFamily="50" charset="-128"/>
              <a:ea typeface="BIZ UDPゴシック" panose="020B0400000000000000" pitchFamily="50" charset="-128"/>
            </a:endParaRPr>
          </a:p>
        </p:txBody>
      </p:sp>
      <p:graphicFrame>
        <p:nvGraphicFramePr>
          <p:cNvPr id="8" name="表 8">
            <a:extLst>
              <a:ext uri="{FF2B5EF4-FFF2-40B4-BE49-F238E27FC236}">
                <a16:creationId xmlns:a16="http://schemas.microsoft.com/office/drawing/2014/main" id="{D5C1912D-5A98-5D36-1D8F-FCF5EA61075C}"/>
              </a:ext>
            </a:extLst>
          </p:cNvPr>
          <p:cNvGraphicFramePr>
            <a:graphicFrameLocks noGrp="1"/>
          </p:cNvGraphicFramePr>
          <p:nvPr>
            <p:extLst>
              <p:ext uri="{D42A27DB-BD31-4B8C-83A1-F6EECF244321}">
                <p14:modId xmlns:p14="http://schemas.microsoft.com/office/powerpoint/2010/main" val="3170171835"/>
              </p:ext>
            </p:extLst>
          </p:nvPr>
        </p:nvGraphicFramePr>
        <p:xfrm>
          <a:off x="1332852" y="2390400"/>
          <a:ext cx="15808402" cy="6918001"/>
        </p:xfrm>
        <a:graphic>
          <a:graphicData uri="http://schemas.openxmlformats.org/drawingml/2006/table">
            <a:tbl>
              <a:tblPr firstRow="1" bandRow="1">
                <a:tableStyleId>{5C22544A-7EE6-4342-B048-85BDC9FD1C3A}</a:tableStyleId>
              </a:tblPr>
              <a:tblGrid>
                <a:gridCol w="3061334">
                  <a:extLst>
                    <a:ext uri="{9D8B030D-6E8A-4147-A177-3AD203B41FA5}">
                      <a16:colId xmlns:a16="http://schemas.microsoft.com/office/drawing/2014/main" val="2540982579"/>
                    </a:ext>
                  </a:extLst>
                </a:gridCol>
                <a:gridCol w="1219416">
                  <a:extLst>
                    <a:ext uri="{9D8B030D-6E8A-4147-A177-3AD203B41FA5}">
                      <a16:colId xmlns:a16="http://schemas.microsoft.com/office/drawing/2014/main" val="2551064196"/>
                    </a:ext>
                  </a:extLst>
                </a:gridCol>
                <a:gridCol w="11527652">
                  <a:extLst>
                    <a:ext uri="{9D8B030D-6E8A-4147-A177-3AD203B41FA5}">
                      <a16:colId xmlns:a16="http://schemas.microsoft.com/office/drawing/2014/main" val="3091722270"/>
                    </a:ext>
                  </a:extLst>
                </a:gridCol>
              </a:tblGrid>
              <a:tr h="634986">
                <a:tc>
                  <a:txBody>
                    <a:bodyPr/>
                    <a:lstStyle/>
                    <a:p>
                      <a:pPr algn="ctr"/>
                      <a:r>
                        <a:rPr kumimoji="1" lang="ja-JP" altLang="en-US" sz="3200" dirty="0">
                          <a:latin typeface="BIZ UDPゴシック" panose="020B0400000000000000" pitchFamily="50" charset="-128"/>
                          <a:ea typeface="BIZ UDPゴシック" panose="020B0400000000000000" pitchFamily="50" charset="-128"/>
                        </a:rPr>
                        <a:t>レベル</a:t>
                      </a:r>
                    </a:p>
                  </a:txBody>
                  <a:tcPr>
                    <a:solidFill>
                      <a:schemeClr val="accent6"/>
                    </a:solidFill>
                  </a:tcPr>
                </a:tc>
                <a:tc>
                  <a:txBody>
                    <a:bodyPr/>
                    <a:lstStyle/>
                    <a:p>
                      <a:pPr algn="ctr"/>
                      <a:r>
                        <a:rPr kumimoji="1" lang="ja-JP" altLang="en-US" sz="3200" dirty="0">
                          <a:latin typeface="BIZ UDPゴシック" panose="020B0400000000000000" pitchFamily="50" charset="-128"/>
                          <a:ea typeface="BIZ UDPゴシック" panose="020B0400000000000000" pitchFamily="50" charset="-128"/>
                        </a:rPr>
                        <a:t>分類</a:t>
                      </a:r>
                    </a:p>
                  </a:txBody>
                  <a:tcPr>
                    <a:solidFill>
                      <a:schemeClr val="accent6"/>
                    </a:solidFill>
                  </a:tcPr>
                </a:tc>
                <a:tc>
                  <a:txBody>
                    <a:bodyPr/>
                    <a:lstStyle/>
                    <a:p>
                      <a:pPr algn="ctr"/>
                      <a:r>
                        <a:rPr kumimoji="1" lang="ja-JP" altLang="en-US" sz="3200" dirty="0">
                          <a:latin typeface="BIZ UDPゴシック" panose="020B0400000000000000" pitchFamily="50" charset="-128"/>
                          <a:ea typeface="BIZ UDPゴシック" panose="020B0400000000000000" pitchFamily="50" charset="-128"/>
                        </a:rPr>
                        <a:t>概要</a:t>
                      </a:r>
                    </a:p>
                  </a:txBody>
                  <a:tcPr>
                    <a:solidFill>
                      <a:schemeClr val="accent6"/>
                    </a:solidFill>
                  </a:tcPr>
                </a:tc>
                <a:extLst>
                  <a:ext uri="{0D108BD9-81ED-4DB2-BD59-A6C34878D82A}">
                    <a16:rowId xmlns:a16="http://schemas.microsoft.com/office/drawing/2014/main" val="34030567"/>
                  </a:ext>
                </a:extLst>
              </a:tr>
              <a:tr h="1036029">
                <a:tc>
                  <a:txBody>
                    <a:bodyPr/>
                    <a:lstStyle/>
                    <a:p>
                      <a:pPr algn="ctr"/>
                      <a:r>
                        <a:rPr kumimoji="1" lang="ja-JP" altLang="en-US" sz="3200" dirty="0">
                          <a:latin typeface="BIZ UDPゴシック" panose="020B0400000000000000" pitchFamily="50" charset="-128"/>
                          <a:ea typeface="BIZ UDPゴシック" panose="020B0400000000000000" pitchFamily="50" charset="-128"/>
                        </a:rPr>
                        <a:t>理想的に</a:t>
                      </a:r>
                    </a:p>
                  </a:txBody>
                  <a:tcPr>
                    <a:solidFill>
                      <a:schemeClr val="accent6">
                        <a:lumMod val="40000"/>
                        <a:lumOff val="60000"/>
                      </a:schemeClr>
                    </a:solidFill>
                  </a:tcPr>
                </a:tc>
                <a:tc>
                  <a:txBody>
                    <a:bodyPr/>
                    <a:lstStyle/>
                    <a:p>
                      <a:pPr algn="ctr"/>
                      <a:r>
                        <a:rPr kumimoji="1" lang="en-US" altLang="ja-JP" sz="3200" dirty="0">
                          <a:latin typeface="BIZ UDPゴシック" panose="020B0400000000000000" pitchFamily="50" charset="-128"/>
                          <a:ea typeface="BIZ UDPゴシック" panose="020B0400000000000000" pitchFamily="50" charset="-128"/>
                        </a:rPr>
                        <a:t>1</a:t>
                      </a:r>
                      <a:endParaRPr kumimoji="1" lang="ja-JP" altLang="en-US" sz="3200" dirty="0">
                        <a:latin typeface="BIZ UDPゴシック" panose="020B0400000000000000" pitchFamily="50" charset="-128"/>
                        <a:ea typeface="BIZ UDPゴシック" panose="020B0400000000000000" pitchFamily="50" charset="-128"/>
                      </a:endParaRPr>
                    </a:p>
                  </a:txBody>
                  <a:tcPr>
                    <a:solidFill>
                      <a:schemeClr val="accent6">
                        <a:lumMod val="40000"/>
                        <a:lumOff val="60000"/>
                      </a:schemeClr>
                    </a:solidFill>
                  </a:tcPr>
                </a:tc>
                <a:tc>
                  <a:txBody>
                    <a:bodyPr/>
                    <a:lstStyle/>
                    <a:p>
                      <a:r>
                        <a:rPr kumimoji="1" lang="en-US" altLang="ja-JP" sz="2800" dirty="0">
                          <a:latin typeface="BIZ UDPゴシック" panose="020B0400000000000000" pitchFamily="50" charset="-128"/>
                          <a:ea typeface="BIZ UDPゴシック" panose="020B0400000000000000" pitchFamily="50" charset="-128"/>
                        </a:rPr>
                        <a:t>IT</a:t>
                      </a:r>
                      <a:r>
                        <a:rPr kumimoji="1" lang="ja-JP" altLang="en-US" sz="2800" dirty="0">
                          <a:latin typeface="BIZ UDPゴシック" panose="020B0400000000000000" pitchFamily="50" charset="-128"/>
                          <a:ea typeface="BIZ UDPゴシック" panose="020B0400000000000000" pitchFamily="50" charset="-128"/>
                        </a:rPr>
                        <a:t>の利活用を事業戦略上に位置づけ、サイバーセキュリティを強く意識し、積極的に</a:t>
                      </a:r>
                      <a:r>
                        <a:rPr kumimoji="1" lang="en-US" altLang="ja-JP" sz="2800" dirty="0">
                          <a:latin typeface="BIZ UDPゴシック" panose="020B0400000000000000" pitchFamily="50" charset="-128"/>
                          <a:ea typeface="BIZ UDPゴシック" panose="020B0400000000000000" pitchFamily="50" charset="-128"/>
                        </a:rPr>
                        <a:t>IT</a:t>
                      </a:r>
                      <a:r>
                        <a:rPr kumimoji="1" lang="ja-JP" altLang="en-US" sz="2800" dirty="0">
                          <a:latin typeface="BIZ UDPゴシック" panose="020B0400000000000000" pitchFamily="50" charset="-128"/>
                          <a:ea typeface="BIZ UDPゴシック" panose="020B0400000000000000" pitchFamily="50" charset="-128"/>
                        </a:rPr>
                        <a:t>による革新と高いレベルのセキュリティに挑戦する企業</a:t>
                      </a:r>
                    </a:p>
                  </a:txBody>
                  <a:tcPr>
                    <a:solidFill>
                      <a:schemeClr val="accent6">
                        <a:lumMod val="40000"/>
                        <a:lumOff val="60000"/>
                      </a:schemeClr>
                    </a:solidFill>
                  </a:tcPr>
                </a:tc>
                <a:extLst>
                  <a:ext uri="{0D108BD9-81ED-4DB2-BD59-A6C34878D82A}">
                    <a16:rowId xmlns:a16="http://schemas.microsoft.com/office/drawing/2014/main" val="1499532468"/>
                  </a:ext>
                </a:extLst>
              </a:tr>
              <a:tr h="1036029">
                <a:tc>
                  <a:txBody>
                    <a:bodyPr/>
                    <a:lstStyle/>
                    <a:p>
                      <a:pPr algn="ctr"/>
                      <a:r>
                        <a:rPr kumimoji="1" lang="ja-JP" altLang="en-US" sz="3200" dirty="0">
                          <a:latin typeface="BIZ UDPゴシック" panose="020B0400000000000000" pitchFamily="50" charset="-128"/>
                          <a:ea typeface="BIZ UDPゴシック" panose="020B0400000000000000" pitchFamily="50" charset="-128"/>
                        </a:rPr>
                        <a:t>もっと積極的に</a:t>
                      </a:r>
                    </a:p>
                  </a:txBody>
                  <a:tcPr/>
                </a:tc>
                <a:tc>
                  <a:txBody>
                    <a:bodyPr/>
                    <a:lstStyle/>
                    <a:p>
                      <a:pPr algn="ctr"/>
                      <a:r>
                        <a:rPr kumimoji="1" lang="en-US" altLang="ja-JP" sz="3200" dirty="0">
                          <a:latin typeface="BIZ UDPゴシック" panose="020B0400000000000000" pitchFamily="50" charset="-128"/>
                          <a:ea typeface="BIZ UDPゴシック" panose="020B0400000000000000" pitchFamily="50" charset="-128"/>
                        </a:rPr>
                        <a:t>2</a:t>
                      </a:r>
                      <a:endParaRPr kumimoji="1" lang="ja-JP" altLang="en-US" sz="3200" dirty="0">
                        <a:latin typeface="BIZ UDPゴシック" panose="020B0400000000000000" pitchFamily="50" charset="-128"/>
                        <a:ea typeface="BIZ UDPゴシック" panose="020B0400000000000000" pitchFamily="50" charset="-128"/>
                      </a:endParaRPr>
                    </a:p>
                  </a:txBody>
                  <a:tcPr/>
                </a:tc>
                <a:tc>
                  <a:txBody>
                    <a:bodyPr/>
                    <a:lstStyle/>
                    <a:p>
                      <a:r>
                        <a:rPr kumimoji="1" lang="en-US" altLang="ja-JP" sz="2800" dirty="0">
                          <a:latin typeface="BIZ UDPゴシック" panose="020B0400000000000000" pitchFamily="50" charset="-128"/>
                          <a:ea typeface="BIZ UDPゴシック" panose="020B0400000000000000" pitchFamily="50" charset="-128"/>
                        </a:rPr>
                        <a:t>IT</a:t>
                      </a:r>
                      <a:r>
                        <a:rPr kumimoji="1" lang="ja-JP" altLang="en-US" sz="2800" dirty="0">
                          <a:latin typeface="BIZ UDPゴシック" panose="020B0400000000000000" pitchFamily="50" charset="-128"/>
                          <a:ea typeface="BIZ UDPゴシック" panose="020B0400000000000000" pitchFamily="50" charset="-128"/>
                        </a:rPr>
                        <a:t>・サイバーセキュリティの重要性は理解しているものの、積極的な事業戦略としての組み込みはできていない企業</a:t>
                      </a:r>
                    </a:p>
                  </a:txBody>
                  <a:tcPr/>
                </a:tc>
                <a:extLst>
                  <a:ext uri="{0D108BD9-81ED-4DB2-BD59-A6C34878D82A}">
                    <a16:rowId xmlns:a16="http://schemas.microsoft.com/office/drawing/2014/main" val="2946858608"/>
                  </a:ext>
                </a:extLst>
              </a:tr>
              <a:tr h="1036029">
                <a:tc>
                  <a:txBody>
                    <a:bodyPr/>
                    <a:lstStyle/>
                    <a:p>
                      <a:pPr algn="ctr"/>
                      <a:r>
                        <a:rPr kumimoji="1" lang="ja-JP" altLang="en-US" sz="3200" dirty="0">
                          <a:latin typeface="BIZ UDPゴシック" panose="020B0400000000000000" pitchFamily="50" charset="-128"/>
                          <a:ea typeface="BIZ UDPゴシック" panose="020B0400000000000000" pitchFamily="50" charset="-128"/>
                        </a:rPr>
                        <a:t>無駄な投資</a:t>
                      </a:r>
                    </a:p>
                  </a:txBody>
                  <a:tcPr>
                    <a:solidFill>
                      <a:schemeClr val="accent6">
                        <a:lumMod val="40000"/>
                        <a:lumOff val="60000"/>
                      </a:schemeClr>
                    </a:solidFill>
                  </a:tcPr>
                </a:tc>
                <a:tc>
                  <a:txBody>
                    <a:bodyPr/>
                    <a:lstStyle/>
                    <a:p>
                      <a:pPr algn="ctr"/>
                      <a:r>
                        <a:rPr kumimoji="1" lang="en-US" altLang="ja-JP" sz="3200" dirty="0">
                          <a:latin typeface="BIZ UDPゴシック" panose="020B0400000000000000" pitchFamily="50" charset="-128"/>
                          <a:ea typeface="BIZ UDPゴシック" panose="020B0400000000000000" pitchFamily="50" charset="-128"/>
                        </a:rPr>
                        <a:t>3</a:t>
                      </a:r>
                      <a:endParaRPr kumimoji="1" lang="ja-JP" altLang="en-US" sz="3200" dirty="0">
                        <a:latin typeface="BIZ UDPゴシック" panose="020B0400000000000000" pitchFamily="50" charset="-128"/>
                        <a:ea typeface="BIZ UDPゴシック" panose="020B0400000000000000" pitchFamily="50" charset="-128"/>
                      </a:endParaRPr>
                    </a:p>
                  </a:txBody>
                  <a:tcPr>
                    <a:solidFill>
                      <a:schemeClr val="accent6">
                        <a:lumMod val="40000"/>
                        <a:lumOff val="60000"/>
                      </a:schemeClr>
                    </a:solidFill>
                  </a:tcPr>
                </a:tc>
                <a:tc>
                  <a:txBody>
                    <a:bodyPr/>
                    <a:lstStyle/>
                    <a:p>
                      <a:r>
                        <a:rPr kumimoji="1" lang="ja-JP" altLang="en-US" sz="2800" dirty="0">
                          <a:latin typeface="BIZ UDPゴシック" panose="020B0400000000000000" pitchFamily="50" charset="-128"/>
                          <a:ea typeface="BIZ UDPゴシック" panose="020B0400000000000000" pitchFamily="50" charset="-128"/>
                        </a:rPr>
                        <a:t>過剰なセキュリティ意識により、</a:t>
                      </a:r>
                      <a:r>
                        <a:rPr kumimoji="1" lang="en-US" altLang="ja-JP" sz="2800" dirty="0">
                          <a:latin typeface="BIZ UDPゴシック" panose="020B0400000000000000" pitchFamily="50" charset="-128"/>
                          <a:ea typeface="BIZ UDPゴシック" panose="020B0400000000000000" pitchFamily="50" charset="-128"/>
                        </a:rPr>
                        <a:t>IT</a:t>
                      </a:r>
                      <a:r>
                        <a:rPr kumimoji="1" lang="ja-JP" altLang="en-US" sz="2800" dirty="0">
                          <a:latin typeface="BIZ UDPゴシック" panose="020B0400000000000000" pitchFamily="50" charset="-128"/>
                          <a:ea typeface="BIZ UDPゴシック" panose="020B0400000000000000" pitchFamily="50" charset="-128"/>
                        </a:rPr>
                        <a:t>の利活用を著しく制限し、競争力強化に活用させていない企業</a:t>
                      </a:r>
                    </a:p>
                  </a:txBody>
                  <a:tcPr>
                    <a:solidFill>
                      <a:schemeClr val="accent6">
                        <a:lumMod val="40000"/>
                        <a:lumOff val="60000"/>
                      </a:schemeClr>
                    </a:solidFill>
                  </a:tcPr>
                </a:tc>
                <a:extLst>
                  <a:ext uri="{0D108BD9-81ED-4DB2-BD59-A6C34878D82A}">
                    <a16:rowId xmlns:a16="http://schemas.microsoft.com/office/drawing/2014/main" val="1594096081"/>
                  </a:ext>
                </a:extLst>
              </a:tr>
              <a:tr h="1503913">
                <a:tc rowSpan="2">
                  <a:txBody>
                    <a:bodyPr/>
                    <a:lstStyle/>
                    <a:p>
                      <a:pPr algn="ctr"/>
                      <a:r>
                        <a:rPr kumimoji="1" lang="ja-JP" altLang="en-US" sz="3200" dirty="0">
                          <a:latin typeface="BIZ UDPゴシック" panose="020B0400000000000000" pitchFamily="50" charset="-128"/>
                          <a:ea typeface="BIZ UDPゴシック" panose="020B0400000000000000" pitchFamily="50" charset="-128"/>
                        </a:rPr>
                        <a:t>危険</a:t>
                      </a:r>
                      <a:endParaRPr kumimoji="1" lang="en-US" altLang="ja-JP" sz="3200" dirty="0">
                        <a:latin typeface="BIZ UDPゴシック" panose="020B0400000000000000" pitchFamily="50" charset="-128"/>
                        <a:ea typeface="BIZ UDPゴシック" panose="020B0400000000000000" pitchFamily="50" charset="-128"/>
                      </a:endParaRPr>
                    </a:p>
                  </a:txBody>
                  <a:tcPr>
                    <a:solidFill>
                      <a:schemeClr val="accent6">
                        <a:lumMod val="20000"/>
                        <a:lumOff val="80000"/>
                      </a:schemeClr>
                    </a:solidFill>
                  </a:tcPr>
                </a:tc>
                <a:tc>
                  <a:txBody>
                    <a:bodyPr/>
                    <a:lstStyle/>
                    <a:p>
                      <a:pPr algn="ctr"/>
                      <a:r>
                        <a:rPr kumimoji="1" lang="en-US" altLang="ja-JP" sz="3200" dirty="0">
                          <a:latin typeface="BIZ UDPゴシック" panose="020B0400000000000000" pitchFamily="50" charset="-128"/>
                          <a:ea typeface="BIZ UDPゴシック" panose="020B0400000000000000" pitchFamily="50" charset="-128"/>
                        </a:rPr>
                        <a:t>4</a:t>
                      </a:r>
                      <a:endParaRPr kumimoji="1" lang="ja-JP" altLang="en-US" sz="3200" dirty="0">
                        <a:latin typeface="BIZ UDPゴシック" panose="020B0400000000000000" pitchFamily="50" charset="-128"/>
                        <a:ea typeface="BIZ UDPゴシック" panose="020B0400000000000000" pitchFamily="50" charset="-128"/>
                      </a:endParaRPr>
                    </a:p>
                  </a:txBody>
                  <a:tcPr>
                    <a:solidFill>
                      <a:schemeClr val="accent6">
                        <a:lumMod val="20000"/>
                        <a:lumOff val="80000"/>
                      </a:schemeClr>
                    </a:solidFill>
                  </a:tcPr>
                </a:tc>
                <a:tc>
                  <a:txBody>
                    <a:bodyPr/>
                    <a:lstStyle/>
                    <a:p>
                      <a:r>
                        <a:rPr kumimoji="1" lang="ja-JP" altLang="en-US" sz="2800" dirty="0">
                          <a:latin typeface="BIZ UDPゴシック" panose="020B0400000000000000" pitchFamily="50" charset="-128"/>
                          <a:ea typeface="BIZ UDPゴシック" panose="020B0400000000000000" pitchFamily="50" charset="-128"/>
                        </a:rPr>
                        <a:t>サイバーセキュリティ対策の必要性は理解しているが、必要十分なセキュリティ対策ができていないにもかかわらず、</a:t>
                      </a:r>
                      <a:r>
                        <a:rPr kumimoji="1" lang="en-US" altLang="ja-JP" sz="2800" dirty="0">
                          <a:latin typeface="BIZ UDPゴシック" panose="020B0400000000000000" pitchFamily="50" charset="-128"/>
                          <a:ea typeface="BIZ UDPゴシック" panose="020B0400000000000000" pitchFamily="50" charset="-128"/>
                        </a:rPr>
                        <a:t>IT</a:t>
                      </a:r>
                      <a:r>
                        <a:rPr kumimoji="1" lang="ja-JP" altLang="en-US" sz="2800" dirty="0">
                          <a:latin typeface="BIZ UDPゴシック" panose="020B0400000000000000" pitchFamily="50" charset="-128"/>
                          <a:ea typeface="BIZ UDPゴシック" panose="020B0400000000000000" pitchFamily="50" charset="-128"/>
                        </a:rPr>
                        <a:t>の利活用を進めている企業</a:t>
                      </a:r>
                    </a:p>
                  </a:txBody>
                  <a:tcPr>
                    <a:solidFill>
                      <a:schemeClr val="accent6">
                        <a:lumMod val="20000"/>
                        <a:lumOff val="80000"/>
                      </a:schemeClr>
                    </a:solidFill>
                  </a:tcPr>
                </a:tc>
                <a:extLst>
                  <a:ext uri="{0D108BD9-81ED-4DB2-BD59-A6C34878D82A}">
                    <a16:rowId xmlns:a16="http://schemas.microsoft.com/office/drawing/2014/main" val="323760567"/>
                  </a:ext>
                </a:extLst>
              </a:tr>
              <a:tr h="1036029">
                <a:tc vMerge="1">
                  <a:txBody>
                    <a:bodyPr/>
                    <a:lstStyle/>
                    <a:p>
                      <a:endParaRPr kumimoji="1" lang="en-US" altLang="ja-JP" sz="2800">
                        <a:latin typeface="メイリオ" panose="020B0604030504040204" pitchFamily="50" charset="-128"/>
                        <a:ea typeface="メイリオ" panose="020B0604030504040204" pitchFamily="50" charset="-128"/>
                      </a:endParaRPr>
                    </a:p>
                  </a:txBody>
                  <a:tcPr/>
                </a:tc>
                <a:tc>
                  <a:txBody>
                    <a:bodyPr/>
                    <a:lstStyle/>
                    <a:p>
                      <a:pPr algn="ctr"/>
                      <a:r>
                        <a:rPr kumimoji="1" lang="en-US" altLang="ja-JP" sz="3200" dirty="0">
                          <a:latin typeface="BIZ UDPゴシック" panose="020B0400000000000000" pitchFamily="50" charset="-128"/>
                          <a:ea typeface="BIZ UDPゴシック" panose="020B0400000000000000" pitchFamily="50" charset="-128"/>
                        </a:rPr>
                        <a:t>5</a:t>
                      </a:r>
                      <a:endParaRPr kumimoji="1" lang="ja-JP" altLang="en-US" sz="3200" dirty="0">
                        <a:latin typeface="BIZ UDPゴシック" panose="020B0400000000000000" pitchFamily="50" charset="-128"/>
                        <a:ea typeface="BIZ UDPゴシック" panose="020B0400000000000000" pitchFamily="50" charset="-128"/>
                      </a:endParaRPr>
                    </a:p>
                  </a:txBody>
                  <a:tcPr>
                    <a:solidFill>
                      <a:schemeClr val="accent6">
                        <a:lumMod val="40000"/>
                        <a:lumOff val="60000"/>
                      </a:schemeClr>
                    </a:solidFill>
                  </a:tcPr>
                </a:tc>
                <a:tc>
                  <a:txBody>
                    <a:bodyPr/>
                    <a:lstStyle/>
                    <a:p>
                      <a:r>
                        <a:rPr kumimoji="1" lang="ja-JP" altLang="en-US" sz="2800" dirty="0">
                          <a:latin typeface="BIZ UDPゴシック" panose="020B0400000000000000" pitchFamily="50" charset="-128"/>
                          <a:ea typeface="BIZ UDPゴシック" panose="020B0400000000000000" pitchFamily="50" charset="-128"/>
                        </a:rPr>
                        <a:t>サイバーセキュリティの必要性を理解していない企業や、自らセキュリティ対策を行う上で事業上のリソースの制約が大きい企業</a:t>
                      </a:r>
                    </a:p>
                  </a:txBody>
                  <a:tcPr>
                    <a:solidFill>
                      <a:schemeClr val="accent6">
                        <a:lumMod val="40000"/>
                        <a:lumOff val="60000"/>
                      </a:schemeClr>
                    </a:solidFill>
                  </a:tcPr>
                </a:tc>
                <a:extLst>
                  <a:ext uri="{0D108BD9-81ED-4DB2-BD59-A6C34878D82A}">
                    <a16:rowId xmlns:a16="http://schemas.microsoft.com/office/drawing/2014/main" val="1532132662"/>
                  </a:ext>
                </a:extLst>
              </a:tr>
              <a:tr h="634986">
                <a:tc>
                  <a:txBody>
                    <a:bodyPr/>
                    <a:lstStyle/>
                    <a:p>
                      <a:pPr algn="ctr"/>
                      <a:r>
                        <a:rPr kumimoji="1" lang="ja-JP" altLang="en-US" sz="3200" dirty="0">
                          <a:latin typeface="BIZ UDPゴシック" panose="020B0400000000000000" pitchFamily="50" charset="-128"/>
                          <a:ea typeface="BIZ UDPゴシック" panose="020B0400000000000000" pitchFamily="50" charset="-128"/>
                        </a:rPr>
                        <a:t>対象外</a:t>
                      </a:r>
                      <a:endParaRPr kumimoji="1" lang="en-US" altLang="ja-JP" sz="3200" dirty="0">
                        <a:latin typeface="BIZ UDPゴシック" panose="020B0400000000000000" pitchFamily="50" charset="-128"/>
                        <a:ea typeface="BIZ UDPゴシック" panose="020B0400000000000000" pitchFamily="50" charset="-128"/>
                      </a:endParaRPr>
                    </a:p>
                  </a:txBody>
                  <a:tcPr>
                    <a:solidFill>
                      <a:schemeClr val="accent6">
                        <a:lumMod val="20000"/>
                        <a:lumOff val="80000"/>
                      </a:schemeClr>
                    </a:solidFill>
                  </a:tcPr>
                </a:tc>
                <a:tc>
                  <a:txBody>
                    <a:bodyPr/>
                    <a:lstStyle/>
                    <a:p>
                      <a:pPr algn="ctr"/>
                      <a:r>
                        <a:rPr kumimoji="1" lang="en-US" altLang="ja-JP" sz="3200" dirty="0">
                          <a:latin typeface="BIZ UDPゴシック" panose="020B0400000000000000" pitchFamily="50" charset="-128"/>
                          <a:ea typeface="BIZ UDPゴシック" panose="020B0400000000000000" pitchFamily="50" charset="-128"/>
                        </a:rPr>
                        <a:t>6</a:t>
                      </a:r>
                      <a:endParaRPr kumimoji="1" lang="ja-JP" altLang="en-US" sz="3200" dirty="0">
                        <a:latin typeface="BIZ UDPゴシック" panose="020B0400000000000000" pitchFamily="50" charset="-128"/>
                        <a:ea typeface="BIZ UDPゴシック" panose="020B0400000000000000" pitchFamily="50" charset="-128"/>
                      </a:endParaRPr>
                    </a:p>
                  </a:txBody>
                  <a:tcPr>
                    <a:solidFill>
                      <a:schemeClr val="accent6">
                        <a:lumMod val="20000"/>
                        <a:lumOff val="80000"/>
                      </a:schemeClr>
                    </a:solidFill>
                  </a:tcPr>
                </a:tc>
                <a:tc>
                  <a:txBody>
                    <a:bodyPr/>
                    <a:lstStyle/>
                    <a:p>
                      <a:r>
                        <a:rPr kumimoji="1" lang="en-US" altLang="ja-JP" sz="2800" dirty="0">
                          <a:latin typeface="BIZ UDPゴシック" panose="020B0400000000000000" pitchFamily="50" charset="-128"/>
                          <a:ea typeface="BIZ UDPゴシック" panose="020B0400000000000000" pitchFamily="50" charset="-128"/>
                        </a:rPr>
                        <a:t>IT</a:t>
                      </a:r>
                      <a:r>
                        <a:rPr kumimoji="1" lang="ja-JP" altLang="en-US" sz="2800" dirty="0">
                          <a:latin typeface="BIZ UDPゴシック" panose="020B0400000000000000" pitchFamily="50" charset="-128"/>
                          <a:ea typeface="BIZ UDPゴシック" panose="020B0400000000000000" pitchFamily="50" charset="-128"/>
                        </a:rPr>
                        <a:t>を利用していない企業</a:t>
                      </a:r>
                    </a:p>
                  </a:txBody>
                  <a:tcPr>
                    <a:solidFill>
                      <a:schemeClr val="accent6">
                        <a:lumMod val="20000"/>
                        <a:lumOff val="80000"/>
                      </a:schemeClr>
                    </a:solidFill>
                  </a:tcPr>
                </a:tc>
                <a:extLst>
                  <a:ext uri="{0D108BD9-81ED-4DB2-BD59-A6C34878D82A}">
                    <a16:rowId xmlns:a16="http://schemas.microsoft.com/office/drawing/2014/main" val="4024598440"/>
                  </a:ext>
                </a:extLst>
              </a:tr>
            </a:tbl>
          </a:graphicData>
        </a:graphic>
      </p:graphicFrame>
      <p:sp>
        <p:nvSpPr>
          <p:cNvPr id="4" name="object 40">
            <a:extLst>
              <a:ext uri="{FF2B5EF4-FFF2-40B4-BE49-F238E27FC236}">
                <a16:creationId xmlns:a16="http://schemas.microsoft.com/office/drawing/2014/main" id="{A7161DC5-E003-2074-63CB-32CA727E56F9}"/>
              </a:ext>
            </a:extLst>
          </p:cNvPr>
          <p:cNvSpPr txBox="1"/>
          <p:nvPr/>
        </p:nvSpPr>
        <p:spPr>
          <a:xfrm>
            <a:off x="8805070" y="181699"/>
            <a:ext cx="8625984" cy="203677"/>
          </a:xfrm>
          <a:prstGeom prst="rect">
            <a:avLst/>
          </a:prstGeom>
        </p:spPr>
        <p:txBody>
          <a:bodyPr vert="horz" wrap="square" lIns="0" tIns="11207" rIns="0" bIns="0" rtlCol="0" anchor="ctr">
            <a:spAutoFit/>
          </a:bodyPr>
          <a:lstStyle/>
          <a:p>
            <a:pPr marL="11205" algn="r">
              <a:lnSpc>
                <a:spcPts val="15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1</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サイバーセキュリティを取り巻く背景</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レベル共通</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5" name="テキスト ボックス 4">
            <a:extLst>
              <a:ext uri="{FF2B5EF4-FFF2-40B4-BE49-F238E27FC236}">
                <a16:creationId xmlns:a16="http://schemas.microsoft.com/office/drawing/2014/main" id="{27DDA652-CC56-3AF6-3336-6B2B5E80BE9A}"/>
              </a:ext>
            </a:extLst>
          </p:cNvPr>
          <p:cNvSpPr txBox="1"/>
          <p:nvPr/>
        </p:nvSpPr>
        <p:spPr>
          <a:xfrm>
            <a:off x="13106608" y="597600"/>
            <a:ext cx="432444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4-2-1.】</a:t>
            </a:r>
          </a:p>
          <a:p>
            <a:pPr algn="ctr"/>
            <a:r>
              <a:rPr lang="en-US" altLang="ja-JP" sz="2400" b="1" dirty="0">
                <a:latin typeface="BIZ UDPゴシック" panose="020B0400000000000000" pitchFamily="50" charset="-128"/>
                <a:ea typeface="BIZ UDPゴシック" panose="020B0400000000000000" pitchFamily="50" charset="-128"/>
              </a:rPr>
              <a:t>P46</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P47</a:t>
            </a:r>
          </a:p>
        </p:txBody>
      </p:sp>
    </p:spTree>
    <p:extLst>
      <p:ext uri="{BB962C8B-B14F-4D97-AF65-F5344CB8AC3E}">
        <p14:creationId xmlns:p14="http://schemas.microsoft.com/office/powerpoint/2010/main" val="18128744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C11A3258-32A7-4125-9006-D8285FF2D2CC}"/>
              </a:ext>
            </a:extLst>
          </p:cNvPr>
          <p:cNvSpPr txBox="1"/>
          <p:nvPr/>
        </p:nvSpPr>
        <p:spPr>
          <a:xfrm>
            <a:off x="13106608" y="597600"/>
            <a:ext cx="432444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4-2-2.】</a:t>
            </a:r>
          </a:p>
          <a:p>
            <a:pPr algn="ctr"/>
            <a:r>
              <a:rPr lang="en-US" altLang="ja-JP" sz="2400" b="1" dirty="0">
                <a:latin typeface="BIZ UDPゴシック" panose="020B0400000000000000" pitchFamily="50" charset="-128"/>
                <a:ea typeface="BIZ UDPゴシック" panose="020B0400000000000000" pitchFamily="50" charset="-128"/>
              </a:rPr>
              <a:t>P47</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P49</a:t>
            </a:r>
          </a:p>
        </p:txBody>
      </p:sp>
      <p:sp>
        <p:nvSpPr>
          <p:cNvPr id="3" name="テキスト プレースホルダー 2">
            <a:extLst>
              <a:ext uri="{FF2B5EF4-FFF2-40B4-BE49-F238E27FC236}">
                <a16:creationId xmlns:a16="http://schemas.microsoft.com/office/drawing/2014/main" id="{671B73AB-EA84-D28A-867F-D38E0A00B32E}"/>
              </a:ext>
            </a:extLst>
          </p:cNvPr>
          <p:cNvSpPr txBox="1">
            <a:spLocks noGrp="1"/>
          </p:cNvSpPr>
          <p:nvPr>
            <p:ph type="title" idx="4294967295"/>
          </p:nvPr>
        </p:nvSpPr>
        <p:spPr>
          <a:xfrm>
            <a:off x="1269352" y="706207"/>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企業経営に重要な</a:t>
            </a:r>
            <a:r>
              <a:rPr kumimoji="1" lang="en-US" altLang="ja-JP"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DX</a:t>
            </a: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推進とセキュリティ確保の両立</a:t>
            </a:r>
            <a:endParaRPr kumimoji="1" lang="en-US" altLang="ja-JP"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p:txBody>
      </p:sp>
      <p:sp>
        <p:nvSpPr>
          <p:cNvPr id="5" name="テキスト プレースホルダー 2">
            <a:extLst>
              <a:ext uri="{FF2B5EF4-FFF2-40B4-BE49-F238E27FC236}">
                <a16:creationId xmlns:a16="http://schemas.microsoft.com/office/drawing/2014/main" id="{21C95483-2090-2A1B-F596-EC7677B41C6B}"/>
              </a:ext>
            </a:extLst>
          </p:cNvPr>
          <p:cNvSpPr txBox="1">
            <a:spLocks/>
          </p:cNvSpPr>
          <p:nvPr/>
        </p:nvSpPr>
        <p:spPr>
          <a:xfrm>
            <a:off x="1332851" y="1476125"/>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DX with Cybersecurity</a:t>
            </a:r>
          </a:p>
        </p:txBody>
      </p:sp>
      <p:sp>
        <p:nvSpPr>
          <p:cNvPr id="6" name="テキスト ボックス 5">
            <a:extLst>
              <a:ext uri="{FF2B5EF4-FFF2-40B4-BE49-F238E27FC236}">
                <a16:creationId xmlns:a16="http://schemas.microsoft.com/office/drawing/2014/main" id="{6F915504-B903-CD23-63CE-3F6ED951B842}"/>
              </a:ext>
            </a:extLst>
          </p:cNvPr>
          <p:cNvSpPr txBox="1"/>
          <p:nvPr/>
        </p:nvSpPr>
        <p:spPr>
          <a:xfrm>
            <a:off x="1554679" y="2036000"/>
            <a:ext cx="15456498" cy="1077218"/>
          </a:xfrm>
          <a:prstGeom prst="rect">
            <a:avLst/>
          </a:prstGeom>
          <a:noFill/>
        </p:spPr>
        <p:txBody>
          <a:bodyPr wrap="square">
            <a:spAutoFit/>
          </a:bodyPr>
          <a:lstStyle/>
          <a:p>
            <a:r>
              <a:rPr lang="en-US" altLang="ja-JP" sz="3200" u="sng" dirty="0">
                <a:latin typeface="BIZ UDPゴシック" panose="020B0400000000000000" pitchFamily="50" charset="-128"/>
                <a:ea typeface="BIZ UDPゴシック" panose="020B0400000000000000" pitchFamily="50" charset="-128"/>
              </a:rPr>
              <a:t>DX with Cybersecurity</a:t>
            </a:r>
            <a:r>
              <a:rPr lang="ja-JP" altLang="en-US" sz="3200" u="sng" dirty="0">
                <a:latin typeface="BIZ UDPゴシック" panose="020B0400000000000000" pitchFamily="50" charset="-128"/>
                <a:ea typeface="BIZ UDPゴシック" panose="020B0400000000000000" pitchFamily="50" charset="-128"/>
              </a:rPr>
              <a:t>の推進に向けた主な施策</a:t>
            </a:r>
            <a:endParaRPr lang="en-US" altLang="ja-JP" sz="3200" u="sng" dirty="0">
              <a:latin typeface="BIZ UDPゴシック" panose="020B0400000000000000" pitchFamily="50" charset="-128"/>
              <a:ea typeface="BIZ UDPゴシック" panose="020B0400000000000000" pitchFamily="50" charset="-128"/>
            </a:endParaRPr>
          </a:p>
          <a:p>
            <a:endParaRPr lang="en-US" altLang="ja-JP" sz="3200" dirty="0">
              <a:latin typeface="BIZ UDPゴシック" panose="020B0400000000000000" pitchFamily="50" charset="-128"/>
              <a:ea typeface="BIZ UDPゴシック" panose="020B0400000000000000" pitchFamily="50" charset="-128"/>
            </a:endParaRPr>
          </a:p>
        </p:txBody>
      </p:sp>
      <p:graphicFrame>
        <p:nvGraphicFramePr>
          <p:cNvPr id="9" name="表 6">
            <a:extLst>
              <a:ext uri="{FF2B5EF4-FFF2-40B4-BE49-F238E27FC236}">
                <a16:creationId xmlns:a16="http://schemas.microsoft.com/office/drawing/2014/main" id="{F9317B66-8E45-E4DE-29C9-76F0F2FE5BCB}"/>
              </a:ext>
            </a:extLst>
          </p:cNvPr>
          <p:cNvGraphicFramePr>
            <a:graphicFrameLocks noGrp="1"/>
          </p:cNvGraphicFramePr>
          <p:nvPr>
            <p:extLst>
              <p:ext uri="{D42A27DB-BD31-4B8C-83A1-F6EECF244321}">
                <p14:modId xmlns:p14="http://schemas.microsoft.com/office/powerpoint/2010/main" val="3834216094"/>
              </p:ext>
            </p:extLst>
          </p:nvPr>
        </p:nvGraphicFramePr>
        <p:xfrm>
          <a:off x="1754405" y="2740734"/>
          <a:ext cx="15364551" cy="6567666"/>
        </p:xfrm>
        <a:graphic>
          <a:graphicData uri="http://schemas.openxmlformats.org/drawingml/2006/table">
            <a:tbl>
              <a:tblPr firstRow="1" bandRow="1">
                <a:tableStyleId>{5C22544A-7EE6-4342-B048-85BDC9FD1C3A}</a:tableStyleId>
              </a:tblPr>
              <a:tblGrid>
                <a:gridCol w="4121739">
                  <a:extLst>
                    <a:ext uri="{9D8B030D-6E8A-4147-A177-3AD203B41FA5}">
                      <a16:colId xmlns:a16="http://schemas.microsoft.com/office/drawing/2014/main" val="479492367"/>
                    </a:ext>
                  </a:extLst>
                </a:gridCol>
                <a:gridCol w="4911461">
                  <a:extLst>
                    <a:ext uri="{9D8B030D-6E8A-4147-A177-3AD203B41FA5}">
                      <a16:colId xmlns:a16="http://schemas.microsoft.com/office/drawing/2014/main" val="723173414"/>
                    </a:ext>
                  </a:extLst>
                </a:gridCol>
                <a:gridCol w="6331351">
                  <a:extLst>
                    <a:ext uri="{9D8B030D-6E8A-4147-A177-3AD203B41FA5}">
                      <a16:colId xmlns:a16="http://schemas.microsoft.com/office/drawing/2014/main" val="3670171868"/>
                    </a:ext>
                  </a:extLst>
                </a:gridCol>
              </a:tblGrid>
              <a:tr h="575517">
                <a:tc>
                  <a:txBody>
                    <a:bodyPr/>
                    <a:lstStyle/>
                    <a:p>
                      <a:pPr algn="ctr"/>
                      <a:r>
                        <a:rPr kumimoji="1" lang="ja-JP" altLang="en-US" sz="2800" dirty="0">
                          <a:latin typeface="BIZ UDPゴシック" panose="020B0400000000000000" pitchFamily="50" charset="-128"/>
                          <a:ea typeface="BIZ UDPゴシック" panose="020B0400000000000000" pitchFamily="50" charset="-128"/>
                        </a:rPr>
                        <a:t>分類</a:t>
                      </a:r>
                    </a:p>
                  </a:txBody>
                  <a:tcPr>
                    <a:solidFill>
                      <a:schemeClr val="accent6"/>
                    </a:solidFill>
                  </a:tcPr>
                </a:tc>
                <a:tc>
                  <a:txBody>
                    <a:bodyPr/>
                    <a:lstStyle/>
                    <a:p>
                      <a:pPr algn="ctr"/>
                      <a:r>
                        <a:rPr kumimoji="1" lang="ja-JP" altLang="en-US" sz="2800" dirty="0">
                          <a:latin typeface="BIZ UDPゴシック" panose="020B0400000000000000" pitchFamily="50" charset="-128"/>
                          <a:ea typeface="BIZ UDPゴシック" panose="020B0400000000000000" pitchFamily="50" charset="-128"/>
                        </a:rPr>
                        <a:t>課題</a:t>
                      </a:r>
                    </a:p>
                  </a:txBody>
                  <a:tcPr>
                    <a:solidFill>
                      <a:schemeClr val="accent6"/>
                    </a:solidFill>
                  </a:tcPr>
                </a:tc>
                <a:tc>
                  <a:txBody>
                    <a:bodyPr/>
                    <a:lstStyle/>
                    <a:p>
                      <a:pPr algn="ctr"/>
                      <a:r>
                        <a:rPr kumimoji="1" lang="ja-JP" altLang="en-US" sz="2800" dirty="0">
                          <a:latin typeface="BIZ UDPゴシック" panose="020B0400000000000000" pitchFamily="50" charset="-128"/>
                          <a:ea typeface="BIZ UDPゴシック" panose="020B0400000000000000" pitchFamily="50" charset="-128"/>
                        </a:rPr>
                        <a:t>施策</a:t>
                      </a:r>
                    </a:p>
                  </a:txBody>
                  <a:tcPr>
                    <a:solidFill>
                      <a:schemeClr val="accent6"/>
                    </a:solidFill>
                  </a:tcPr>
                </a:tc>
                <a:extLst>
                  <a:ext uri="{0D108BD9-81ED-4DB2-BD59-A6C34878D82A}">
                    <a16:rowId xmlns:a16="http://schemas.microsoft.com/office/drawing/2014/main" val="639696638"/>
                  </a:ext>
                </a:extLst>
              </a:tr>
              <a:tr h="1997383">
                <a:tc>
                  <a:txBody>
                    <a:bodyPr/>
                    <a:lstStyle/>
                    <a:p>
                      <a:pPr>
                        <a:lnSpc>
                          <a:spcPct val="110000"/>
                        </a:lnSpc>
                      </a:pPr>
                      <a:r>
                        <a:rPr kumimoji="1" lang="ja-JP" altLang="en-US" sz="2800" dirty="0">
                          <a:latin typeface="BIZ UDPゴシック" panose="020B0400000000000000" pitchFamily="50" charset="-128"/>
                          <a:ea typeface="BIZ UDPゴシック" panose="020B0400000000000000" pitchFamily="50" charset="-128"/>
                        </a:rPr>
                        <a:t>経営層の意識改革</a:t>
                      </a:r>
                    </a:p>
                  </a:txBody>
                  <a:tcPr anchor="ctr">
                    <a:solidFill>
                      <a:schemeClr val="accent6">
                        <a:lumMod val="40000"/>
                        <a:lumOff val="60000"/>
                      </a:schemeClr>
                    </a:solidFill>
                  </a:tcPr>
                </a:tc>
                <a:tc>
                  <a:txBody>
                    <a:bodyPr/>
                    <a:lstStyle/>
                    <a:p>
                      <a:pPr>
                        <a:lnSpc>
                          <a:spcPct val="110000"/>
                        </a:lnSpc>
                      </a:pPr>
                      <a:r>
                        <a:rPr kumimoji="1" lang="ja-JP" altLang="en-US" sz="2800" dirty="0">
                          <a:latin typeface="BIZ UDPゴシック" panose="020B0400000000000000" pitchFamily="50" charset="-128"/>
                          <a:ea typeface="BIZ UDPゴシック" panose="020B0400000000000000" pitchFamily="50" charset="-128"/>
                        </a:rPr>
                        <a:t>経営層が主体性を持って</a:t>
                      </a:r>
                      <a:r>
                        <a:rPr kumimoji="1" lang="en-US" altLang="ja-JP" sz="2800" dirty="0">
                          <a:latin typeface="BIZ UDPゴシック" panose="020B0400000000000000" pitchFamily="50" charset="-128"/>
                          <a:ea typeface="BIZ UDPゴシック" panose="020B0400000000000000" pitchFamily="50" charset="-128"/>
                        </a:rPr>
                        <a:t>DX</a:t>
                      </a:r>
                      <a:r>
                        <a:rPr kumimoji="1" lang="ja-JP" altLang="en-US" sz="2800" dirty="0">
                          <a:latin typeface="BIZ UDPゴシック" panose="020B0400000000000000" pitchFamily="50" charset="-128"/>
                          <a:ea typeface="BIZ UDPゴシック" panose="020B0400000000000000" pitchFamily="50" charset="-128"/>
                        </a:rPr>
                        <a:t>とサイバーセキュリティ対策に取り組むためには、専門家とのコミュニケーションが重要</a:t>
                      </a:r>
                    </a:p>
                  </a:txBody>
                  <a:tcPr>
                    <a:solidFill>
                      <a:schemeClr val="accent6">
                        <a:lumMod val="40000"/>
                        <a:lumOff val="60000"/>
                      </a:schemeClr>
                    </a:solidFill>
                  </a:tcPr>
                </a:tc>
                <a:tc>
                  <a:txBody>
                    <a:bodyPr/>
                    <a:lstStyle/>
                    <a:p>
                      <a:pPr>
                        <a:lnSpc>
                          <a:spcPct val="110000"/>
                        </a:lnSpc>
                      </a:pPr>
                      <a:r>
                        <a:rPr kumimoji="1" lang="ja-JP" altLang="en-US" sz="2800" dirty="0">
                          <a:latin typeface="BIZ UDPゴシック" panose="020B0400000000000000" pitchFamily="50" charset="-128"/>
                          <a:ea typeface="BIZ UDPゴシック" panose="020B0400000000000000" pitchFamily="50" charset="-128"/>
                        </a:rPr>
                        <a:t>経営者が</a:t>
                      </a:r>
                      <a:r>
                        <a:rPr kumimoji="1" lang="en-US" altLang="ja-JP" sz="2800" dirty="0">
                          <a:latin typeface="BIZ UDPゴシック" panose="020B0400000000000000" pitchFamily="50" charset="-128"/>
                          <a:ea typeface="BIZ UDPゴシック" panose="020B0400000000000000" pitchFamily="50" charset="-128"/>
                        </a:rPr>
                        <a:t>IT</a:t>
                      </a:r>
                      <a:r>
                        <a:rPr kumimoji="1" lang="ja-JP" altLang="en-US" sz="2800" dirty="0">
                          <a:latin typeface="BIZ UDPゴシック" panose="020B0400000000000000" pitchFamily="50" charset="-128"/>
                          <a:ea typeface="BIZ UDPゴシック" panose="020B0400000000000000" pitchFamily="50" charset="-128"/>
                        </a:rPr>
                        <a:t>やセキュリティに関する専門知識を持っていない場合でも、セキュリティ専門家と協力し、「プラス・セキュリティ」知識を習得する環境を整備</a:t>
                      </a:r>
                    </a:p>
                  </a:txBody>
                  <a:tcPr>
                    <a:solidFill>
                      <a:schemeClr val="accent6">
                        <a:lumMod val="40000"/>
                        <a:lumOff val="60000"/>
                      </a:schemeClr>
                    </a:solidFill>
                  </a:tcPr>
                </a:tc>
                <a:extLst>
                  <a:ext uri="{0D108BD9-81ED-4DB2-BD59-A6C34878D82A}">
                    <a16:rowId xmlns:a16="http://schemas.microsoft.com/office/drawing/2014/main" val="1427079758"/>
                  </a:ext>
                </a:extLst>
              </a:tr>
              <a:tr h="1997383">
                <a:tc>
                  <a:txBody>
                    <a:bodyPr/>
                    <a:lstStyle/>
                    <a:p>
                      <a:pPr>
                        <a:lnSpc>
                          <a:spcPct val="110000"/>
                        </a:lnSpc>
                      </a:pPr>
                      <a:r>
                        <a:rPr kumimoji="1" lang="ja-JP" altLang="en-US" sz="2800" dirty="0">
                          <a:latin typeface="BIZ UDPゴシック" panose="020B0400000000000000" pitchFamily="50" charset="-128"/>
                          <a:ea typeface="BIZ UDPゴシック" panose="020B0400000000000000" pitchFamily="50" charset="-128"/>
                        </a:rPr>
                        <a:t>地域・中小企業における</a:t>
                      </a:r>
                      <a:r>
                        <a:rPr kumimoji="1" lang="en-US" altLang="ja-JP" sz="2800" dirty="0">
                          <a:latin typeface="BIZ UDPゴシック" panose="020B0400000000000000" pitchFamily="50" charset="-128"/>
                          <a:ea typeface="BIZ UDPゴシック" panose="020B0400000000000000" pitchFamily="50" charset="-128"/>
                        </a:rPr>
                        <a:t>DX with Cybersecurity</a:t>
                      </a:r>
                      <a:r>
                        <a:rPr kumimoji="1" lang="ja-JP" altLang="en-US" sz="2800" dirty="0">
                          <a:latin typeface="BIZ UDPゴシック" panose="020B0400000000000000" pitchFamily="50" charset="-128"/>
                          <a:ea typeface="BIZ UDPゴシック" panose="020B0400000000000000" pitchFamily="50" charset="-128"/>
                        </a:rPr>
                        <a:t>の推進</a:t>
                      </a:r>
                    </a:p>
                  </a:txBody>
                  <a:tcPr anchor="ctr">
                    <a:solidFill>
                      <a:schemeClr val="accent6">
                        <a:lumMod val="20000"/>
                        <a:lumOff val="80000"/>
                      </a:schemeClr>
                    </a:solidFill>
                  </a:tcPr>
                </a:tc>
                <a:tc>
                  <a:txBody>
                    <a:bodyPr/>
                    <a:lstStyle/>
                    <a:p>
                      <a:pPr>
                        <a:lnSpc>
                          <a:spcPct val="110000"/>
                        </a:lnSpc>
                      </a:pPr>
                      <a:r>
                        <a:rPr lang="ja-JP" altLang="en-US" sz="2800" b="0" i="0" dirty="0">
                          <a:solidFill>
                            <a:schemeClr val="tx1"/>
                          </a:solidFill>
                          <a:effectLst/>
                          <a:latin typeface="BIZ UDPゴシック" panose="020B0400000000000000" pitchFamily="50" charset="-128"/>
                          <a:ea typeface="BIZ UDPゴシック" panose="020B0400000000000000" pitchFamily="50" charset="-128"/>
                        </a:rPr>
                        <a:t>中小企業は、セキュリティ対策に予算を割くことの必要性を理解する</a:t>
                      </a:r>
                      <a:endParaRPr kumimoji="1" lang="ja-JP" altLang="en-US" sz="2800" dirty="0">
                        <a:latin typeface="BIZ UDPゴシック" panose="020B0400000000000000" pitchFamily="50" charset="-128"/>
                        <a:ea typeface="BIZ UDPゴシック" panose="020B0400000000000000" pitchFamily="50" charset="-128"/>
                      </a:endParaRPr>
                    </a:p>
                  </a:txBody>
                  <a:tcPr>
                    <a:solidFill>
                      <a:schemeClr val="accent6">
                        <a:lumMod val="20000"/>
                        <a:lumOff val="80000"/>
                      </a:schemeClr>
                    </a:solidFill>
                  </a:tcPr>
                </a:tc>
                <a:tc>
                  <a:txBody>
                    <a:bodyPr/>
                    <a:lstStyle/>
                    <a:p>
                      <a:pPr>
                        <a:lnSpc>
                          <a:spcPct val="110000"/>
                        </a:lnSpc>
                      </a:pPr>
                      <a:r>
                        <a:rPr lang="ja-JP" altLang="en-US" sz="2800" b="0" i="0" dirty="0">
                          <a:solidFill>
                            <a:schemeClr val="tx1"/>
                          </a:solidFill>
                          <a:effectLst/>
                          <a:latin typeface="BIZ UDPゴシック" panose="020B0400000000000000" pitchFamily="50" charset="-128"/>
                          <a:ea typeface="BIZ UDPゴシック" panose="020B0400000000000000" pitchFamily="50" charset="-128"/>
                        </a:rPr>
                        <a:t>中小企業が利用しやすい安価かつ効果的なセキュリティサービス・保険の普及など、中小企業向けセキュリティ施策を推進</a:t>
                      </a:r>
                      <a:endParaRPr kumimoji="1" lang="ja-JP" altLang="en-US" sz="2800" dirty="0">
                        <a:latin typeface="BIZ UDPゴシック" panose="020B0400000000000000" pitchFamily="50" charset="-128"/>
                        <a:ea typeface="BIZ UDPゴシック" panose="020B0400000000000000" pitchFamily="50" charset="-128"/>
                      </a:endParaRPr>
                    </a:p>
                  </a:txBody>
                  <a:tcPr>
                    <a:solidFill>
                      <a:schemeClr val="accent6">
                        <a:lumMod val="20000"/>
                        <a:lumOff val="80000"/>
                      </a:schemeClr>
                    </a:solidFill>
                  </a:tcPr>
                </a:tc>
                <a:extLst>
                  <a:ext uri="{0D108BD9-81ED-4DB2-BD59-A6C34878D82A}">
                    <a16:rowId xmlns:a16="http://schemas.microsoft.com/office/drawing/2014/main" val="2886177035"/>
                  </a:ext>
                </a:extLst>
              </a:tr>
              <a:tr h="1997383">
                <a:tc>
                  <a:txBody>
                    <a:bodyPr/>
                    <a:lstStyle/>
                    <a:p>
                      <a:pPr>
                        <a:lnSpc>
                          <a:spcPct val="110000"/>
                        </a:lnSpc>
                      </a:pPr>
                      <a:r>
                        <a:rPr kumimoji="1" lang="ja-JP" altLang="en-US" sz="2800" dirty="0">
                          <a:latin typeface="BIZ UDPゴシック" panose="020B0400000000000000" pitchFamily="50" charset="-128"/>
                          <a:ea typeface="BIZ UDPゴシック" panose="020B0400000000000000" pitchFamily="50" charset="-128"/>
                        </a:rPr>
                        <a:t>新たな価値創出を支えるサプライチェーンなどの信頼性確保に向けた基盤づくり</a:t>
                      </a:r>
                    </a:p>
                  </a:txBody>
                  <a:tcPr anchor="ctr">
                    <a:solidFill>
                      <a:schemeClr val="accent6">
                        <a:lumMod val="40000"/>
                        <a:lumOff val="60000"/>
                      </a:schemeClr>
                    </a:solidFill>
                  </a:tcPr>
                </a:tc>
                <a:tc>
                  <a:txBody>
                    <a:bodyPr/>
                    <a:lstStyle/>
                    <a:p>
                      <a:pPr>
                        <a:lnSpc>
                          <a:spcPct val="110000"/>
                        </a:lnSpc>
                      </a:pPr>
                      <a:r>
                        <a:rPr kumimoji="1" lang="ja-JP" altLang="en-US" sz="2800" dirty="0">
                          <a:latin typeface="BIZ UDPゴシック" panose="020B0400000000000000" pitchFamily="50" charset="-128"/>
                          <a:ea typeface="BIZ UDPゴシック" panose="020B0400000000000000" pitchFamily="50" charset="-128"/>
                        </a:rPr>
                        <a:t>サイバー攻撃の起点となり得る箇所の拡大に伴う、リスク管理が重要</a:t>
                      </a:r>
                    </a:p>
                  </a:txBody>
                  <a:tcPr>
                    <a:solidFill>
                      <a:schemeClr val="accent6">
                        <a:lumMod val="40000"/>
                        <a:lumOff val="60000"/>
                      </a:schemeClr>
                    </a:solidFill>
                  </a:tcPr>
                </a:tc>
                <a:tc>
                  <a:txBody>
                    <a:bodyPr/>
                    <a:lstStyle/>
                    <a:p>
                      <a:pPr>
                        <a:lnSpc>
                          <a:spcPct val="110000"/>
                        </a:lnSpc>
                      </a:pPr>
                      <a:r>
                        <a:rPr kumimoji="1" lang="ja-JP" altLang="en-US" sz="2800" dirty="0">
                          <a:latin typeface="BIZ UDPゴシック" panose="020B0400000000000000" pitchFamily="50" charset="-128"/>
                          <a:ea typeface="BIZ UDPゴシック" panose="020B0400000000000000" pitchFamily="50" charset="-128"/>
                        </a:rPr>
                        <a:t>産業分野別、または産業横断的なガイドラインの策定や活用促進を通じて、産業界におけるセキュリティ対策の具体化・実装を促進</a:t>
                      </a:r>
                    </a:p>
                  </a:txBody>
                  <a:tcPr>
                    <a:solidFill>
                      <a:schemeClr val="accent6">
                        <a:lumMod val="40000"/>
                        <a:lumOff val="60000"/>
                      </a:schemeClr>
                    </a:solidFill>
                  </a:tcPr>
                </a:tc>
                <a:extLst>
                  <a:ext uri="{0D108BD9-81ED-4DB2-BD59-A6C34878D82A}">
                    <a16:rowId xmlns:a16="http://schemas.microsoft.com/office/drawing/2014/main" val="1702650682"/>
                  </a:ext>
                </a:extLst>
              </a:tr>
            </a:tbl>
          </a:graphicData>
        </a:graphic>
      </p:graphicFrame>
      <p:sp>
        <p:nvSpPr>
          <p:cNvPr id="2" name="object 40">
            <a:extLst>
              <a:ext uri="{FF2B5EF4-FFF2-40B4-BE49-F238E27FC236}">
                <a16:creationId xmlns:a16="http://schemas.microsoft.com/office/drawing/2014/main" id="{C419F8B9-6A88-991D-6811-8A3610F4EDB5}"/>
              </a:ext>
            </a:extLst>
          </p:cNvPr>
          <p:cNvSpPr txBox="1"/>
          <p:nvPr/>
        </p:nvSpPr>
        <p:spPr>
          <a:xfrm>
            <a:off x="8805070" y="181699"/>
            <a:ext cx="8625984" cy="203677"/>
          </a:xfrm>
          <a:prstGeom prst="rect">
            <a:avLst/>
          </a:prstGeom>
        </p:spPr>
        <p:txBody>
          <a:bodyPr vert="horz" wrap="square" lIns="0" tIns="11207" rIns="0" bIns="0" rtlCol="0" anchor="ctr">
            <a:spAutoFit/>
          </a:bodyPr>
          <a:lstStyle/>
          <a:p>
            <a:pPr marL="11205" algn="r">
              <a:lnSpc>
                <a:spcPts val="15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1</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サイバーセキュリティを取り巻く背景</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レベル共通</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32376932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671B73AB-EA84-D28A-867F-D38E0A00B32E}"/>
              </a:ext>
            </a:extLst>
          </p:cNvPr>
          <p:cNvSpPr txBox="1">
            <a:spLocks noGrp="1"/>
          </p:cNvSpPr>
          <p:nvPr>
            <p:ph type="title" idx="4294967295"/>
          </p:nvPr>
        </p:nvSpPr>
        <p:spPr>
          <a:xfrm>
            <a:off x="1269352" y="706207"/>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関連法令</a:t>
            </a:r>
            <a:endParaRPr kumimoji="1" lang="en-US" altLang="ja-JP"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p:txBody>
      </p:sp>
      <p:sp>
        <p:nvSpPr>
          <p:cNvPr id="5" name="テキスト プレースホルダー 2">
            <a:extLst>
              <a:ext uri="{FF2B5EF4-FFF2-40B4-BE49-F238E27FC236}">
                <a16:creationId xmlns:a16="http://schemas.microsoft.com/office/drawing/2014/main" id="{21C95483-2090-2A1B-F596-EC7677B41C6B}"/>
              </a:ext>
            </a:extLst>
          </p:cNvPr>
          <p:cNvSpPr txBox="1">
            <a:spLocks/>
          </p:cNvSpPr>
          <p:nvPr/>
        </p:nvSpPr>
        <p:spPr>
          <a:xfrm>
            <a:off x="1332851" y="1612605"/>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個人情報保護法</a:t>
            </a:r>
            <a:endParaRPr lang="en-US" altLang="ja-JP" sz="3600" dirty="0">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DD29911E-E251-E50D-2DF3-FE91F18CA116}"/>
              </a:ext>
            </a:extLst>
          </p:cNvPr>
          <p:cNvSpPr txBox="1"/>
          <p:nvPr/>
        </p:nvSpPr>
        <p:spPr>
          <a:xfrm>
            <a:off x="1554679" y="2172480"/>
            <a:ext cx="15456498" cy="5974649"/>
          </a:xfrm>
          <a:prstGeom prst="rect">
            <a:avLst/>
          </a:prstGeom>
          <a:noFill/>
        </p:spPr>
        <p:txBody>
          <a:bodyPr wrap="square">
            <a:spAutoFit/>
          </a:bodyPr>
          <a:lstStyle/>
          <a:p>
            <a:pPr>
              <a:lnSpc>
                <a:spcPct val="110000"/>
              </a:lnSpc>
            </a:pPr>
            <a:r>
              <a:rPr lang="ja-JP" altLang="en-US" sz="3200" u="sng" dirty="0">
                <a:latin typeface="BIZ UDPゴシック" panose="020B0400000000000000" pitchFamily="50" charset="-128"/>
                <a:ea typeface="BIZ UDPゴシック" panose="020B0400000000000000" pitchFamily="50" charset="-128"/>
              </a:rPr>
              <a:t>個人情報保護法とは</a:t>
            </a:r>
            <a:endParaRPr lang="en-US" altLang="ja-JP" sz="3200" u="sng"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インターネット普及や情報技術の進歩を背景に、「個人情報保護法」が</a:t>
            </a:r>
            <a:r>
              <a:rPr lang="en-US" altLang="ja-JP" sz="3200" dirty="0">
                <a:latin typeface="BIZ UDPゴシック" panose="020B0400000000000000" pitchFamily="50" charset="-128"/>
                <a:ea typeface="BIZ UDPゴシック" panose="020B0400000000000000" pitchFamily="50" charset="-128"/>
              </a:rPr>
              <a:t>2005</a:t>
            </a:r>
            <a:r>
              <a:rPr lang="ja-JP" altLang="en-US" sz="3200" dirty="0">
                <a:latin typeface="BIZ UDPゴシック" panose="020B0400000000000000" pitchFamily="50" charset="-128"/>
                <a:ea typeface="BIZ UDPゴシック" panose="020B0400000000000000" pitchFamily="50" charset="-128"/>
              </a:rPr>
              <a:t>年</a:t>
            </a:r>
            <a:r>
              <a:rPr lang="en-US" altLang="ja-JP" sz="3200" dirty="0">
                <a:latin typeface="BIZ UDPゴシック" panose="020B0400000000000000" pitchFamily="50" charset="-128"/>
                <a:ea typeface="BIZ UDPゴシック" panose="020B0400000000000000" pitchFamily="50" charset="-128"/>
              </a:rPr>
              <a:t>4</a:t>
            </a:r>
            <a:r>
              <a:rPr lang="ja-JP" altLang="en-US" sz="3200" dirty="0">
                <a:latin typeface="BIZ UDPゴシック" panose="020B0400000000000000" pitchFamily="50" charset="-128"/>
                <a:ea typeface="BIZ UDPゴシック" panose="020B0400000000000000" pitchFamily="50" charset="-128"/>
              </a:rPr>
              <a:t>月に施行。</a:t>
            </a:r>
          </a:p>
          <a:p>
            <a:pPr marL="457200" indent="-457200">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デジタル技術の進展や社会情勢の変化を受けて、法律は</a:t>
            </a:r>
            <a:r>
              <a:rPr lang="en-US" altLang="ja-JP" sz="3200" dirty="0">
                <a:latin typeface="BIZ UDPゴシック" panose="020B0400000000000000" pitchFamily="50" charset="-128"/>
                <a:ea typeface="BIZ UDPゴシック" panose="020B0400000000000000" pitchFamily="50" charset="-128"/>
              </a:rPr>
              <a:t>3</a:t>
            </a:r>
            <a:r>
              <a:rPr lang="ja-JP" altLang="en-US" sz="3200" dirty="0">
                <a:latin typeface="BIZ UDPゴシック" panose="020B0400000000000000" pitchFamily="50" charset="-128"/>
                <a:ea typeface="BIZ UDPゴシック" panose="020B0400000000000000" pitchFamily="50" charset="-128"/>
              </a:rPr>
              <a:t>度の改正を経ている。</a:t>
            </a:r>
          </a:p>
          <a:p>
            <a:pPr marL="457200" indent="-457200">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この法律では、何が個人情報とされるかや、その取り扱い方法を規定。</a:t>
            </a:r>
            <a:endParaRPr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endParaRPr lang="en-US" altLang="ja-JP" sz="3200" dirty="0">
              <a:latin typeface="BIZ UDPゴシック" panose="020B0400000000000000" pitchFamily="50" charset="-128"/>
              <a:ea typeface="BIZ UDPゴシック" panose="020B0400000000000000" pitchFamily="50" charset="-128"/>
            </a:endParaRPr>
          </a:p>
          <a:p>
            <a:pPr>
              <a:lnSpc>
                <a:spcPct val="110000"/>
              </a:lnSpc>
            </a:pPr>
            <a:r>
              <a:rPr lang="ja-JP" altLang="en-US" sz="3200" u="sng" dirty="0">
                <a:latin typeface="BIZ UDPゴシック" panose="020B0400000000000000" pitchFamily="50" charset="-128"/>
                <a:ea typeface="BIZ UDPゴシック" panose="020B0400000000000000" pitchFamily="50" charset="-128"/>
              </a:rPr>
              <a:t>個人情報の定義</a:t>
            </a:r>
            <a:endParaRPr lang="en-US" altLang="ja-JP" sz="3200" u="sng"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「個人情報」は生存する個人に関する情報。</a:t>
            </a:r>
          </a:p>
          <a:p>
            <a:pPr marL="457200" indent="-457200">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氏名、生年月日、住所、顔写真などで個人を特定できる。</a:t>
            </a:r>
          </a:p>
          <a:p>
            <a:pPr marL="457200" indent="-457200">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他の情報と照合し特定可能なものも含む。</a:t>
            </a:r>
            <a:endParaRPr lang="en-US" altLang="ja-JP" sz="3200" dirty="0">
              <a:latin typeface="BIZ UDPゴシック" panose="020B0400000000000000" pitchFamily="50" charset="-128"/>
              <a:ea typeface="BIZ UDPゴシック" panose="020B0400000000000000" pitchFamily="50" charset="-128"/>
            </a:endParaRPr>
          </a:p>
          <a:p>
            <a:pPr>
              <a:lnSpc>
                <a:spcPct val="110000"/>
              </a:lnSpc>
            </a:pPr>
            <a:endParaRPr lang="en-US" altLang="ja-JP" sz="3200" dirty="0">
              <a:latin typeface="BIZ UDPゴシック" panose="020B0400000000000000" pitchFamily="50" charset="-128"/>
              <a:ea typeface="BIZ UDPゴシック" panose="020B0400000000000000" pitchFamily="50" charset="-128"/>
            </a:endParaRPr>
          </a:p>
        </p:txBody>
      </p:sp>
      <p:sp>
        <p:nvSpPr>
          <p:cNvPr id="4" name="object 40">
            <a:extLst>
              <a:ext uri="{FF2B5EF4-FFF2-40B4-BE49-F238E27FC236}">
                <a16:creationId xmlns:a16="http://schemas.microsoft.com/office/drawing/2014/main" id="{08663CC2-37FD-9C14-AA84-71CB0BEECB9A}"/>
              </a:ext>
            </a:extLst>
          </p:cNvPr>
          <p:cNvSpPr txBox="1"/>
          <p:nvPr/>
        </p:nvSpPr>
        <p:spPr>
          <a:xfrm>
            <a:off x="8805070" y="181699"/>
            <a:ext cx="8625984" cy="203677"/>
          </a:xfrm>
          <a:prstGeom prst="rect">
            <a:avLst/>
          </a:prstGeom>
        </p:spPr>
        <p:txBody>
          <a:bodyPr vert="horz" wrap="square" lIns="0" tIns="11207" rIns="0" bIns="0" rtlCol="0" anchor="ctr">
            <a:spAutoFit/>
          </a:bodyPr>
          <a:lstStyle/>
          <a:p>
            <a:pPr marL="11205" algn="r">
              <a:lnSpc>
                <a:spcPts val="15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1</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サイバーセキュリティを取り巻く背景</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レベル共通</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6" name="テキスト ボックス 5">
            <a:extLst>
              <a:ext uri="{FF2B5EF4-FFF2-40B4-BE49-F238E27FC236}">
                <a16:creationId xmlns:a16="http://schemas.microsoft.com/office/drawing/2014/main" id="{D99E5EAE-CDF3-E40E-25F7-2CDF033390F3}"/>
              </a:ext>
            </a:extLst>
          </p:cNvPr>
          <p:cNvSpPr txBox="1"/>
          <p:nvPr/>
        </p:nvSpPr>
        <p:spPr>
          <a:xfrm>
            <a:off x="13106608" y="597600"/>
            <a:ext cx="432444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4-3-1.】</a:t>
            </a:r>
          </a:p>
          <a:p>
            <a:pPr algn="ctr"/>
            <a:r>
              <a:rPr lang="en-US" altLang="ja-JP" sz="2400" b="1" dirty="0">
                <a:latin typeface="BIZ UDPゴシック" panose="020B0400000000000000" pitchFamily="50" charset="-128"/>
                <a:ea typeface="BIZ UDPゴシック" panose="020B0400000000000000" pitchFamily="50" charset="-128"/>
              </a:rPr>
              <a:t>P50</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P51</a:t>
            </a:r>
          </a:p>
        </p:txBody>
      </p:sp>
    </p:spTree>
    <p:extLst>
      <p:ext uri="{BB962C8B-B14F-4D97-AF65-F5344CB8AC3E}">
        <p14:creationId xmlns:p14="http://schemas.microsoft.com/office/powerpoint/2010/main" val="7843014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DD29911E-E251-E50D-2DF3-FE91F18CA116}"/>
              </a:ext>
            </a:extLst>
          </p:cNvPr>
          <p:cNvSpPr txBox="1"/>
          <p:nvPr/>
        </p:nvSpPr>
        <p:spPr>
          <a:xfrm>
            <a:off x="1554679" y="2199776"/>
            <a:ext cx="15456498" cy="7058022"/>
          </a:xfrm>
          <a:prstGeom prst="rect">
            <a:avLst/>
          </a:prstGeom>
          <a:noFill/>
        </p:spPr>
        <p:txBody>
          <a:bodyPr wrap="square">
            <a:spAutoFit/>
          </a:bodyPr>
          <a:lstStyle/>
          <a:p>
            <a:pPr>
              <a:lnSpc>
                <a:spcPct val="110000"/>
              </a:lnSpc>
            </a:pPr>
            <a:endParaRPr lang="en-US" altLang="ja-JP" sz="3200" dirty="0">
              <a:latin typeface="BIZ UDPゴシック" panose="020B0400000000000000" pitchFamily="50" charset="-128"/>
              <a:ea typeface="BIZ UDPゴシック" panose="020B0400000000000000" pitchFamily="50" charset="-128"/>
            </a:endParaRPr>
          </a:p>
          <a:p>
            <a:pPr>
              <a:lnSpc>
                <a:spcPct val="110000"/>
              </a:lnSpc>
            </a:pPr>
            <a:endParaRPr lang="en-US" altLang="ja-JP" sz="3200" dirty="0">
              <a:latin typeface="BIZ UDPゴシック" panose="020B0400000000000000" pitchFamily="50" charset="-128"/>
              <a:ea typeface="BIZ UDPゴシック" panose="020B0400000000000000" pitchFamily="50" charset="-128"/>
            </a:endParaRPr>
          </a:p>
          <a:p>
            <a:pPr>
              <a:lnSpc>
                <a:spcPct val="110000"/>
              </a:lnSpc>
            </a:pPr>
            <a:endParaRPr lang="en-US" altLang="ja-JP" sz="3200" dirty="0">
              <a:latin typeface="BIZ UDPゴシック" panose="020B0400000000000000" pitchFamily="50" charset="-128"/>
              <a:ea typeface="BIZ UDPゴシック" panose="020B0400000000000000" pitchFamily="50" charset="-128"/>
            </a:endParaRPr>
          </a:p>
          <a:p>
            <a:pPr>
              <a:lnSpc>
                <a:spcPct val="110000"/>
              </a:lnSpc>
            </a:pPr>
            <a:endParaRPr lang="en-US" altLang="ja-JP" sz="3200" dirty="0">
              <a:latin typeface="BIZ UDPゴシック" panose="020B0400000000000000" pitchFamily="50" charset="-128"/>
              <a:ea typeface="BIZ UDPゴシック" panose="020B0400000000000000" pitchFamily="50" charset="-128"/>
            </a:endParaRPr>
          </a:p>
          <a:p>
            <a:pPr>
              <a:lnSpc>
                <a:spcPct val="110000"/>
              </a:lnSpc>
            </a:pPr>
            <a:endParaRPr lang="en-US" altLang="ja-JP" sz="3200" dirty="0">
              <a:latin typeface="BIZ UDPゴシック" panose="020B0400000000000000" pitchFamily="50" charset="-128"/>
              <a:ea typeface="BIZ UDPゴシック" panose="020B0400000000000000" pitchFamily="50" charset="-128"/>
            </a:endParaRPr>
          </a:p>
          <a:p>
            <a:pPr>
              <a:lnSpc>
                <a:spcPct val="110000"/>
              </a:lnSpc>
            </a:pPr>
            <a:endParaRPr lang="en-US" altLang="ja-JP" sz="3200" dirty="0">
              <a:latin typeface="BIZ UDPゴシック" panose="020B0400000000000000" pitchFamily="50" charset="-128"/>
              <a:ea typeface="BIZ UDPゴシック" panose="020B0400000000000000" pitchFamily="50" charset="-128"/>
            </a:endParaRPr>
          </a:p>
          <a:p>
            <a:pPr>
              <a:lnSpc>
                <a:spcPct val="110000"/>
              </a:lnSpc>
            </a:pPr>
            <a:endParaRPr lang="en-US" altLang="ja-JP" sz="3200" dirty="0">
              <a:latin typeface="BIZ UDPゴシック" panose="020B0400000000000000" pitchFamily="50" charset="-128"/>
              <a:ea typeface="BIZ UDPゴシック" panose="020B0400000000000000" pitchFamily="50" charset="-128"/>
            </a:endParaRPr>
          </a:p>
          <a:p>
            <a:pPr>
              <a:lnSpc>
                <a:spcPct val="110000"/>
              </a:lnSpc>
            </a:pPr>
            <a:endParaRPr lang="en-US" altLang="ja-JP" sz="3200" dirty="0">
              <a:latin typeface="BIZ UDPゴシック" panose="020B0400000000000000" pitchFamily="50" charset="-128"/>
              <a:ea typeface="BIZ UDPゴシック" panose="020B0400000000000000" pitchFamily="50" charset="-128"/>
            </a:endParaRPr>
          </a:p>
          <a:p>
            <a:pPr>
              <a:lnSpc>
                <a:spcPct val="110000"/>
              </a:lnSpc>
            </a:pPr>
            <a:endParaRPr lang="en-US" altLang="ja-JP" sz="3200" dirty="0">
              <a:latin typeface="BIZ UDPゴシック" panose="020B0400000000000000" pitchFamily="50" charset="-128"/>
              <a:ea typeface="BIZ UDPゴシック" panose="020B0400000000000000" pitchFamily="50" charset="-128"/>
            </a:endParaRPr>
          </a:p>
          <a:p>
            <a:pPr>
              <a:lnSpc>
                <a:spcPct val="110000"/>
              </a:lnSpc>
            </a:pPr>
            <a:r>
              <a:rPr lang="ja-JP" altLang="en-US" sz="3200" u="sng" dirty="0">
                <a:latin typeface="BIZ UDPゴシック" panose="020B0400000000000000" pitchFamily="50" charset="-128"/>
                <a:ea typeface="BIZ UDPゴシック" panose="020B0400000000000000" pitchFamily="50" charset="-128"/>
              </a:rPr>
              <a:t>個人情報保護法の罰則規定</a:t>
            </a:r>
            <a:endParaRPr lang="en-US" altLang="ja-JP" sz="3200" u="sng"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lang="en-US" altLang="ja-JP" sz="3200" dirty="0">
                <a:latin typeface="BIZ UDPゴシック" panose="020B0400000000000000" pitchFamily="50" charset="-128"/>
                <a:ea typeface="BIZ UDPゴシック" panose="020B0400000000000000" pitchFamily="50" charset="-128"/>
              </a:rPr>
              <a:t>2022</a:t>
            </a:r>
            <a:r>
              <a:rPr lang="ja-JP" altLang="en-US" sz="3200" dirty="0">
                <a:latin typeface="BIZ UDPゴシック" panose="020B0400000000000000" pitchFamily="50" charset="-128"/>
                <a:ea typeface="BIZ UDPゴシック" panose="020B0400000000000000" pitchFamily="50" charset="-128"/>
              </a:rPr>
              <a:t>年</a:t>
            </a:r>
            <a:r>
              <a:rPr lang="en-US" altLang="ja-JP" sz="3200" dirty="0">
                <a:latin typeface="BIZ UDPゴシック" panose="020B0400000000000000" pitchFamily="50" charset="-128"/>
                <a:ea typeface="BIZ UDPゴシック" panose="020B0400000000000000" pitchFamily="50" charset="-128"/>
              </a:rPr>
              <a:t>4</a:t>
            </a:r>
            <a:r>
              <a:rPr lang="ja-JP" altLang="en-US" sz="3200" dirty="0">
                <a:latin typeface="BIZ UDPゴシック" panose="020B0400000000000000" pitchFamily="50" charset="-128"/>
                <a:ea typeface="BIZ UDPゴシック" panose="020B0400000000000000" pitchFamily="50" charset="-128"/>
              </a:rPr>
              <a:t>月の法改正で、罰則強化。</a:t>
            </a:r>
          </a:p>
          <a:p>
            <a:pPr marL="457200" indent="-457200">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個人情報保護委員会の命令違反や不正流用で、</a:t>
            </a:r>
            <a:r>
              <a:rPr lang="en-US" altLang="ja-JP" sz="3200" dirty="0">
                <a:latin typeface="BIZ UDPゴシック" panose="020B0400000000000000" pitchFamily="50" charset="-128"/>
                <a:ea typeface="BIZ UDPゴシック" panose="020B0400000000000000" pitchFamily="50" charset="-128"/>
              </a:rPr>
              <a:t>1</a:t>
            </a:r>
            <a:r>
              <a:rPr lang="ja-JP" altLang="en-US" sz="3200" dirty="0">
                <a:latin typeface="BIZ UDPゴシック" panose="020B0400000000000000" pitchFamily="50" charset="-128"/>
                <a:ea typeface="BIZ UDPゴシック" panose="020B0400000000000000" pitchFamily="50" charset="-128"/>
              </a:rPr>
              <a:t>億円以下の罰金。</a:t>
            </a:r>
          </a:p>
          <a:p>
            <a:pPr marL="457200" indent="-457200">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報告義務違反の場合、</a:t>
            </a:r>
            <a:r>
              <a:rPr lang="en-US" altLang="ja-JP" sz="3200" dirty="0">
                <a:latin typeface="BIZ UDPゴシック" panose="020B0400000000000000" pitchFamily="50" charset="-128"/>
                <a:ea typeface="BIZ UDPゴシック" panose="020B0400000000000000" pitchFamily="50" charset="-128"/>
              </a:rPr>
              <a:t>50</a:t>
            </a:r>
            <a:r>
              <a:rPr lang="ja-JP" altLang="en-US" sz="3200" dirty="0">
                <a:latin typeface="BIZ UDPゴシック" panose="020B0400000000000000" pitchFamily="50" charset="-128"/>
                <a:ea typeface="BIZ UDPゴシック" panose="020B0400000000000000" pitchFamily="50" charset="-128"/>
              </a:rPr>
              <a:t>万円以下の罰金。</a:t>
            </a:r>
            <a:endParaRPr lang="en-US" altLang="ja-JP" sz="3200" dirty="0">
              <a:latin typeface="BIZ UDPゴシック" panose="020B0400000000000000" pitchFamily="50" charset="-128"/>
              <a:ea typeface="BIZ UDPゴシック" panose="020B0400000000000000" pitchFamily="50" charset="-128"/>
            </a:endParaRPr>
          </a:p>
        </p:txBody>
      </p:sp>
      <p:sp>
        <p:nvSpPr>
          <p:cNvPr id="10" name="テキスト プレースホルダー 2">
            <a:extLst>
              <a:ext uri="{FF2B5EF4-FFF2-40B4-BE49-F238E27FC236}">
                <a16:creationId xmlns:a16="http://schemas.microsoft.com/office/drawing/2014/main" id="{4D50B82C-7AC5-CCBD-B0C7-14D469A0FC51}"/>
              </a:ext>
            </a:extLst>
          </p:cNvPr>
          <p:cNvSpPr txBox="1">
            <a:spLocks/>
          </p:cNvSpPr>
          <p:nvPr/>
        </p:nvSpPr>
        <p:spPr>
          <a:xfrm>
            <a:off x="1332851" y="1612605"/>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個人情報を取扱う時の基本ルール</a:t>
            </a:r>
            <a:endParaRPr lang="en-US" altLang="ja-JP" sz="3600" dirty="0">
              <a:latin typeface="BIZ UDPゴシック" panose="020B0400000000000000" pitchFamily="50" charset="-128"/>
              <a:ea typeface="BIZ UDPゴシック" panose="020B0400000000000000" pitchFamily="50" charset="-128"/>
            </a:endParaRPr>
          </a:p>
        </p:txBody>
      </p:sp>
      <p:graphicFrame>
        <p:nvGraphicFramePr>
          <p:cNvPr id="12" name="表 6">
            <a:extLst>
              <a:ext uri="{FF2B5EF4-FFF2-40B4-BE49-F238E27FC236}">
                <a16:creationId xmlns:a16="http://schemas.microsoft.com/office/drawing/2014/main" id="{1A67C570-E32A-1CCA-5A35-231444916ABD}"/>
              </a:ext>
            </a:extLst>
          </p:cNvPr>
          <p:cNvGraphicFramePr>
            <a:graphicFrameLocks noGrp="1"/>
          </p:cNvGraphicFramePr>
          <p:nvPr>
            <p:extLst>
              <p:ext uri="{D42A27DB-BD31-4B8C-83A1-F6EECF244321}">
                <p14:modId xmlns:p14="http://schemas.microsoft.com/office/powerpoint/2010/main" val="3453813658"/>
              </p:ext>
            </p:extLst>
          </p:nvPr>
        </p:nvGraphicFramePr>
        <p:xfrm>
          <a:off x="1854970" y="2171682"/>
          <a:ext cx="15156207" cy="4681728"/>
        </p:xfrm>
        <a:graphic>
          <a:graphicData uri="http://schemas.openxmlformats.org/drawingml/2006/table">
            <a:tbl>
              <a:tblPr firstRow="1" bandRow="1">
                <a:tableStyleId>{5C22544A-7EE6-4342-B048-85BDC9FD1C3A}</a:tableStyleId>
              </a:tblPr>
              <a:tblGrid>
                <a:gridCol w="953546">
                  <a:extLst>
                    <a:ext uri="{9D8B030D-6E8A-4147-A177-3AD203B41FA5}">
                      <a16:colId xmlns:a16="http://schemas.microsoft.com/office/drawing/2014/main" val="2440764387"/>
                    </a:ext>
                  </a:extLst>
                </a:gridCol>
                <a:gridCol w="3781863">
                  <a:extLst>
                    <a:ext uri="{9D8B030D-6E8A-4147-A177-3AD203B41FA5}">
                      <a16:colId xmlns:a16="http://schemas.microsoft.com/office/drawing/2014/main" val="611674713"/>
                    </a:ext>
                  </a:extLst>
                </a:gridCol>
                <a:gridCol w="10420798">
                  <a:extLst>
                    <a:ext uri="{9D8B030D-6E8A-4147-A177-3AD203B41FA5}">
                      <a16:colId xmlns:a16="http://schemas.microsoft.com/office/drawing/2014/main" val="396385318"/>
                    </a:ext>
                  </a:extLst>
                </a:gridCol>
              </a:tblGrid>
              <a:tr h="370840">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項番</a:t>
                      </a:r>
                    </a:p>
                  </a:txBody>
                  <a:tcPr>
                    <a:solidFill>
                      <a:schemeClr val="accent6"/>
                    </a:solidFill>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取扱い種別</a:t>
                      </a:r>
                    </a:p>
                  </a:txBody>
                  <a:tcPr>
                    <a:solidFill>
                      <a:schemeClr val="accent6"/>
                    </a:solidFill>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ルール</a:t>
                      </a:r>
                    </a:p>
                  </a:txBody>
                  <a:tcPr>
                    <a:solidFill>
                      <a:schemeClr val="accent6"/>
                    </a:solidFill>
                  </a:tcPr>
                </a:tc>
                <a:extLst>
                  <a:ext uri="{0D108BD9-81ED-4DB2-BD59-A6C34878D82A}">
                    <a16:rowId xmlns:a16="http://schemas.microsoft.com/office/drawing/2014/main" val="1068115332"/>
                  </a:ext>
                </a:extLst>
              </a:tr>
              <a:tr h="370840">
                <a:tc>
                  <a:txBody>
                    <a:bodyPr/>
                    <a:lstStyle/>
                    <a:p>
                      <a:pPr algn="ctr">
                        <a:lnSpc>
                          <a:spcPct val="110000"/>
                        </a:lnSpc>
                      </a:pPr>
                      <a:r>
                        <a:rPr kumimoji="1" lang="en-US" altLang="ja-JP" sz="2800" dirty="0">
                          <a:latin typeface="BIZ UDPゴシック" panose="020B0400000000000000" pitchFamily="50" charset="-128"/>
                          <a:ea typeface="BIZ UDPゴシック" panose="020B0400000000000000" pitchFamily="50" charset="-128"/>
                        </a:rPr>
                        <a:t>1</a:t>
                      </a:r>
                      <a:endParaRPr kumimoji="1" lang="ja-JP" altLang="en-US" sz="2800" dirty="0">
                        <a:latin typeface="BIZ UDPゴシック" panose="020B0400000000000000" pitchFamily="50" charset="-128"/>
                        <a:ea typeface="BIZ UDPゴシック" panose="020B0400000000000000" pitchFamily="50" charset="-128"/>
                      </a:endParaRPr>
                    </a:p>
                  </a:txBody>
                  <a:tcPr>
                    <a:solidFill>
                      <a:schemeClr val="accent6">
                        <a:lumMod val="40000"/>
                        <a:lumOff val="60000"/>
                      </a:schemeClr>
                    </a:solidFill>
                  </a:tcPr>
                </a:tc>
                <a:tc>
                  <a:txBody>
                    <a:bodyPr/>
                    <a:lstStyle/>
                    <a:p>
                      <a:pPr>
                        <a:lnSpc>
                          <a:spcPct val="110000"/>
                        </a:lnSpc>
                      </a:pPr>
                      <a:r>
                        <a:rPr kumimoji="1" lang="ja-JP" altLang="en-US" sz="2800" dirty="0">
                          <a:latin typeface="BIZ UDPゴシック" panose="020B0400000000000000" pitchFamily="50" charset="-128"/>
                          <a:ea typeface="BIZ UDPゴシック" panose="020B0400000000000000" pitchFamily="50" charset="-128"/>
                        </a:rPr>
                        <a:t>取得・利用</a:t>
                      </a:r>
                    </a:p>
                  </a:txBody>
                  <a:tcPr>
                    <a:solidFill>
                      <a:schemeClr val="accent6">
                        <a:lumMod val="40000"/>
                        <a:lumOff val="60000"/>
                      </a:schemeClr>
                    </a:solidFill>
                  </a:tcPr>
                </a:tc>
                <a:tc>
                  <a:txBody>
                    <a:bodyPr/>
                    <a:lstStyle/>
                    <a:p>
                      <a:pPr>
                        <a:lnSpc>
                          <a:spcPct val="110000"/>
                        </a:lnSpc>
                      </a:pPr>
                      <a:r>
                        <a:rPr kumimoji="1" lang="ja-JP" altLang="en-US" sz="2800" dirty="0">
                          <a:latin typeface="BIZ UDPゴシック" panose="020B0400000000000000" pitchFamily="50" charset="-128"/>
                          <a:ea typeface="BIZ UDPゴシック" panose="020B0400000000000000" pitchFamily="50" charset="-128"/>
                        </a:rPr>
                        <a:t>・利用目的を特定して、その範囲内で利用する</a:t>
                      </a:r>
                    </a:p>
                    <a:p>
                      <a:pPr>
                        <a:lnSpc>
                          <a:spcPct val="110000"/>
                        </a:lnSpc>
                      </a:pPr>
                      <a:r>
                        <a:rPr kumimoji="1" lang="ja-JP" altLang="en-US" sz="2800" dirty="0">
                          <a:latin typeface="BIZ UDPゴシック" panose="020B0400000000000000" pitchFamily="50" charset="-128"/>
                          <a:ea typeface="BIZ UDPゴシック" panose="020B0400000000000000" pitchFamily="50" charset="-128"/>
                        </a:rPr>
                        <a:t>・利用目的を通知又は公表する</a:t>
                      </a:r>
                    </a:p>
                  </a:txBody>
                  <a:tcPr>
                    <a:solidFill>
                      <a:schemeClr val="accent6">
                        <a:lumMod val="40000"/>
                        <a:lumOff val="60000"/>
                      </a:schemeClr>
                    </a:solidFill>
                  </a:tcPr>
                </a:tc>
                <a:extLst>
                  <a:ext uri="{0D108BD9-81ED-4DB2-BD59-A6C34878D82A}">
                    <a16:rowId xmlns:a16="http://schemas.microsoft.com/office/drawing/2014/main" val="4191176773"/>
                  </a:ext>
                </a:extLst>
              </a:tr>
              <a:tr h="370840">
                <a:tc>
                  <a:txBody>
                    <a:bodyPr/>
                    <a:lstStyle/>
                    <a:p>
                      <a:pPr algn="ctr">
                        <a:lnSpc>
                          <a:spcPct val="110000"/>
                        </a:lnSpc>
                      </a:pPr>
                      <a:r>
                        <a:rPr kumimoji="1" lang="en-US" altLang="ja-JP" sz="2800" dirty="0">
                          <a:latin typeface="BIZ UDPゴシック" panose="020B0400000000000000" pitchFamily="50" charset="-128"/>
                          <a:ea typeface="BIZ UDPゴシック" panose="020B0400000000000000" pitchFamily="50" charset="-128"/>
                        </a:rPr>
                        <a:t>2</a:t>
                      </a:r>
                      <a:endParaRPr kumimoji="1" lang="ja-JP" altLang="en-US" sz="2800" dirty="0">
                        <a:latin typeface="BIZ UDPゴシック" panose="020B0400000000000000" pitchFamily="50" charset="-128"/>
                        <a:ea typeface="BIZ UDPゴシック" panose="020B0400000000000000" pitchFamily="50" charset="-128"/>
                      </a:endParaRPr>
                    </a:p>
                  </a:txBody>
                  <a:tcPr>
                    <a:solidFill>
                      <a:schemeClr val="accent6">
                        <a:lumMod val="20000"/>
                        <a:lumOff val="80000"/>
                      </a:schemeClr>
                    </a:solidFill>
                  </a:tcPr>
                </a:tc>
                <a:tc>
                  <a:txBody>
                    <a:bodyPr/>
                    <a:lstStyle/>
                    <a:p>
                      <a:pPr>
                        <a:lnSpc>
                          <a:spcPct val="110000"/>
                        </a:lnSpc>
                      </a:pPr>
                      <a:r>
                        <a:rPr kumimoji="1" lang="ja-JP" altLang="en-US" sz="2800" dirty="0">
                          <a:latin typeface="BIZ UDPゴシック" panose="020B0400000000000000" pitchFamily="50" charset="-128"/>
                          <a:ea typeface="BIZ UDPゴシック" panose="020B0400000000000000" pitchFamily="50" charset="-128"/>
                        </a:rPr>
                        <a:t>保管・管理</a:t>
                      </a:r>
                    </a:p>
                  </a:txBody>
                  <a:tcPr>
                    <a:solidFill>
                      <a:schemeClr val="accent6">
                        <a:lumMod val="20000"/>
                        <a:lumOff val="80000"/>
                      </a:schemeClr>
                    </a:solidFill>
                  </a:tcPr>
                </a:tc>
                <a:tc>
                  <a:txBody>
                    <a:bodyPr/>
                    <a:lstStyle/>
                    <a:p>
                      <a:pPr>
                        <a:lnSpc>
                          <a:spcPct val="110000"/>
                        </a:lnSpc>
                      </a:pPr>
                      <a:r>
                        <a:rPr kumimoji="1" lang="ja-JP" altLang="en-US" sz="2800" dirty="0">
                          <a:latin typeface="BIZ UDPゴシック" panose="020B0400000000000000" pitchFamily="50" charset="-128"/>
                          <a:ea typeface="BIZ UDPゴシック" panose="020B0400000000000000" pitchFamily="50" charset="-128"/>
                        </a:rPr>
                        <a:t>・漏えいなどが生じないように、安全に管理する</a:t>
                      </a:r>
                    </a:p>
                    <a:p>
                      <a:pPr>
                        <a:lnSpc>
                          <a:spcPct val="110000"/>
                        </a:lnSpc>
                      </a:pPr>
                      <a:r>
                        <a:rPr kumimoji="1" lang="ja-JP" altLang="en-US" sz="2800" dirty="0">
                          <a:latin typeface="BIZ UDPゴシック" panose="020B0400000000000000" pitchFamily="50" charset="-128"/>
                          <a:ea typeface="BIZ UDPゴシック" panose="020B0400000000000000" pitchFamily="50" charset="-128"/>
                        </a:rPr>
                        <a:t>・従業者や委託先にも安全管理を徹底する</a:t>
                      </a:r>
                    </a:p>
                  </a:txBody>
                  <a:tcPr>
                    <a:solidFill>
                      <a:schemeClr val="accent6">
                        <a:lumMod val="20000"/>
                        <a:lumOff val="80000"/>
                      </a:schemeClr>
                    </a:solidFill>
                  </a:tcPr>
                </a:tc>
                <a:extLst>
                  <a:ext uri="{0D108BD9-81ED-4DB2-BD59-A6C34878D82A}">
                    <a16:rowId xmlns:a16="http://schemas.microsoft.com/office/drawing/2014/main" val="105137355"/>
                  </a:ext>
                </a:extLst>
              </a:tr>
              <a:tr h="370840">
                <a:tc>
                  <a:txBody>
                    <a:bodyPr/>
                    <a:lstStyle/>
                    <a:p>
                      <a:pPr algn="ctr">
                        <a:lnSpc>
                          <a:spcPct val="110000"/>
                        </a:lnSpc>
                      </a:pPr>
                      <a:r>
                        <a:rPr kumimoji="1" lang="en-US" altLang="ja-JP" sz="2800" dirty="0">
                          <a:latin typeface="BIZ UDPゴシック" panose="020B0400000000000000" pitchFamily="50" charset="-128"/>
                          <a:ea typeface="BIZ UDPゴシック" panose="020B0400000000000000" pitchFamily="50" charset="-128"/>
                        </a:rPr>
                        <a:t>3</a:t>
                      </a:r>
                      <a:endParaRPr kumimoji="1" lang="ja-JP" altLang="en-US" sz="2800" dirty="0">
                        <a:latin typeface="BIZ UDPゴシック" panose="020B0400000000000000" pitchFamily="50" charset="-128"/>
                        <a:ea typeface="BIZ UDPゴシック" panose="020B0400000000000000" pitchFamily="50" charset="-128"/>
                      </a:endParaRPr>
                    </a:p>
                  </a:txBody>
                  <a:tcPr>
                    <a:solidFill>
                      <a:schemeClr val="accent6">
                        <a:lumMod val="40000"/>
                        <a:lumOff val="60000"/>
                      </a:schemeClr>
                    </a:solidFill>
                  </a:tcPr>
                </a:tc>
                <a:tc>
                  <a:txBody>
                    <a:bodyPr/>
                    <a:lstStyle/>
                    <a:p>
                      <a:pPr>
                        <a:lnSpc>
                          <a:spcPct val="110000"/>
                        </a:lnSpc>
                      </a:pPr>
                      <a:r>
                        <a:rPr kumimoji="1" lang="ja-JP" altLang="en-US" sz="2800" dirty="0">
                          <a:latin typeface="BIZ UDPゴシック" panose="020B0400000000000000" pitchFamily="50" charset="-128"/>
                          <a:ea typeface="BIZ UDPゴシック" panose="020B0400000000000000" pitchFamily="50" charset="-128"/>
                        </a:rPr>
                        <a:t>提供</a:t>
                      </a:r>
                    </a:p>
                  </a:txBody>
                  <a:tcPr>
                    <a:solidFill>
                      <a:schemeClr val="accent6">
                        <a:lumMod val="40000"/>
                        <a:lumOff val="60000"/>
                      </a:schemeClr>
                    </a:solidFill>
                  </a:tcPr>
                </a:tc>
                <a:tc>
                  <a:txBody>
                    <a:bodyPr/>
                    <a:lstStyle/>
                    <a:p>
                      <a:pPr>
                        <a:lnSpc>
                          <a:spcPct val="110000"/>
                        </a:lnSpc>
                      </a:pPr>
                      <a:r>
                        <a:rPr kumimoji="1" lang="ja-JP" altLang="en-US" sz="2800" dirty="0">
                          <a:latin typeface="BIZ UDPゴシック" panose="020B0400000000000000" pitchFamily="50" charset="-128"/>
                          <a:ea typeface="BIZ UDPゴシック" panose="020B0400000000000000" pitchFamily="50" charset="-128"/>
                        </a:rPr>
                        <a:t>・第三者に提供する場合は、あらかじめ本人から同意を得る</a:t>
                      </a:r>
                    </a:p>
                    <a:p>
                      <a:pPr>
                        <a:lnSpc>
                          <a:spcPct val="110000"/>
                        </a:lnSpc>
                      </a:pPr>
                      <a:r>
                        <a:rPr kumimoji="1" lang="ja-JP" altLang="en-US" sz="2800" dirty="0">
                          <a:latin typeface="BIZ UDPゴシック" panose="020B0400000000000000" pitchFamily="50" charset="-128"/>
                          <a:ea typeface="BIZ UDPゴシック" panose="020B0400000000000000" pitchFamily="50" charset="-128"/>
                        </a:rPr>
                        <a:t>・第三者に提供した場合、提供を受けた場合は一定事項を記録する</a:t>
                      </a:r>
                    </a:p>
                  </a:txBody>
                  <a:tcPr>
                    <a:solidFill>
                      <a:schemeClr val="accent6">
                        <a:lumMod val="40000"/>
                        <a:lumOff val="60000"/>
                      </a:schemeClr>
                    </a:solidFill>
                  </a:tcPr>
                </a:tc>
                <a:extLst>
                  <a:ext uri="{0D108BD9-81ED-4DB2-BD59-A6C34878D82A}">
                    <a16:rowId xmlns:a16="http://schemas.microsoft.com/office/drawing/2014/main" val="3073050883"/>
                  </a:ext>
                </a:extLst>
              </a:tr>
              <a:tr h="370840">
                <a:tc>
                  <a:txBody>
                    <a:bodyPr/>
                    <a:lstStyle/>
                    <a:p>
                      <a:pPr algn="ctr">
                        <a:lnSpc>
                          <a:spcPct val="110000"/>
                        </a:lnSpc>
                      </a:pPr>
                      <a:r>
                        <a:rPr kumimoji="1" lang="en-US" altLang="ja-JP" sz="2800" dirty="0">
                          <a:latin typeface="BIZ UDPゴシック" panose="020B0400000000000000" pitchFamily="50" charset="-128"/>
                          <a:ea typeface="BIZ UDPゴシック" panose="020B0400000000000000" pitchFamily="50" charset="-128"/>
                        </a:rPr>
                        <a:t>4</a:t>
                      </a:r>
                      <a:endParaRPr kumimoji="1" lang="ja-JP" altLang="en-US" sz="2800" dirty="0">
                        <a:latin typeface="BIZ UDPゴシック" panose="020B0400000000000000" pitchFamily="50" charset="-128"/>
                        <a:ea typeface="BIZ UDPゴシック" panose="020B0400000000000000" pitchFamily="50" charset="-128"/>
                      </a:endParaRPr>
                    </a:p>
                  </a:txBody>
                  <a:tcPr>
                    <a:solidFill>
                      <a:schemeClr val="accent6">
                        <a:lumMod val="20000"/>
                        <a:lumOff val="80000"/>
                      </a:schemeClr>
                    </a:solidFill>
                  </a:tcPr>
                </a:tc>
                <a:tc>
                  <a:txBody>
                    <a:bodyPr/>
                    <a:lstStyle/>
                    <a:p>
                      <a:pPr>
                        <a:lnSpc>
                          <a:spcPct val="110000"/>
                        </a:lnSpc>
                      </a:pPr>
                      <a:r>
                        <a:rPr kumimoji="1" lang="ja-JP" altLang="en-US" sz="2800" dirty="0">
                          <a:latin typeface="BIZ UDPゴシック" panose="020B0400000000000000" pitchFamily="50" charset="-128"/>
                          <a:ea typeface="BIZ UDPゴシック" panose="020B0400000000000000" pitchFamily="50" charset="-128"/>
                        </a:rPr>
                        <a:t>開示請求などへの対応</a:t>
                      </a:r>
                    </a:p>
                  </a:txBody>
                  <a:tcPr>
                    <a:solidFill>
                      <a:schemeClr val="accent6">
                        <a:lumMod val="20000"/>
                        <a:lumOff val="80000"/>
                      </a:schemeClr>
                    </a:solidFill>
                  </a:tcPr>
                </a:tc>
                <a:tc>
                  <a:txBody>
                    <a:bodyPr/>
                    <a:lstStyle/>
                    <a:p>
                      <a:pPr>
                        <a:lnSpc>
                          <a:spcPct val="110000"/>
                        </a:lnSpc>
                      </a:pPr>
                      <a:r>
                        <a:rPr kumimoji="1" lang="ja-JP" altLang="en-US" sz="2800" dirty="0">
                          <a:latin typeface="BIZ UDPゴシック" panose="020B0400000000000000" pitchFamily="50" charset="-128"/>
                          <a:ea typeface="BIZ UDPゴシック" panose="020B0400000000000000" pitchFamily="50" charset="-128"/>
                        </a:rPr>
                        <a:t>・本人から開示などの請求があった場合はこれに対応する</a:t>
                      </a:r>
                    </a:p>
                    <a:p>
                      <a:pPr>
                        <a:lnSpc>
                          <a:spcPct val="110000"/>
                        </a:lnSpc>
                      </a:pPr>
                      <a:r>
                        <a:rPr kumimoji="1" lang="ja-JP" altLang="en-US" sz="2800" dirty="0">
                          <a:latin typeface="BIZ UDPゴシック" panose="020B0400000000000000" pitchFamily="50" charset="-128"/>
                          <a:ea typeface="BIZ UDPゴシック" panose="020B0400000000000000" pitchFamily="50" charset="-128"/>
                        </a:rPr>
                        <a:t>・苦情に適切かつ迅速に対応する</a:t>
                      </a:r>
                    </a:p>
                  </a:txBody>
                  <a:tcPr>
                    <a:solidFill>
                      <a:schemeClr val="accent6">
                        <a:lumMod val="20000"/>
                        <a:lumOff val="80000"/>
                      </a:schemeClr>
                    </a:solidFill>
                  </a:tcPr>
                </a:tc>
                <a:extLst>
                  <a:ext uri="{0D108BD9-81ED-4DB2-BD59-A6C34878D82A}">
                    <a16:rowId xmlns:a16="http://schemas.microsoft.com/office/drawing/2014/main" val="4123212940"/>
                  </a:ext>
                </a:extLst>
              </a:tr>
            </a:tbl>
          </a:graphicData>
        </a:graphic>
      </p:graphicFrame>
      <p:sp>
        <p:nvSpPr>
          <p:cNvPr id="2" name="object 40">
            <a:extLst>
              <a:ext uri="{FF2B5EF4-FFF2-40B4-BE49-F238E27FC236}">
                <a16:creationId xmlns:a16="http://schemas.microsoft.com/office/drawing/2014/main" id="{84C0C4D2-3846-00F4-30B3-87F107EB68C1}"/>
              </a:ext>
            </a:extLst>
          </p:cNvPr>
          <p:cNvSpPr txBox="1"/>
          <p:nvPr/>
        </p:nvSpPr>
        <p:spPr>
          <a:xfrm>
            <a:off x="8805070" y="181699"/>
            <a:ext cx="8625984" cy="203677"/>
          </a:xfrm>
          <a:prstGeom prst="rect">
            <a:avLst/>
          </a:prstGeom>
        </p:spPr>
        <p:txBody>
          <a:bodyPr vert="horz" wrap="square" lIns="0" tIns="11207" rIns="0" bIns="0" rtlCol="0" anchor="ctr">
            <a:spAutoFit/>
          </a:bodyPr>
          <a:lstStyle/>
          <a:p>
            <a:pPr marL="11205" algn="r">
              <a:lnSpc>
                <a:spcPts val="15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1</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サイバーセキュリティを取り巻く背景</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レベル共通</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4" name="テキスト プレースホルダー 2">
            <a:extLst>
              <a:ext uri="{FF2B5EF4-FFF2-40B4-BE49-F238E27FC236}">
                <a16:creationId xmlns:a16="http://schemas.microsoft.com/office/drawing/2014/main" id="{A5352704-5E35-89F5-DC5C-C87619C64BE7}"/>
              </a:ext>
            </a:extLst>
          </p:cNvPr>
          <p:cNvSpPr txBox="1">
            <a:spLocks/>
          </p:cNvSpPr>
          <p:nvPr/>
        </p:nvSpPr>
        <p:spPr>
          <a:xfrm>
            <a:off x="1269352" y="706207"/>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defRPr/>
            </a:pPr>
            <a:r>
              <a:rPr lang="ja-JP" altLang="en-US" sz="4000">
                <a:latin typeface="BIZ UDPゴシック" panose="020B0400000000000000" pitchFamily="50" charset="-128"/>
                <a:ea typeface="BIZ UDPゴシック" panose="020B0400000000000000" pitchFamily="50" charset="-128"/>
              </a:rPr>
              <a:t>関連法令</a:t>
            </a:r>
            <a:endParaRPr lang="en-US" altLang="ja-JP" sz="4000" dirty="0">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8966A655-B6A9-25D7-2DDF-B799847B45C0}"/>
              </a:ext>
            </a:extLst>
          </p:cNvPr>
          <p:cNvSpPr txBox="1"/>
          <p:nvPr/>
        </p:nvSpPr>
        <p:spPr>
          <a:xfrm>
            <a:off x="13106608" y="597600"/>
            <a:ext cx="432444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4-3-1.】</a:t>
            </a:r>
          </a:p>
          <a:p>
            <a:pPr algn="ctr"/>
            <a:r>
              <a:rPr lang="en-US" altLang="ja-JP" sz="2400" b="1" dirty="0">
                <a:latin typeface="BIZ UDPゴシック" panose="020B0400000000000000" pitchFamily="50" charset="-128"/>
                <a:ea typeface="BIZ UDPゴシック" panose="020B0400000000000000" pitchFamily="50" charset="-128"/>
              </a:rPr>
              <a:t>P50</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P51</a:t>
            </a:r>
          </a:p>
        </p:txBody>
      </p:sp>
    </p:spTree>
    <p:extLst>
      <p:ext uri="{BB962C8B-B14F-4D97-AF65-F5344CB8AC3E}">
        <p14:creationId xmlns:p14="http://schemas.microsoft.com/office/powerpoint/2010/main" val="2412915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FE2DAF-F38D-EFBB-3D1B-ECAB5566044B}"/>
              </a:ext>
            </a:extLst>
          </p:cNvPr>
          <p:cNvSpPr>
            <a:spLocks noGrp="1"/>
          </p:cNvSpPr>
          <p:nvPr>
            <p:ph type="title"/>
          </p:nvPr>
        </p:nvSpPr>
        <p:spPr/>
        <p:txBody>
          <a:bodyPr/>
          <a:lstStyle/>
          <a:p>
            <a:r>
              <a:rPr kumimoji="1" lang="ja-JP" altLang="en-US" b="1" dirty="0"/>
              <a:t>スケジュール</a:t>
            </a:r>
          </a:p>
        </p:txBody>
      </p:sp>
      <p:sp>
        <p:nvSpPr>
          <p:cNvPr id="4" name="テキスト ボックス 3">
            <a:extLst>
              <a:ext uri="{FF2B5EF4-FFF2-40B4-BE49-F238E27FC236}">
                <a16:creationId xmlns:a16="http://schemas.microsoft.com/office/drawing/2014/main" id="{8E5EEBB2-FD38-FE43-FBCC-EA577692C9BB}"/>
              </a:ext>
            </a:extLst>
          </p:cNvPr>
          <p:cNvSpPr txBox="1"/>
          <p:nvPr/>
        </p:nvSpPr>
        <p:spPr>
          <a:xfrm>
            <a:off x="1304424" y="2609775"/>
            <a:ext cx="2472152" cy="1815882"/>
          </a:xfrm>
          <a:prstGeom prst="rect">
            <a:avLst/>
          </a:prstGeom>
          <a:noFill/>
        </p:spPr>
        <p:txBody>
          <a:bodyPr wrap="none" rtlCol="0">
            <a:spAutoFit/>
          </a:bodyPr>
          <a:lstStyle/>
          <a:p>
            <a:pPr algn="ctr" defTabSz="914400"/>
            <a:r>
              <a:rPr lang="ja-JP" altLang="en-US" sz="2800" b="1" dirty="0">
                <a:solidFill>
                  <a:prstClr val="black"/>
                </a:solidFill>
                <a:latin typeface="BIZ UDPゴシック" panose="020B0400000000000000" pitchFamily="50" charset="-128"/>
                <a:ea typeface="BIZ UDPゴシック" panose="020B0400000000000000" pitchFamily="50" charset="-128"/>
              </a:rPr>
              <a:t>セミナー</a:t>
            </a:r>
            <a:endParaRPr lang="en-US" altLang="ja-JP" sz="2800" b="1" dirty="0">
              <a:solidFill>
                <a:prstClr val="black"/>
              </a:solidFill>
              <a:latin typeface="BIZ UDPゴシック" panose="020B0400000000000000" pitchFamily="50" charset="-128"/>
              <a:ea typeface="BIZ UDPゴシック" panose="020B0400000000000000" pitchFamily="50" charset="-128"/>
            </a:endParaRPr>
          </a:p>
          <a:p>
            <a:pPr algn="ctr" defTabSz="914400"/>
            <a:r>
              <a:rPr lang="ja-JP" altLang="en-US" sz="2800" b="1" dirty="0">
                <a:solidFill>
                  <a:prstClr val="black"/>
                </a:solidFill>
                <a:latin typeface="BIZ UDPゴシック" panose="020B0400000000000000" pitchFamily="50" charset="-128"/>
                <a:ea typeface="BIZ UDPゴシック" panose="020B0400000000000000" pitchFamily="50" charset="-128"/>
              </a:rPr>
              <a:t>／</a:t>
            </a:r>
            <a:endParaRPr lang="en-US" altLang="ja-JP" sz="2800" b="1" dirty="0">
              <a:solidFill>
                <a:prstClr val="black"/>
              </a:solidFill>
              <a:latin typeface="BIZ UDPゴシック" panose="020B0400000000000000" pitchFamily="50" charset="-128"/>
              <a:ea typeface="BIZ UDPゴシック" panose="020B0400000000000000" pitchFamily="50" charset="-128"/>
            </a:endParaRPr>
          </a:p>
          <a:p>
            <a:pPr algn="ctr" defTabSz="914400"/>
            <a:r>
              <a:rPr lang="ja-JP" altLang="en-US" sz="2800" b="1" dirty="0">
                <a:solidFill>
                  <a:prstClr val="black"/>
                </a:solidFill>
                <a:latin typeface="BIZ UDPゴシック" panose="020B0400000000000000" pitchFamily="50" charset="-128"/>
                <a:ea typeface="BIZ UDPゴシック" panose="020B0400000000000000" pitchFamily="50" charset="-128"/>
              </a:rPr>
              <a:t>ワークショップ</a:t>
            </a:r>
            <a:endParaRPr lang="en-US" altLang="ja-JP" sz="2800" b="1" dirty="0">
              <a:solidFill>
                <a:prstClr val="black"/>
              </a:solidFill>
              <a:latin typeface="BIZ UDPゴシック" panose="020B0400000000000000" pitchFamily="50" charset="-128"/>
              <a:ea typeface="BIZ UDPゴシック" panose="020B0400000000000000" pitchFamily="50" charset="-128"/>
            </a:endParaRPr>
          </a:p>
          <a:p>
            <a:pPr algn="ctr" defTabSz="914400"/>
            <a:r>
              <a:rPr lang="ja-JP" altLang="en-US" sz="2800" b="1" dirty="0">
                <a:solidFill>
                  <a:prstClr val="black"/>
                </a:solidFill>
                <a:latin typeface="BIZ UDPゴシック" panose="020B0400000000000000" pitchFamily="50" charset="-128"/>
                <a:ea typeface="BIZ UDPゴシック" panose="020B0400000000000000" pitchFamily="50" charset="-128"/>
              </a:rPr>
              <a:t>（全１０回）</a:t>
            </a:r>
            <a:endParaRPr lang="en-US" altLang="ja-JP" sz="2800" b="1" dirty="0">
              <a:solidFill>
                <a:prstClr val="black"/>
              </a:solidFill>
              <a:latin typeface="BIZ UDPゴシック" panose="020B0400000000000000" pitchFamily="50" charset="-128"/>
              <a:ea typeface="BIZ UDPゴシック" panose="020B0400000000000000" pitchFamily="50" charset="-128"/>
            </a:endParaRPr>
          </a:p>
        </p:txBody>
      </p:sp>
      <p:sp>
        <p:nvSpPr>
          <p:cNvPr id="5" name="矢印: 五方向 22">
            <a:extLst>
              <a:ext uri="{FF2B5EF4-FFF2-40B4-BE49-F238E27FC236}">
                <a16:creationId xmlns:a16="http://schemas.microsoft.com/office/drawing/2014/main" id="{69B2FDEB-6911-70AD-0141-712054A1FE0F}"/>
              </a:ext>
            </a:extLst>
          </p:cNvPr>
          <p:cNvSpPr/>
          <p:nvPr/>
        </p:nvSpPr>
        <p:spPr>
          <a:xfrm>
            <a:off x="3820399" y="4532647"/>
            <a:ext cx="1252017" cy="1650770"/>
          </a:xfrm>
          <a:prstGeom prst="homePlate">
            <a:avLst>
              <a:gd name="adj" fmla="val 24005"/>
            </a:avLst>
          </a:prstGeom>
          <a:solidFill>
            <a:srgbClr val="008458"/>
          </a:solidFill>
          <a:ln w="12700" cap="flat" cmpd="sng" algn="ctr">
            <a:solidFill>
              <a:srgbClr val="00845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rPr>
              <a:t>１回目</a:t>
            </a:r>
          </a:p>
        </p:txBody>
      </p:sp>
      <p:sp>
        <p:nvSpPr>
          <p:cNvPr id="6" name="テキスト ボックス 5">
            <a:extLst>
              <a:ext uri="{FF2B5EF4-FFF2-40B4-BE49-F238E27FC236}">
                <a16:creationId xmlns:a16="http://schemas.microsoft.com/office/drawing/2014/main" id="{64D7CA85-B252-43E9-222E-73EB72786DE2}"/>
              </a:ext>
            </a:extLst>
          </p:cNvPr>
          <p:cNvSpPr txBox="1"/>
          <p:nvPr/>
        </p:nvSpPr>
        <p:spPr>
          <a:xfrm>
            <a:off x="1884689" y="6977008"/>
            <a:ext cx="1261885" cy="523220"/>
          </a:xfrm>
          <a:prstGeom prst="rect">
            <a:avLst/>
          </a:prstGeom>
          <a:noFill/>
        </p:spPr>
        <p:txBody>
          <a:bodyPr wrap="none" rtlCol="0">
            <a:spAutoFit/>
          </a:bodyPr>
          <a:lstStyle/>
          <a:p>
            <a:pPr algn="ctr" defTabSz="914400"/>
            <a:r>
              <a:rPr lang="ja-JP" altLang="en-US" sz="2800" b="1" dirty="0">
                <a:solidFill>
                  <a:prstClr val="black"/>
                </a:solidFill>
                <a:latin typeface="BIZ UDPゴシック" panose="020B0400000000000000" pitchFamily="50" charset="-128"/>
                <a:ea typeface="BIZ UDPゴシック" panose="020B0400000000000000" pitchFamily="50" charset="-128"/>
              </a:rPr>
              <a:t>事例集</a:t>
            </a:r>
          </a:p>
        </p:txBody>
      </p:sp>
      <p:sp>
        <p:nvSpPr>
          <p:cNvPr id="7" name="正方形/長方形 6">
            <a:extLst>
              <a:ext uri="{FF2B5EF4-FFF2-40B4-BE49-F238E27FC236}">
                <a16:creationId xmlns:a16="http://schemas.microsoft.com/office/drawing/2014/main" id="{F8102222-87DA-9752-16B9-39473B17E0A7}"/>
              </a:ext>
            </a:extLst>
          </p:cNvPr>
          <p:cNvSpPr/>
          <p:nvPr/>
        </p:nvSpPr>
        <p:spPr>
          <a:xfrm>
            <a:off x="1260603" y="1726286"/>
            <a:ext cx="2559796" cy="576000"/>
          </a:xfrm>
          <a:prstGeom prst="rect">
            <a:avLst/>
          </a:prstGeom>
          <a:solidFill>
            <a:srgbClr val="008458"/>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8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支援内容</a:t>
            </a:r>
            <a:endParaRPr kumimoji="0" lang="en-US" altLang="ja-JP" sz="28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grpSp>
        <p:nvGrpSpPr>
          <p:cNvPr id="8" name="グループ化 7">
            <a:extLst>
              <a:ext uri="{FF2B5EF4-FFF2-40B4-BE49-F238E27FC236}">
                <a16:creationId xmlns:a16="http://schemas.microsoft.com/office/drawing/2014/main" id="{AC50C005-9BF7-302F-0329-8F7E3ED7D0C7}"/>
              </a:ext>
            </a:extLst>
          </p:cNvPr>
          <p:cNvGrpSpPr/>
          <p:nvPr/>
        </p:nvGrpSpPr>
        <p:grpSpPr>
          <a:xfrm>
            <a:off x="3820399" y="1726286"/>
            <a:ext cx="12913082" cy="576000"/>
            <a:chOff x="2970841" y="2190499"/>
            <a:chExt cx="13784690" cy="601438"/>
          </a:xfrm>
        </p:grpSpPr>
        <p:sp>
          <p:nvSpPr>
            <p:cNvPr id="9" name="正方形/長方形 8">
              <a:extLst>
                <a:ext uri="{FF2B5EF4-FFF2-40B4-BE49-F238E27FC236}">
                  <a16:creationId xmlns:a16="http://schemas.microsoft.com/office/drawing/2014/main" id="{816ACC56-123E-9A54-850E-BFA6600A6035}"/>
                </a:ext>
              </a:extLst>
            </p:cNvPr>
            <p:cNvSpPr/>
            <p:nvPr/>
          </p:nvSpPr>
          <p:spPr>
            <a:xfrm>
              <a:off x="2970841" y="2193995"/>
              <a:ext cx="1537197" cy="597942"/>
            </a:xfrm>
            <a:prstGeom prst="rect">
              <a:avLst/>
            </a:prstGeom>
            <a:solidFill>
              <a:sysClr val="window" lastClr="FFFF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rPr>
                <a:t>7</a:t>
              </a:r>
              <a:r>
                <a:rPr kumimoji="0" lang="ja-JP" altLang="en-US"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rPr>
                <a:t>月</a:t>
              </a:r>
              <a:endPar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endParaRPr>
            </a:p>
          </p:txBody>
        </p:sp>
        <p:sp>
          <p:nvSpPr>
            <p:cNvPr id="10" name="正方形/長方形 9">
              <a:extLst>
                <a:ext uri="{FF2B5EF4-FFF2-40B4-BE49-F238E27FC236}">
                  <a16:creationId xmlns:a16="http://schemas.microsoft.com/office/drawing/2014/main" id="{475D649F-6F48-B68B-722F-7565B0C7F868}"/>
                </a:ext>
              </a:extLst>
            </p:cNvPr>
            <p:cNvSpPr/>
            <p:nvPr/>
          </p:nvSpPr>
          <p:spPr>
            <a:xfrm>
              <a:off x="4495147" y="2190499"/>
              <a:ext cx="1537197" cy="597942"/>
            </a:xfrm>
            <a:prstGeom prst="rect">
              <a:avLst/>
            </a:prstGeom>
            <a:solidFill>
              <a:sysClr val="window" lastClr="FFFF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rPr>
                <a:t>8</a:t>
              </a:r>
              <a:r>
                <a:rPr kumimoji="0" lang="ja-JP" altLang="en-US"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rPr>
                <a:t>月</a:t>
              </a:r>
              <a:endPar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endParaRPr>
            </a:p>
          </p:txBody>
        </p:sp>
        <p:sp>
          <p:nvSpPr>
            <p:cNvPr id="11" name="正方形/長方形 10">
              <a:extLst>
                <a:ext uri="{FF2B5EF4-FFF2-40B4-BE49-F238E27FC236}">
                  <a16:creationId xmlns:a16="http://schemas.microsoft.com/office/drawing/2014/main" id="{A56DE69D-2BDA-1800-6EBC-1548D30D8834}"/>
                </a:ext>
              </a:extLst>
            </p:cNvPr>
            <p:cNvSpPr/>
            <p:nvPr/>
          </p:nvSpPr>
          <p:spPr>
            <a:xfrm>
              <a:off x="6025643" y="2190499"/>
              <a:ext cx="1537197" cy="597942"/>
            </a:xfrm>
            <a:prstGeom prst="rect">
              <a:avLst/>
            </a:prstGeom>
            <a:solidFill>
              <a:sysClr val="window" lastClr="FFFF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rPr>
                <a:t>9</a:t>
              </a:r>
              <a:r>
                <a:rPr kumimoji="0" lang="ja-JP" altLang="en-US"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rPr>
                <a:t>月</a:t>
              </a:r>
              <a:endPar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endParaRPr>
            </a:p>
          </p:txBody>
        </p:sp>
        <p:sp>
          <p:nvSpPr>
            <p:cNvPr id="12" name="正方形/長方形 11">
              <a:extLst>
                <a:ext uri="{FF2B5EF4-FFF2-40B4-BE49-F238E27FC236}">
                  <a16:creationId xmlns:a16="http://schemas.microsoft.com/office/drawing/2014/main" id="{8E1A3021-5524-5FBB-2B5C-F79C164DF911}"/>
                </a:ext>
              </a:extLst>
            </p:cNvPr>
            <p:cNvSpPr/>
            <p:nvPr/>
          </p:nvSpPr>
          <p:spPr>
            <a:xfrm>
              <a:off x="7550487" y="2190499"/>
              <a:ext cx="1537197" cy="597942"/>
            </a:xfrm>
            <a:prstGeom prst="rect">
              <a:avLst/>
            </a:prstGeom>
            <a:solidFill>
              <a:sysClr val="window" lastClr="FFFF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rPr>
                <a:t>10</a:t>
              </a:r>
              <a:r>
                <a:rPr kumimoji="0" lang="ja-JP" altLang="en-US"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rPr>
                <a:t>月</a:t>
              </a:r>
              <a:endPar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endParaRPr>
            </a:p>
          </p:txBody>
        </p:sp>
        <p:sp>
          <p:nvSpPr>
            <p:cNvPr id="13" name="正方形/長方形 12">
              <a:extLst>
                <a:ext uri="{FF2B5EF4-FFF2-40B4-BE49-F238E27FC236}">
                  <a16:creationId xmlns:a16="http://schemas.microsoft.com/office/drawing/2014/main" id="{7EB24036-3357-E571-70AC-3558317F67E0}"/>
                </a:ext>
              </a:extLst>
            </p:cNvPr>
            <p:cNvSpPr/>
            <p:nvPr/>
          </p:nvSpPr>
          <p:spPr>
            <a:xfrm>
              <a:off x="9084588" y="2190499"/>
              <a:ext cx="1537197" cy="597942"/>
            </a:xfrm>
            <a:prstGeom prst="rect">
              <a:avLst/>
            </a:prstGeom>
            <a:solidFill>
              <a:sysClr val="window" lastClr="FFFF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rPr>
                <a:t>11</a:t>
              </a:r>
              <a:r>
                <a:rPr kumimoji="0" lang="ja-JP" altLang="en-US"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rPr>
                <a:t>月</a:t>
              </a:r>
              <a:endPar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endParaRPr>
            </a:p>
          </p:txBody>
        </p:sp>
        <p:sp>
          <p:nvSpPr>
            <p:cNvPr id="14" name="正方形/長方形 13">
              <a:extLst>
                <a:ext uri="{FF2B5EF4-FFF2-40B4-BE49-F238E27FC236}">
                  <a16:creationId xmlns:a16="http://schemas.microsoft.com/office/drawing/2014/main" id="{6CC68884-74D4-89C5-D7E2-D4AC72506D68}"/>
                </a:ext>
              </a:extLst>
            </p:cNvPr>
            <p:cNvSpPr/>
            <p:nvPr/>
          </p:nvSpPr>
          <p:spPr>
            <a:xfrm>
              <a:off x="10618081" y="2190499"/>
              <a:ext cx="1537197" cy="597942"/>
            </a:xfrm>
            <a:prstGeom prst="rect">
              <a:avLst/>
            </a:prstGeom>
            <a:solidFill>
              <a:sysClr val="window" lastClr="FFFF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rPr>
                <a:t>12</a:t>
              </a:r>
              <a:r>
                <a:rPr kumimoji="0" lang="ja-JP" altLang="en-US"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rPr>
                <a:t>月</a:t>
              </a:r>
              <a:endPar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endParaRPr>
            </a:p>
          </p:txBody>
        </p:sp>
        <p:sp>
          <p:nvSpPr>
            <p:cNvPr id="15" name="正方形/長方形 14">
              <a:extLst>
                <a:ext uri="{FF2B5EF4-FFF2-40B4-BE49-F238E27FC236}">
                  <a16:creationId xmlns:a16="http://schemas.microsoft.com/office/drawing/2014/main" id="{9223456C-A52D-9E88-6DC4-6CF88F84C728}"/>
                </a:ext>
              </a:extLst>
            </p:cNvPr>
            <p:cNvSpPr/>
            <p:nvPr/>
          </p:nvSpPr>
          <p:spPr>
            <a:xfrm>
              <a:off x="12152686" y="2190499"/>
              <a:ext cx="1537197" cy="597942"/>
            </a:xfrm>
            <a:prstGeom prst="rect">
              <a:avLst/>
            </a:prstGeom>
            <a:solidFill>
              <a:sysClr val="window" lastClr="FFFF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rPr>
                <a:t>1</a:t>
              </a:r>
              <a:r>
                <a:rPr kumimoji="0" lang="ja-JP" altLang="en-US"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rPr>
                <a:t>月</a:t>
              </a:r>
              <a:endPar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6A5E6C7D-D3F2-F96F-4DD6-D2570812CF48}"/>
                </a:ext>
              </a:extLst>
            </p:cNvPr>
            <p:cNvSpPr/>
            <p:nvPr/>
          </p:nvSpPr>
          <p:spPr>
            <a:xfrm>
              <a:off x="13685503" y="2190499"/>
              <a:ext cx="1537197" cy="597942"/>
            </a:xfrm>
            <a:prstGeom prst="rect">
              <a:avLst/>
            </a:prstGeom>
            <a:solidFill>
              <a:sysClr val="window" lastClr="FFFF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rPr>
                <a:t>2</a:t>
              </a:r>
              <a:r>
                <a:rPr kumimoji="0" lang="ja-JP" altLang="en-US"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rPr>
                <a:t>月</a:t>
              </a:r>
              <a:endPar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endParaRPr>
            </a:p>
          </p:txBody>
        </p:sp>
        <p:sp>
          <p:nvSpPr>
            <p:cNvPr id="17" name="正方形/長方形 16">
              <a:extLst>
                <a:ext uri="{FF2B5EF4-FFF2-40B4-BE49-F238E27FC236}">
                  <a16:creationId xmlns:a16="http://schemas.microsoft.com/office/drawing/2014/main" id="{08E9AF81-6006-35B2-0B1C-AE10E8B68CDB}"/>
                </a:ext>
              </a:extLst>
            </p:cNvPr>
            <p:cNvSpPr/>
            <p:nvPr/>
          </p:nvSpPr>
          <p:spPr>
            <a:xfrm>
              <a:off x="15218334" y="2190499"/>
              <a:ext cx="1537197" cy="597942"/>
            </a:xfrm>
            <a:prstGeom prst="rect">
              <a:avLst/>
            </a:prstGeom>
            <a:solidFill>
              <a:sysClr val="window" lastClr="FFFF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rPr>
                <a:t>3</a:t>
              </a:r>
              <a:r>
                <a:rPr kumimoji="0" lang="ja-JP" altLang="en-US"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rPr>
                <a:t>月</a:t>
              </a:r>
              <a:endPar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endParaRPr>
            </a:p>
          </p:txBody>
        </p:sp>
      </p:grpSp>
      <p:cxnSp>
        <p:nvCxnSpPr>
          <p:cNvPr id="18" name="直線コネクタ 17">
            <a:extLst>
              <a:ext uri="{FF2B5EF4-FFF2-40B4-BE49-F238E27FC236}">
                <a16:creationId xmlns:a16="http://schemas.microsoft.com/office/drawing/2014/main" id="{4EA1088C-9799-53FF-25A2-06C5161E1190}"/>
              </a:ext>
            </a:extLst>
          </p:cNvPr>
          <p:cNvCxnSpPr>
            <a:cxnSpLocks/>
          </p:cNvCxnSpPr>
          <p:nvPr/>
        </p:nvCxnSpPr>
        <p:spPr>
          <a:xfrm>
            <a:off x="1258805" y="4415621"/>
            <a:ext cx="15338680" cy="0"/>
          </a:xfrm>
          <a:prstGeom prst="line">
            <a:avLst/>
          </a:prstGeom>
          <a:ln>
            <a:solidFill>
              <a:srgbClr val="009F40"/>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AC675CE9-8F08-9076-C889-8FB957A4F3C3}"/>
              </a:ext>
            </a:extLst>
          </p:cNvPr>
          <p:cNvSpPr txBox="1"/>
          <p:nvPr/>
        </p:nvSpPr>
        <p:spPr>
          <a:xfrm>
            <a:off x="1525617" y="4891892"/>
            <a:ext cx="1980030" cy="954107"/>
          </a:xfrm>
          <a:prstGeom prst="rect">
            <a:avLst/>
          </a:prstGeom>
          <a:noFill/>
        </p:spPr>
        <p:txBody>
          <a:bodyPr wrap="none" rtlCol="0">
            <a:spAutoFit/>
          </a:bodyPr>
          <a:lstStyle/>
          <a:p>
            <a:pPr algn="ctr" defTabSz="914400"/>
            <a:r>
              <a:rPr lang="ja-JP" altLang="en-US" sz="2800" b="1" dirty="0">
                <a:solidFill>
                  <a:prstClr val="black"/>
                </a:solidFill>
                <a:latin typeface="BIZ UDPゴシック" panose="020B0400000000000000" pitchFamily="50" charset="-128"/>
                <a:ea typeface="BIZ UDPゴシック" panose="020B0400000000000000" pitchFamily="50" charset="-128"/>
              </a:rPr>
              <a:t>専門家派遣</a:t>
            </a:r>
            <a:endParaRPr lang="en-US" altLang="ja-JP" sz="2800" b="1" dirty="0">
              <a:solidFill>
                <a:prstClr val="black"/>
              </a:solidFill>
              <a:latin typeface="BIZ UDPゴシック" panose="020B0400000000000000" pitchFamily="50" charset="-128"/>
              <a:ea typeface="BIZ UDPゴシック" panose="020B0400000000000000" pitchFamily="50" charset="-128"/>
            </a:endParaRPr>
          </a:p>
          <a:p>
            <a:pPr algn="ctr" defTabSz="914400"/>
            <a:r>
              <a:rPr lang="ja-JP" altLang="en-US" sz="2800" b="1" dirty="0">
                <a:solidFill>
                  <a:prstClr val="black"/>
                </a:solidFill>
                <a:latin typeface="BIZ UDPゴシック" panose="020B0400000000000000" pitchFamily="50" charset="-128"/>
                <a:ea typeface="BIZ UDPゴシック" panose="020B0400000000000000" pitchFamily="50" charset="-128"/>
              </a:rPr>
              <a:t>（全４回）</a:t>
            </a:r>
            <a:endParaRPr lang="en-US" altLang="ja-JP" sz="2800" b="1" dirty="0">
              <a:solidFill>
                <a:prstClr val="black"/>
              </a:solidFill>
              <a:latin typeface="BIZ UDPゴシック" panose="020B0400000000000000" pitchFamily="50" charset="-128"/>
              <a:ea typeface="BIZ UDPゴシック" panose="020B0400000000000000" pitchFamily="50" charset="-128"/>
            </a:endParaRPr>
          </a:p>
        </p:txBody>
      </p:sp>
      <p:cxnSp>
        <p:nvCxnSpPr>
          <p:cNvPr id="20" name="直線コネクタ 19">
            <a:extLst>
              <a:ext uri="{FF2B5EF4-FFF2-40B4-BE49-F238E27FC236}">
                <a16:creationId xmlns:a16="http://schemas.microsoft.com/office/drawing/2014/main" id="{AD13ACA3-EC7D-1806-0CB4-541BF7B74D31}"/>
              </a:ext>
            </a:extLst>
          </p:cNvPr>
          <p:cNvCxnSpPr>
            <a:cxnSpLocks/>
          </p:cNvCxnSpPr>
          <p:nvPr/>
        </p:nvCxnSpPr>
        <p:spPr>
          <a:xfrm>
            <a:off x="1347848" y="6300440"/>
            <a:ext cx="15338680" cy="0"/>
          </a:xfrm>
          <a:prstGeom prst="line">
            <a:avLst/>
          </a:prstGeom>
          <a:ln>
            <a:solidFill>
              <a:srgbClr val="009F40"/>
            </a:solidFill>
          </a:ln>
        </p:spPr>
        <p:style>
          <a:lnRef idx="1">
            <a:schemeClr val="accent1"/>
          </a:lnRef>
          <a:fillRef idx="0">
            <a:schemeClr val="accent1"/>
          </a:fillRef>
          <a:effectRef idx="0">
            <a:schemeClr val="accent1"/>
          </a:effectRef>
          <a:fontRef idx="minor">
            <a:schemeClr val="tx1"/>
          </a:fontRef>
        </p:style>
      </p:cxnSp>
      <p:sp>
        <p:nvSpPr>
          <p:cNvPr id="21" name="矢印: 五方向 72">
            <a:extLst>
              <a:ext uri="{FF2B5EF4-FFF2-40B4-BE49-F238E27FC236}">
                <a16:creationId xmlns:a16="http://schemas.microsoft.com/office/drawing/2014/main" id="{F95EF4CE-31D1-1C10-1949-0168649698C8}"/>
              </a:ext>
            </a:extLst>
          </p:cNvPr>
          <p:cNvSpPr/>
          <p:nvPr/>
        </p:nvSpPr>
        <p:spPr>
          <a:xfrm>
            <a:off x="6281845" y="4513061"/>
            <a:ext cx="2015560" cy="1650770"/>
          </a:xfrm>
          <a:prstGeom prst="homePlate">
            <a:avLst>
              <a:gd name="adj" fmla="val 19430"/>
            </a:avLst>
          </a:prstGeom>
          <a:solidFill>
            <a:srgbClr val="008458"/>
          </a:solidFill>
          <a:ln w="12700" cap="flat" cmpd="sng" algn="ctr">
            <a:solidFill>
              <a:srgbClr val="00845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400" kern="0" dirty="0">
                <a:solidFill>
                  <a:schemeClr val="bg1"/>
                </a:solidFill>
                <a:latin typeface="BIZ UDPゴシック" panose="020B0400000000000000" pitchFamily="50" charset="-128"/>
                <a:ea typeface="BIZ UDPゴシック" panose="020B0400000000000000" pitchFamily="50" charset="-128"/>
              </a:rPr>
              <a:t>２</a:t>
            </a:r>
            <a:r>
              <a:rPr kumimoji="0" lang="ja-JP" altLang="en-US" sz="2400" b="0" i="0" u="none" strike="noStrike" kern="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rPr>
              <a:t>回目</a:t>
            </a:r>
          </a:p>
        </p:txBody>
      </p:sp>
      <p:sp>
        <p:nvSpPr>
          <p:cNvPr id="22" name="矢印: 五方向 73">
            <a:extLst>
              <a:ext uri="{FF2B5EF4-FFF2-40B4-BE49-F238E27FC236}">
                <a16:creationId xmlns:a16="http://schemas.microsoft.com/office/drawing/2014/main" id="{F972628D-17BF-F226-7A52-CCDF90C974FE}"/>
              </a:ext>
            </a:extLst>
          </p:cNvPr>
          <p:cNvSpPr/>
          <p:nvPr/>
        </p:nvSpPr>
        <p:spPr>
          <a:xfrm>
            <a:off x="8301301" y="4532645"/>
            <a:ext cx="2563791" cy="1650770"/>
          </a:xfrm>
          <a:prstGeom prst="homePlate">
            <a:avLst>
              <a:gd name="adj" fmla="val 29634"/>
            </a:avLst>
          </a:prstGeom>
          <a:solidFill>
            <a:srgbClr val="008458"/>
          </a:solidFill>
          <a:ln w="12700" cap="flat" cmpd="sng" algn="ctr">
            <a:solidFill>
              <a:srgbClr val="00845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rPr>
              <a:t>３回目</a:t>
            </a:r>
          </a:p>
        </p:txBody>
      </p:sp>
      <p:sp>
        <p:nvSpPr>
          <p:cNvPr id="23" name="矢印: 五方向 74">
            <a:extLst>
              <a:ext uri="{FF2B5EF4-FFF2-40B4-BE49-F238E27FC236}">
                <a16:creationId xmlns:a16="http://schemas.microsoft.com/office/drawing/2014/main" id="{A20150BE-36B8-E50D-D978-60A03F3171A7}"/>
              </a:ext>
            </a:extLst>
          </p:cNvPr>
          <p:cNvSpPr/>
          <p:nvPr/>
        </p:nvSpPr>
        <p:spPr>
          <a:xfrm>
            <a:off x="10988913" y="4515783"/>
            <a:ext cx="3065172" cy="1650770"/>
          </a:xfrm>
          <a:prstGeom prst="homePlate">
            <a:avLst>
              <a:gd name="adj" fmla="val 29634"/>
            </a:avLst>
          </a:prstGeom>
          <a:solidFill>
            <a:srgbClr val="008458"/>
          </a:solidFill>
          <a:ln w="12700" cap="flat" cmpd="sng" algn="ctr">
            <a:solidFill>
              <a:srgbClr val="00845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400" kern="0" dirty="0">
                <a:solidFill>
                  <a:schemeClr val="bg1"/>
                </a:solidFill>
                <a:latin typeface="BIZ UDPゴシック" panose="020B0400000000000000" pitchFamily="50" charset="-128"/>
                <a:ea typeface="BIZ UDPゴシック" panose="020B0400000000000000" pitchFamily="50" charset="-128"/>
              </a:rPr>
              <a:t>４</a:t>
            </a:r>
            <a:r>
              <a:rPr kumimoji="0" lang="ja-JP" altLang="en-US" sz="2400" b="0" i="0" u="none" strike="noStrike" kern="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rPr>
              <a:t>回目</a:t>
            </a:r>
          </a:p>
        </p:txBody>
      </p:sp>
      <p:cxnSp>
        <p:nvCxnSpPr>
          <p:cNvPr id="24" name="直線コネクタ 23">
            <a:extLst>
              <a:ext uri="{FF2B5EF4-FFF2-40B4-BE49-F238E27FC236}">
                <a16:creationId xmlns:a16="http://schemas.microsoft.com/office/drawing/2014/main" id="{D1FE0F1E-08F8-6325-81E7-8BDDF9837261}"/>
              </a:ext>
            </a:extLst>
          </p:cNvPr>
          <p:cNvCxnSpPr>
            <a:cxnSpLocks/>
          </p:cNvCxnSpPr>
          <p:nvPr/>
        </p:nvCxnSpPr>
        <p:spPr>
          <a:xfrm>
            <a:off x="1380988" y="8121032"/>
            <a:ext cx="15338680" cy="0"/>
          </a:xfrm>
          <a:prstGeom prst="line">
            <a:avLst/>
          </a:prstGeom>
          <a:ln>
            <a:solidFill>
              <a:srgbClr val="009F40"/>
            </a:solidFill>
          </a:ln>
        </p:spPr>
        <p:style>
          <a:lnRef idx="1">
            <a:schemeClr val="accent1"/>
          </a:lnRef>
          <a:fillRef idx="0">
            <a:schemeClr val="accent1"/>
          </a:fillRef>
          <a:effectRef idx="0">
            <a:schemeClr val="accent1"/>
          </a:effectRef>
          <a:fontRef idx="minor">
            <a:schemeClr val="tx1"/>
          </a:fontRef>
        </p:style>
      </p:cxnSp>
      <p:sp>
        <p:nvSpPr>
          <p:cNvPr id="25" name="矢印: 五方向 78">
            <a:extLst>
              <a:ext uri="{FF2B5EF4-FFF2-40B4-BE49-F238E27FC236}">
                <a16:creationId xmlns:a16="http://schemas.microsoft.com/office/drawing/2014/main" id="{17525CF3-E712-EE10-7CBF-B05FD039CD47}"/>
              </a:ext>
            </a:extLst>
          </p:cNvPr>
          <p:cNvSpPr/>
          <p:nvPr/>
        </p:nvSpPr>
        <p:spPr>
          <a:xfrm>
            <a:off x="11630086" y="6417464"/>
            <a:ext cx="2423999" cy="1633905"/>
          </a:xfrm>
          <a:prstGeom prst="homePlate">
            <a:avLst>
              <a:gd name="adj" fmla="val 29634"/>
            </a:avLst>
          </a:prstGeom>
          <a:solidFill>
            <a:schemeClr val="bg1"/>
          </a:solidFill>
          <a:ln w="12700" cap="flat" cmpd="sng" algn="ctr">
            <a:solidFill>
              <a:srgbClr val="00845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kern="0" dirty="0">
                <a:solidFill>
                  <a:srgbClr val="008458"/>
                </a:solidFill>
                <a:latin typeface="BIZ UDPゴシック" panose="020B0400000000000000" pitchFamily="50" charset="-128"/>
                <a:ea typeface="BIZ UDPゴシック" panose="020B0400000000000000" pitchFamily="50" charset="-128"/>
              </a:rPr>
              <a:t>ご参加</a:t>
            </a:r>
            <a:endParaRPr kumimoji="0" lang="en-US" altLang="ja-JP" sz="2000" kern="0" dirty="0">
              <a:solidFill>
                <a:srgbClr val="008458"/>
              </a:solidFill>
              <a:latin typeface="BIZ UDPゴシック" panose="020B0400000000000000" pitchFamily="50" charset="-128"/>
              <a:ea typeface="BIZ UDPゴシック" panose="020B0400000000000000"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kern="0" dirty="0">
                <a:solidFill>
                  <a:srgbClr val="008458"/>
                </a:solidFill>
                <a:latin typeface="BIZ UDPゴシック" panose="020B0400000000000000" pitchFamily="50" charset="-128"/>
                <a:ea typeface="BIZ UDPゴシック" panose="020B0400000000000000" pitchFamily="50" charset="-128"/>
              </a:rPr>
              <a:t>いただいた</a:t>
            </a:r>
            <a:endParaRPr kumimoji="0" lang="en-US" altLang="ja-JP" sz="2000" kern="0" dirty="0">
              <a:solidFill>
                <a:srgbClr val="008458"/>
              </a:solidFill>
              <a:latin typeface="BIZ UDPゴシック" panose="020B0400000000000000" pitchFamily="50" charset="-128"/>
              <a:ea typeface="BIZ UDPゴシック" panose="020B0400000000000000"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rPr>
              <a:t>企業様への取材</a:t>
            </a:r>
          </a:p>
        </p:txBody>
      </p:sp>
      <p:sp>
        <p:nvSpPr>
          <p:cNvPr id="26" name="矢印: 五方向 79">
            <a:extLst>
              <a:ext uri="{FF2B5EF4-FFF2-40B4-BE49-F238E27FC236}">
                <a16:creationId xmlns:a16="http://schemas.microsoft.com/office/drawing/2014/main" id="{8FB9F9BA-E3DE-2A27-741E-26A8469C5A35}"/>
              </a:ext>
            </a:extLst>
          </p:cNvPr>
          <p:cNvSpPr/>
          <p:nvPr/>
        </p:nvSpPr>
        <p:spPr>
          <a:xfrm>
            <a:off x="14054085" y="6395298"/>
            <a:ext cx="1947552" cy="1633905"/>
          </a:xfrm>
          <a:prstGeom prst="homePlate">
            <a:avLst>
              <a:gd name="adj" fmla="val 29634"/>
            </a:avLst>
          </a:prstGeom>
          <a:solidFill>
            <a:schemeClr val="bg1"/>
          </a:solidFill>
          <a:ln w="12700" cap="flat" cmpd="sng" algn="ctr">
            <a:solidFill>
              <a:srgbClr val="008458"/>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kern="0" dirty="0">
                <a:solidFill>
                  <a:srgbClr val="008458"/>
                </a:solidFill>
                <a:latin typeface="BIZ UDPゴシック" panose="020B0400000000000000" pitchFamily="50" charset="-128"/>
                <a:ea typeface="BIZ UDPゴシック" panose="020B0400000000000000" pitchFamily="50" charset="-128"/>
              </a:rPr>
              <a:t>事例集</a:t>
            </a:r>
            <a:endParaRPr kumimoji="0" lang="en-US" altLang="ja-JP" sz="2000" kern="0" dirty="0">
              <a:solidFill>
                <a:srgbClr val="008458"/>
              </a:solidFill>
              <a:latin typeface="BIZ UDPゴシック" panose="020B0400000000000000" pitchFamily="50" charset="-128"/>
              <a:ea typeface="BIZ UDPゴシック" panose="020B0400000000000000"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kern="0" dirty="0">
                <a:solidFill>
                  <a:srgbClr val="008458"/>
                </a:solidFill>
                <a:latin typeface="BIZ UDPゴシック" panose="020B0400000000000000" pitchFamily="50" charset="-128"/>
                <a:ea typeface="BIZ UDPゴシック" panose="020B0400000000000000" pitchFamily="50" charset="-128"/>
              </a:rPr>
              <a:t>作成</a:t>
            </a:r>
            <a:r>
              <a:rPr kumimoji="0" lang="ja-JP" altLang="en-US" sz="2000" b="0" i="0" u="none" strike="noStrike" kern="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rPr>
              <a:t>期間</a:t>
            </a:r>
          </a:p>
        </p:txBody>
      </p:sp>
      <p:sp>
        <p:nvSpPr>
          <p:cNvPr id="27" name="矢印: 五方向 80">
            <a:extLst>
              <a:ext uri="{FF2B5EF4-FFF2-40B4-BE49-F238E27FC236}">
                <a16:creationId xmlns:a16="http://schemas.microsoft.com/office/drawing/2014/main" id="{0946E76D-65C5-9939-B544-8390DDCF5879}"/>
              </a:ext>
            </a:extLst>
          </p:cNvPr>
          <p:cNvSpPr/>
          <p:nvPr/>
        </p:nvSpPr>
        <p:spPr>
          <a:xfrm>
            <a:off x="16053067" y="6395298"/>
            <a:ext cx="850033" cy="1633905"/>
          </a:xfrm>
          <a:prstGeom prst="homePlate">
            <a:avLst>
              <a:gd name="adj" fmla="val 29634"/>
            </a:avLst>
          </a:prstGeom>
          <a:solidFill>
            <a:schemeClr val="bg1"/>
          </a:solidFill>
          <a:ln w="12700" cap="flat" cmpd="sng" algn="ctr">
            <a:solidFill>
              <a:srgbClr val="00845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kern="0" dirty="0">
                <a:solidFill>
                  <a:srgbClr val="008458"/>
                </a:solidFill>
                <a:latin typeface="BIZ UDPゴシック" panose="020B0400000000000000" pitchFamily="50" charset="-128"/>
                <a:ea typeface="BIZ UDPゴシック" panose="020B0400000000000000" pitchFamily="50" charset="-128"/>
              </a:rPr>
              <a:t>公表</a:t>
            </a:r>
            <a:endParaRPr kumimoji="0" lang="en-US" altLang="ja-JP" sz="2000" kern="0" dirty="0">
              <a:solidFill>
                <a:srgbClr val="008458"/>
              </a:solidFill>
              <a:latin typeface="BIZ UDPゴシック" panose="020B0400000000000000" pitchFamily="50" charset="-128"/>
              <a:ea typeface="BIZ UDPゴシック" panose="020B0400000000000000"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rPr>
              <a:t>３月下旬～</a:t>
            </a:r>
          </a:p>
        </p:txBody>
      </p:sp>
      <p:sp>
        <p:nvSpPr>
          <p:cNvPr id="28" name="テキスト ボックス 27">
            <a:extLst>
              <a:ext uri="{FF2B5EF4-FFF2-40B4-BE49-F238E27FC236}">
                <a16:creationId xmlns:a16="http://schemas.microsoft.com/office/drawing/2014/main" id="{85523AA5-C439-8AAD-9AA2-6C0C476B19E8}"/>
              </a:ext>
            </a:extLst>
          </p:cNvPr>
          <p:cNvSpPr txBox="1"/>
          <p:nvPr/>
        </p:nvSpPr>
        <p:spPr>
          <a:xfrm>
            <a:off x="4289622" y="2888432"/>
            <a:ext cx="824265" cy="646331"/>
          </a:xfrm>
          <a:prstGeom prst="rect">
            <a:avLst/>
          </a:prstGeom>
          <a:noFill/>
        </p:spPr>
        <p:txBody>
          <a:bodyPr wrap="none" rtlCol="0">
            <a:spAutoFit/>
          </a:bodyPr>
          <a:lstStyle/>
          <a:p>
            <a:pPr algn="ctr"/>
            <a:r>
              <a:rPr kumimoji="1" lang="en-US" altLang="ja-JP" sz="1800" b="1" dirty="0">
                <a:solidFill>
                  <a:srgbClr val="008458"/>
                </a:solidFill>
                <a:latin typeface="BIZ UDPゴシック" panose="020B0400000000000000" pitchFamily="50" charset="-128"/>
                <a:ea typeface="BIZ UDPゴシック" panose="020B0400000000000000" pitchFamily="50" charset="-128"/>
              </a:rPr>
              <a:t>7/25</a:t>
            </a:r>
          </a:p>
          <a:p>
            <a:pPr algn="ctr"/>
            <a:r>
              <a:rPr kumimoji="1" lang="en-US" altLang="ja-JP" sz="1800" b="1" dirty="0">
                <a:solidFill>
                  <a:srgbClr val="008458"/>
                </a:solidFill>
                <a:latin typeface="BIZ UDPゴシック" panose="020B0400000000000000" pitchFamily="50" charset="-128"/>
                <a:ea typeface="BIZ UDPゴシック" panose="020B0400000000000000" pitchFamily="50" charset="-128"/>
              </a:rPr>
              <a:t>(</a:t>
            </a:r>
            <a:r>
              <a:rPr kumimoji="1" lang="ja-JP" altLang="en-US" sz="1800" b="1" dirty="0">
                <a:solidFill>
                  <a:srgbClr val="008458"/>
                </a:solidFill>
                <a:latin typeface="BIZ UDPゴシック" panose="020B0400000000000000" pitchFamily="50" charset="-128"/>
                <a:ea typeface="BIZ UDPゴシック" panose="020B0400000000000000" pitchFamily="50" charset="-128"/>
              </a:rPr>
              <a:t>金</a:t>
            </a:r>
            <a:r>
              <a:rPr kumimoji="1" lang="en-US" altLang="ja-JP" sz="1800" b="1" dirty="0">
                <a:solidFill>
                  <a:srgbClr val="008458"/>
                </a:solidFill>
                <a:latin typeface="BIZ UDPゴシック" panose="020B0400000000000000" pitchFamily="50" charset="-128"/>
                <a:ea typeface="BIZ UDPゴシック" panose="020B0400000000000000" pitchFamily="50" charset="-128"/>
              </a:rPr>
              <a:t>)</a:t>
            </a:r>
            <a:endParaRPr kumimoji="1" lang="ja-JP" altLang="en-US" sz="1800" b="1" dirty="0">
              <a:solidFill>
                <a:srgbClr val="008458"/>
              </a:solidFill>
              <a:latin typeface="BIZ UDPゴシック" panose="020B0400000000000000" pitchFamily="50" charset="-128"/>
              <a:ea typeface="BIZ UDPゴシック" panose="020B0400000000000000" pitchFamily="50" charset="-128"/>
            </a:endParaRPr>
          </a:p>
        </p:txBody>
      </p:sp>
      <p:sp>
        <p:nvSpPr>
          <p:cNvPr id="29" name="テキスト ボックス 28">
            <a:extLst>
              <a:ext uri="{FF2B5EF4-FFF2-40B4-BE49-F238E27FC236}">
                <a16:creationId xmlns:a16="http://schemas.microsoft.com/office/drawing/2014/main" id="{1E8C5D31-B509-B9C5-7988-AC9D97D0BAE9}"/>
              </a:ext>
            </a:extLst>
          </p:cNvPr>
          <p:cNvSpPr txBox="1"/>
          <p:nvPr/>
        </p:nvSpPr>
        <p:spPr>
          <a:xfrm>
            <a:off x="5215677" y="2888432"/>
            <a:ext cx="649537" cy="646331"/>
          </a:xfrm>
          <a:prstGeom prst="rect">
            <a:avLst/>
          </a:prstGeom>
          <a:noFill/>
        </p:spPr>
        <p:txBody>
          <a:bodyPr wrap="none" rtlCol="0">
            <a:spAutoFit/>
          </a:bodyPr>
          <a:lstStyle/>
          <a:p>
            <a:pPr algn="ctr"/>
            <a:r>
              <a:rPr lang="en-US" altLang="ja-JP" sz="1800" b="1" dirty="0">
                <a:solidFill>
                  <a:srgbClr val="008458"/>
                </a:solidFill>
                <a:latin typeface="BIZ UDPゴシック" panose="020B0400000000000000" pitchFamily="50" charset="-128"/>
                <a:ea typeface="BIZ UDPゴシック" panose="020B0400000000000000" pitchFamily="50" charset="-128"/>
              </a:rPr>
              <a:t>8/8</a:t>
            </a:r>
            <a:endParaRPr kumimoji="1" lang="en-US" altLang="ja-JP" sz="1800" b="1" dirty="0">
              <a:solidFill>
                <a:srgbClr val="008458"/>
              </a:solidFill>
              <a:latin typeface="BIZ UDPゴシック" panose="020B0400000000000000" pitchFamily="50" charset="-128"/>
              <a:ea typeface="BIZ UDPゴシック" panose="020B0400000000000000" pitchFamily="50" charset="-128"/>
            </a:endParaRPr>
          </a:p>
          <a:p>
            <a:pPr algn="ctr"/>
            <a:r>
              <a:rPr kumimoji="1" lang="en-US" altLang="ja-JP" sz="1800" b="1" dirty="0">
                <a:solidFill>
                  <a:srgbClr val="008458"/>
                </a:solidFill>
                <a:latin typeface="BIZ UDPゴシック" panose="020B0400000000000000" pitchFamily="50" charset="-128"/>
                <a:ea typeface="BIZ UDPゴシック" panose="020B0400000000000000" pitchFamily="50" charset="-128"/>
              </a:rPr>
              <a:t>(</a:t>
            </a:r>
            <a:r>
              <a:rPr kumimoji="1" lang="ja-JP" altLang="en-US" sz="1800" b="1" dirty="0">
                <a:solidFill>
                  <a:srgbClr val="008458"/>
                </a:solidFill>
                <a:latin typeface="BIZ UDPゴシック" panose="020B0400000000000000" pitchFamily="50" charset="-128"/>
                <a:ea typeface="BIZ UDPゴシック" panose="020B0400000000000000" pitchFamily="50" charset="-128"/>
              </a:rPr>
              <a:t>金</a:t>
            </a:r>
            <a:r>
              <a:rPr kumimoji="1" lang="en-US" altLang="ja-JP" sz="1800" b="1" dirty="0">
                <a:solidFill>
                  <a:srgbClr val="008458"/>
                </a:solidFill>
                <a:latin typeface="BIZ UDPゴシック" panose="020B0400000000000000" pitchFamily="50" charset="-128"/>
                <a:ea typeface="BIZ UDPゴシック" panose="020B0400000000000000" pitchFamily="50" charset="-128"/>
              </a:rPr>
              <a:t>)</a:t>
            </a:r>
            <a:endParaRPr kumimoji="1" lang="ja-JP" altLang="en-US" sz="1800" b="1" dirty="0">
              <a:solidFill>
                <a:srgbClr val="008458"/>
              </a:solidFill>
              <a:latin typeface="BIZ UDPゴシック" panose="020B0400000000000000" pitchFamily="50" charset="-128"/>
              <a:ea typeface="BIZ UDPゴシック" panose="020B0400000000000000" pitchFamily="50" charset="-128"/>
            </a:endParaRPr>
          </a:p>
        </p:txBody>
      </p:sp>
      <p:sp>
        <p:nvSpPr>
          <p:cNvPr id="30" name="テキスト ボックス 29">
            <a:extLst>
              <a:ext uri="{FF2B5EF4-FFF2-40B4-BE49-F238E27FC236}">
                <a16:creationId xmlns:a16="http://schemas.microsoft.com/office/drawing/2014/main" id="{6D0646D9-7023-DC84-7D2A-607C627EECC2}"/>
              </a:ext>
            </a:extLst>
          </p:cNvPr>
          <p:cNvSpPr txBox="1"/>
          <p:nvPr/>
        </p:nvSpPr>
        <p:spPr>
          <a:xfrm>
            <a:off x="5877847" y="2888432"/>
            <a:ext cx="824265" cy="646331"/>
          </a:xfrm>
          <a:prstGeom prst="rect">
            <a:avLst/>
          </a:prstGeom>
          <a:noFill/>
        </p:spPr>
        <p:txBody>
          <a:bodyPr wrap="none" rtlCol="0">
            <a:spAutoFit/>
          </a:bodyPr>
          <a:lstStyle/>
          <a:p>
            <a:pPr algn="ctr"/>
            <a:r>
              <a:rPr lang="en-US" altLang="ja-JP" sz="1800" b="1" dirty="0">
                <a:solidFill>
                  <a:srgbClr val="008458"/>
                </a:solidFill>
                <a:latin typeface="BIZ UDPゴシック" panose="020B0400000000000000" pitchFamily="50" charset="-128"/>
                <a:ea typeface="BIZ UDPゴシック" panose="020B0400000000000000" pitchFamily="50" charset="-128"/>
              </a:rPr>
              <a:t>8/27</a:t>
            </a:r>
            <a:endParaRPr kumimoji="1" lang="en-US" altLang="ja-JP" sz="1800" b="1" dirty="0">
              <a:solidFill>
                <a:srgbClr val="008458"/>
              </a:solidFill>
              <a:latin typeface="BIZ UDPゴシック" panose="020B0400000000000000" pitchFamily="50" charset="-128"/>
              <a:ea typeface="BIZ UDPゴシック" panose="020B0400000000000000" pitchFamily="50" charset="-128"/>
            </a:endParaRPr>
          </a:p>
          <a:p>
            <a:pPr algn="ctr"/>
            <a:r>
              <a:rPr kumimoji="1" lang="en-US" altLang="ja-JP" sz="1800" b="1" dirty="0">
                <a:solidFill>
                  <a:srgbClr val="008458"/>
                </a:solidFill>
                <a:latin typeface="BIZ UDPゴシック" panose="020B0400000000000000" pitchFamily="50" charset="-128"/>
                <a:ea typeface="BIZ UDPゴシック" panose="020B0400000000000000" pitchFamily="50" charset="-128"/>
              </a:rPr>
              <a:t>(</a:t>
            </a:r>
            <a:r>
              <a:rPr kumimoji="1" lang="ja-JP" altLang="en-US" sz="1800" b="1" dirty="0">
                <a:solidFill>
                  <a:srgbClr val="008458"/>
                </a:solidFill>
                <a:latin typeface="BIZ UDPゴシック" panose="020B0400000000000000" pitchFamily="50" charset="-128"/>
                <a:ea typeface="BIZ UDPゴシック" panose="020B0400000000000000" pitchFamily="50" charset="-128"/>
              </a:rPr>
              <a:t>水</a:t>
            </a:r>
            <a:r>
              <a:rPr kumimoji="1" lang="en-US" altLang="ja-JP" sz="1800" b="1" dirty="0">
                <a:solidFill>
                  <a:srgbClr val="008458"/>
                </a:solidFill>
                <a:latin typeface="BIZ UDPゴシック" panose="020B0400000000000000" pitchFamily="50" charset="-128"/>
                <a:ea typeface="BIZ UDPゴシック" panose="020B0400000000000000" pitchFamily="50" charset="-128"/>
              </a:rPr>
              <a:t>)</a:t>
            </a:r>
            <a:endParaRPr kumimoji="1" lang="ja-JP" altLang="en-US" sz="1800" b="1" dirty="0">
              <a:solidFill>
                <a:srgbClr val="008458"/>
              </a:solidFill>
              <a:latin typeface="BIZ UDPゴシック" panose="020B0400000000000000" pitchFamily="50" charset="-128"/>
              <a:ea typeface="BIZ UDPゴシック" panose="020B0400000000000000" pitchFamily="50" charset="-128"/>
            </a:endParaRPr>
          </a:p>
        </p:txBody>
      </p:sp>
      <p:sp>
        <p:nvSpPr>
          <p:cNvPr id="31" name="テキスト ボックス 30">
            <a:extLst>
              <a:ext uri="{FF2B5EF4-FFF2-40B4-BE49-F238E27FC236}">
                <a16:creationId xmlns:a16="http://schemas.microsoft.com/office/drawing/2014/main" id="{535BF81A-26B6-921A-AD67-BE96D7817AD4}"/>
              </a:ext>
            </a:extLst>
          </p:cNvPr>
          <p:cNvSpPr txBox="1"/>
          <p:nvPr/>
        </p:nvSpPr>
        <p:spPr>
          <a:xfrm>
            <a:off x="6664996" y="2888432"/>
            <a:ext cx="766555" cy="646331"/>
          </a:xfrm>
          <a:prstGeom prst="rect">
            <a:avLst/>
          </a:prstGeom>
          <a:noFill/>
        </p:spPr>
        <p:txBody>
          <a:bodyPr wrap="none" rtlCol="0">
            <a:spAutoFit/>
          </a:bodyPr>
          <a:lstStyle/>
          <a:p>
            <a:pPr algn="ctr"/>
            <a:r>
              <a:rPr lang="en-US" altLang="ja-JP" sz="1800" b="1" dirty="0">
                <a:solidFill>
                  <a:srgbClr val="008458"/>
                </a:solidFill>
                <a:latin typeface="BIZ UDPゴシック" panose="020B0400000000000000" pitchFamily="50" charset="-128"/>
                <a:ea typeface="BIZ UDPゴシック" panose="020B0400000000000000" pitchFamily="50" charset="-128"/>
              </a:rPr>
              <a:t>9/11</a:t>
            </a:r>
            <a:endParaRPr kumimoji="1" lang="en-US" altLang="ja-JP" sz="1800" b="1" dirty="0">
              <a:solidFill>
                <a:srgbClr val="008458"/>
              </a:solidFill>
              <a:latin typeface="BIZ UDPゴシック" panose="020B0400000000000000" pitchFamily="50" charset="-128"/>
              <a:ea typeface="BIZ UDPゴシック" panose="020B0400000000000000" pitchFamily="50" charset="-128"/>
            </a:endParaRPr>
          </a:p>
          <a:p>
            <a:pPr algn="ctr"/>
            <a:r>
              <a:rPr kumimoji="1" lang="en-US" altLang="ja-JP" sz="1800" b="1" dirty="0">
                <a:solidFill>
                  <a:srgbClr val="008458"/>
                </a:solidFill>
                <a:latin typeface="BIZ UDPゴシック" panose="020B0400000000000000" pitchFamily="50" charset="-128"/>
                <a:ea typeface="BIZ UDPゴシック" panose="020B0400000000000000" pitchFamily="50" charset="-128"/>
              </a:rPr>
              <a:t>(</a:t>
            </a:r>
            <a:r>
              <a:rPr lang="ja-JP" altLang="en-US" sz="1800" b="1" dirty="0">
                <a:solidFill>
                  <a:srgbClr val="008458"/>
                </a:solidFill>
                <a:latin typeface="BIZ UDPゴシック" panose="020B0400000000000000" pitchFamily="50" charset="-128"/>
                <a:ea typeface="BIZ UDPゴシック" panose="020B0400000000000000" pitchFamily="50" charset="-128"/>
              </a:rPr>
              <a:t>木</a:t>
            </a:r>
            <a:r>
              <a:rPr kumimoji="1" lang="en-US" altLang="ja-JP" sz="1800" b="1" dirty="0">
                <a:solidFill>
                  <a:srgbClr val="008458"/>
                </a:solidFill>
                <a:latin typeface="BIZ UDPゴシック" panose="020B0400000000000000" pitchFamily="50" charset="-128"/>
                <a:ea typeface="BIZ UDPゴシック" panose="020B0400000000000000" pitchFamily="50" charset="-128"/>
              </a:rPr>
              <a:t>)</a:t>
            </a:r>
            <a:endParaRPr kumimoji="1" lang="ja-JP" altLang="en-US" sz="1800" b="1" dirty="0">
              <a:solidFill>
                <a:srgbClr val="008458"/>
              </a:solidFill>
              <a:latin typeface="BIZ UDPゴシック" panose="020B0400000000000000" pitchFamily="50" charset="-128"/>
              <a:ea typeface="BIZ UDPゴシック" panose="020B0400000000000000" pitchFamily="50" charset="-128"/>
            </a:endParaRPr>
          </a:p>
        </p:txBody>
      </p:sp>
      <p:sp>
        <p:nvSpPr>
          <p:cNvPr id="32" name="テキスト ボックス 31">
            <a:extLst>
              <a:ext uri="{FF2B5EF4-FFF2-40B4-BE49-F238E27FC236}">
                <a16:creationId xmlns:a16="http://schemas.microsoft.com/office/drawing/2014/main" id="{C660BB87-B727-DEA6-EF70-C92CA8852D00}"/>
              </a:ext>
            </a:extLst>
          </p:cNvPr>
          <p:cNvSpPr txBox="1"/>
          <p:nvPr/>
        </p:nvSpPr>
        <p:spPr>
          <a:xfrm>
            <a:off x="7363099" y="2888432"/>
            <a:ext cx="824265" cy="646331"/>
          </a:xfrm>
          <a:prstGeom prst="rect">
            <a:avLst/>
          </a:prstGeom>
          <a:noFill/>
        </p:spPr>
        <p:txBody>
          <a:bodyPr wrap="none" rtlCol="0">
            <a:spAutoFit/>
          </a:bodyPr>
          <a:lstStyle/>
          <a:p>
            <a:pPr algn="ctr"/>
            <a:r>
              <a:rPr lang="en-US" altLang="ja-JP" sz="1800" b="1" dirty="0">
                <a:solidFill>
                  <a:srgbClr val="008458"/>
                </a:solidFill>
                <a:latin typeface="BIZ UDPゴシック" panose="020B0400000000000000" pitchFamily="50" charset="-128"/>
                <a:ea typeface="BIZ UDPゴシック" panose="020B0400000000000000" pitchFamily="50" charset="-128"/>
              </a:rPr>
              <a:t>9/25</a:t>
            </a:r>
            <a:endParaRPr kumimoji="1" lang="en-US" altLang="ja-JP" sz="1800" b="1" dirty="0">
              <a:solidFill>
                <a:srgbClr val="008458"/>
              </a:solidFill>
              <a:latin typeface="BIZ UDPゴシック" panose="020B0400000000000000" pitchFamily="50" charset="-128"/>
              <a:ea typeface="BIZ UDPゴシック" panose="020B0400000000000000" pitchFamily="50" charset="-128"/>
            </a:endParaRPr>
          </a:p>
          <a:p>
            <a:pPr algn="ctr"/>
            <a:r>
              <a:rPr kumimoji="1" lang="en-US" altLang="ja-JP" sz="1800" b="1" dirty="0">
                <a:solidFill>
                  <a:srgbClr val="008458"/>
                </a:solidFill>
                <a:latin typeface="BIZ UDPゴシック" panose="020B0400000000000000" pitchFamily="50" charset="-128"/>
                <a:ea typeface="BIZ UDPゴシック" panose="020B0400000000000000" pitchFamily="50" charset="-128"/>
              </a:rPr>
              <a:t>(</a:t>
            </a:r>
            <a:r>
              <a:rPr lang="ja-JP" altLang="en-US" sz="1800" b="1" dirty="0">
                <a:solidFill>
                  <a:srgbClr val="008458"/>
                </a:solidFill>
                <a:latin typeface="BIZ UDPゴシック" panose="020B0400000000000000" pitchFamily="50" charset="-128"/>
                <a:ea typeface="BIZ UDPゴシック" panose="020B0400000000000000" pitchFamily="50" charset="-128"/>
              </a:rPr>
              <a:t>木</a:t>
            </a:r>
            <a:r>
              <a:rPr kumimoji="1" lang="en-US" altLang="ja-JP" sz="1800" b="1" dirty="0">
                <a:solidFill>
                  <a:srgbClr val="008458"/>
                </a:solidFill>
                <a:latin typeface="BIZ UDPゴシック" panose="020B0400000000000000" pitchFamily="50" charset="-128"/>
                <a:ea typeface="BIZ UDPゴシック" panose="020B0400000000000000" pitchFamily="50" charset="-128"/>
              </a:rPr>
              <a:t>)</a:t>
            </a:r>
            <a:endParaRPr kumimoji="1" lang="ja-JP" altLang="en-US" sz="1800" b="1" dirty="0">
              <a:solidFill>
                <a:srgbClr val="008458"/>
              </a:solidFill>
              <a:latin typeface="BIZ UDPゴシック" panose="020B0400000000000000" pitchFamily="50" charset="-128"/>
              <a:ea typeface="BIZ UDPゴシック" panose="020B0400000000000000" pitchFamily="50" charset="-128"/>
            </a:endParaRPr>
          </a:p>
        </p:txBody>
      </p:sp>
      <p:sp>
        <p:nvSpPr>
          <p:cNvPr id="33" name="テキスト ボックス 32">
            <a:extLst>
              <a:ext uri="{FF2B5EF4-FFF2-40B4-BE49-F238E27FC236}">
                <a16:creationId xmlns:a16="http://schemas.microsoft.com/office/drawing/2014/main" id="{2C65B775-7A7F-D568-5944-5FDA1673DC35}"/>
              </a:ext>
            </a:extLst>
          </p:cNvPr>
          <p:cNvSpPr txBox="1"/>
          <p:nvPr/>
        </p:nvSpPr>
        <p:spPr>
          <a:xfrm>
            <a:off x="8199855" y="2888432"/>
            <a:ext cx="941283" cy="646331"/>
          </a:xfrm>
          <a:prstGeom prst="rect">
            <a:avLst/>
          </a:prstGeom>
          <a:noFill/>
        </p:spPr>
        <p:txBody>
          <a:bodyPr wrap="none" rtlCol="0">
            <a:spAutoFit/>
          </a:bodyPr>
          <a:lstStyle/>
          <a:p>
            <a:pPr algn="ctr"/>
            <a:r>
              <a:rPr lang="en-US" altLang="ja-JP" sz="1800" b="1" dirty="0">
                <a:solidFill>
                  <a:srgbClr val="008458"/>
                </a:solidFill>
                <a:latin typeface="BIZ UDPゴシック" panose="020B0400000000000000" pitchFamily="50" charset="-128"/>
                <a:ea typeface="BIZ UDPゴシック" panose="020B0400000000000000" pitchFamily="50" charset="-128"/>
              </a:rPr>
              <a:t>10/10</a:t>
            </a:r>
            <a:endParaRPr kumimoji="1" lang="en-US" altLang="ja-JP" sz="1800" b="1" dirty="0">
              <a:solidFill>
                <a:srgbClr val="008458"/>
              </a:solidFill>
              <a:latin typeface="BIZ UDPゴシック" panose="020B0400000000000000" pitchFamily="50" charset="-128"/>
              <a:ea typeface="BIZ UDPゴシック" panose="020B0400000000000000" pitchFamily="50" charset="-128"/>
            </a:endParaRPr>
          </a:p>
          <a:p>
            <a:pPr algn="ctr"/>
            <a:r>
              <a:rPr kumimoji="1" lang="en-US" altLang="ja-JP" sz="1800" b="1" dirty="0">
                <a:solidFill>
                  <a:srgbClr val="008458"/>
                </a:solidFill>
                <a:latin typeface="BIZ UDPゴシック" panose="020B0400000000000000" pitchFamily="50" charset="-128"/>
                <a:ea typeface="BIZ UDPゴシック" panose="020B0400000000000000" pitchFamily="50" charset="-128"/>
              </a:rPr>
              <a:t>(</a:t>
            </a:r>
            <a:r>
              <a:rPr kumimoji="1" lang="ja-JP" altLang="en-US" sz="1800" b="1" dirty="0">
                <a:solidFill>
                  <a:srgbClr val="008458"/>
                </a:solidFill>
                <a:latin typeface="BIZ UDPゴシック" panose="020B0400000000000000" pitchFamily="50" charset="-128"/>
                <a:ea typeface="BIZ UDPゴシック" panose="020B0400000000000000" pitchFamily="50" charset="-128"/>
              </a:rPr>
              <a:t>金</a:t>
            </a:r>
            <a:r>
              <a:rPr kumimoji="1" lang="en-US" altLang="ja-JP" sz="1800" b="1" dirty="0">
                <a:solidFill>
                  <a:srgbClr val="008458"/>
                </a:solidFill>
                <a:latin typeface="BIZ UDPゴシック" panose="020B0400000000000000" pitchFamily="50" charset="-128"/>
                <a:ea typeface="BIZ UDPゴシック" panose="020B0400000000000000" pitchFamily="50" charset="-128"/>
              </a:rPr>
              <a:t>)</a:t>
            </a:r>
            <a:endParaRPr kumimoji="1" lang="ja-JP" altLang="en-US" sz="1800" b="1" dirty="0">
              <a:solidFill>
                <a:srgbClr val="008458"/>
              </a:solidFill>
              <a:latin typeface="BIZ UDPゴシック" panose="020B0400000000000000" pitchFamily="50" charset="-128"/>
              <a:ea typeface="BIZ UDPゴシック" panose="020B0400000000000000" pitchFamily="50" charset="-128"/>
            </a:endParaRPr>
          </a:p>
        </p:txBody>
      </p:sp>
      <p:sp>
        <p:nvSpPr>
          <p:cNvPr id="34" name="テキスト ボックス 33">
            <a:extLst>
              <a:ext uri="{FF2B5EF4-FFF2-40B4-BE49-F238E27FC236}">
                <a16:creationId xmlns:a16="http://schemas.microsoft.com/office/drawing/2014/main" id="{0A34A1FD-4651-1F42-5DCF-274F4DFE3FBF}"/>
              </a:ext>
            </a:extLst>
          </p:cNvPr>
          <p:cNvSpPr txBox="1"/>
          <p:nvPr/>
        </p:nvSpPr>
        <p:spPr>
          <a:xfrm>
            <a:off x="9014545" y="2888432"/>
            <a:ext cx="970137" cy="646331"/>
          </a:xfrm>
          <a:prstGeom prst="rect">
            <a:avLst/>
          </a:prstGeom>
          <a:noFill/>
        </p:spPr>
        <p:txBody>
          <a:bodyPr wrap="none" rtlCol="0">
            <a:spAutoFit/>
          </a:bodyPr>
          <a:lstStyle/>
          <a:p>
            <a:pPr algn="ctr"/>
            <a:r>
              <a:rPr lang="en-US" altLang="ja-JP" sz="1800" b="1" dirty="0">
                <a:solidFill>
                  <a:srgbClr val="008458"/>
                </a:solidFill>
                <a:latin typeface="BIZ UDPゴシック" panose="020B0400000000000000" pitchFamily="50" charset="-128"/>
                <a:ea typeface="BIZ UDPゴシック" panose="020B0400000000000000" pitchFamily="50" charset="-128"/>
              </a:rPr>
              <a:t>10/27</a:t>
            </a:r>
            <a:endParaRPr kumimoji="1" lang="en-US" altLang="ja-JP" sz="1800" b="1" dirty="0">
              <a:solidFill>
                <a:srgbClr val="008458"/>
              </a:solidFill>
              <a:latin typeface="BIZ UDPゴシック" panose="020B0400000000000000" pitchFamily="50" charset="-128"/>
              <a:ea typeface="BIZ UDPゴシック" panose="020B0400000000000000" pitchFamily="50" charset="-128"/>
            </a:endParaRPr>
          </a:p>
          <a:p>
            <a:pPr algn="ctr"/>
            <a:r>
              <a:rPr kumimoji="1" lang="en-US" altLang="ja-JP" sz="1800" b="1" dirty="0">
                <a:solidFill>
                  <a:srgbClr val="008458"/>
                </a:solidFill>
                <a:latin typeface="BIZ UDPゴシック" panose="020B0400000000000000" pitchFamily="50" charset="-128"/>
                <a:ea typeface="BIZ UDPゴシック" panose="020B0400000000000000" pitchFamily="50" charset="-128"/>
              </a:rPr>
              <a:t>(</a:t>
            </a:r>
            <a:r>
              <a:rPr lang="ja-JP" altLang="en-US" sz="1800" b="1" dirty="0">
                <a:solidFill>
                  <a:srgbClr val="008458"/>
                </a:solidFill>
                <a:latin typeface="BIZ UDPゴシック" panose="020B0400000000000000" pitchFamily="50" charset="-128"/>
                <a:ea typeface="BIZ UDPゴシック" panose="020B0400000000000000" pitchFamily="50" charset="-128"/>
              </a:rPr>
              <a:t>月</a:t>
            </a:r>
            <a:r>
              <a:rPr kumimoji="1" lang="en-US" altLang="ja-JP" sz="1800" b="1" dirty="0">
                <a:solidFill>
                  <a:srgbClr val="008458"/>
                </a:solidFill>
                <a:latin typeface="BIZ UDPゴシック" panose="020B0400000000000000" pitchFamily="50" charset="-128"/>
                <a:ea typeface="BIZ UDPゴシック" panose="020B0400000000000000" pitchFamily="50" charset="-128"/>
              </a:rPr>
              <a:t>)</a:t>
            </a:r>
            <a:endParaRPr kumimoji="1" lang="ja-JP" altLang="en-US" sz="1800" b="1" dirty="0">
              <a:solidFill>
                <a:srgbClr val="008458"/>
              </a:solidFill>
              <a:latin typeface="BIZ UDPゴシック" panose="020B0400000000000000" pitchFamily="50" charset="-128"/>
              <a:ea typeface="BIZ UDPゴシック" panose="020B0400000000000000" pitchFamily="50" charset="-128"/>
            </a:endParaRPr>
          </a:p>
        </p:txBody>
      </p:sp>
      <p:sp>
        <p:nvSpPr>
          <p:cNvPr id="35" name="テキスト ボックス 34">
            <a:extLst>
              <a:ext uri="{FF2B5EF4-FFF2-40B4-BE49-F238E27FC236}">
                <a16:creationId xmlns:a16="http://schemas.microsoft.com/office/drawing/2014/main" id="{1BF7FD9E-D2E0-B81D-2CE6-62A0E54F5058}"/>
              </a:ext>
            </a:extLst>
          </p:cNvPr>
          <p:cNvSpPr txBox="1"/>
          <p:nvPr/>
        </p:nvSpPr>
        <p:spPr>
          <a:xfrm>
            <a:off x="9892426" y="2888432"/>
            <a:ext cx="912429" cy="646331"/>
          </a:xfrm>
          <a:prstGeom prst="rect">
            <a:avLst/>
          </a:prstGeom>
          <a:noFill/>
        </p:spPr>
        <p:txBody>
          <a:bodyPr wrap="none" rtlCol="0">
            <a:spAutoFit/>
          </a:bodyPr>
          <a:lstStyle/>
          <a:p>
            <a:pPr algn="ctr"/>
            <a:r>
              <a:rPr lang="en-US" altLang="ja-JP" sz="1800" b="1" dirty="0">
                <a:solidFill>
                  <a:srgbClr val="008458"/>
                </a:solidFill>
                <a:latin typeface="BIZ UDPゴシック" panose="020B0400000000000000" pitchFamily="50" charset="-128"/>
                <a:ea typeface="BIZ UDPゴシック" panose="020B0400000000000000" pitchFamily="50" charset="-128"/>
              </a:rPr>
              <a:t>11/17</a:t>
            </a:r>
            <a:endParaRPr kumimoji="1" lang="en-US" altLang="ja-JP" sz="1800" b="1" dirty="0">
              <a:solidFill>
                <a:srgbClr val="008458"/>
              </a:solidFill>
              <a:latin typeface="BIZ UDPゴシック" panose="020B0400000000000000" pitchFamily="50" charset="-128"/>
              <a:ea typeface="BIZ UDPゴシック" panose="020B0400000000000000" pitchFamily="50" charset="-128"/>
            </a:endParaRPr>
          </a:p>
          <a:p>
            <a:pPr algn="ctr"/>
            <a:r>
              <a:rPr kumimoji="1" lang="en-US" altLang="ja-JP" sz="1800" b="1" dirty="0">
                <a:solidFill>
                  <a:srgbClr val="008458"/>
                </a:solidFill>
                <a:latin typeface="BIZ UDPゴシック" panose="020B0400000000000000" pitchFamily="50" charset="-128"/>
                <a:ea typeface="BIZ UDPゴシック" panose="020B0400000000000000" pitchFamily="50" charset="-128"/>
              </a:rPr>
              <a:t>(</a:t>
            </a:r>
            <a:r>
              <a:rPr lang="ja-JP" altLang="en-US" sz="1800" b="1" dirty="0">
                <a:solidFill>
                  <a:srgbClr val="008458"/>
                </a:solidFill>
                <a:latin typeface="BIZ UDPゴシック" panose="020B0400000000000000" pitchFamily="50" charset="-128"/>
                <a:ea typeface="BIZ UDPゴシック" panose="020B0400000000000000" pitchFamily="50" charset="-128"/>
              </a:rPr>
              <a:t>月</a:t>
            </a:r>
            <a:r>
              <a:rPr kumimoji="1" lang="en-US" altLang="ja-JP" sz="1800" b="1" dirty="0">
                <a:solidFill>
                  <a:srgbClr val="008458"/>
                </a:solidFill>
                <a:latin typeface="BIZ UDPゴシック" panose="020B0400000000000000" pitchFamily="50" charset="-128"/>
                <a:ea typeface="BIZ UDPゴシック" panose="020B0400000000000000" pitchFamily="50" charset="-128"/>
              </a:rPr>
              <a:t>)</a:t>
            </a:r>
            <a:endParaRPr kumimoji="1" lang="ja-JP" altLang="en-US" sz="1800" b="1" dirty="0">
              <a:solidFill>
                <a:srgbClr val="008458"/>
              </a:solidFill>
              <a:latin typeface="BIZ UDPゴシック" panose="020B0400000000000000" pitchFamily="50" charset="-128"/>
              <a:ea typeface="BIZ UDPゴシック" panose="020B0400000000000000" pitchFamily="50" charset="-128"/>
            </a:endParaRPr>
          </a:p>
        </p:txBody>
      </p:sp>
      <p:sp>
        <p:nvSpPr>
          <p:cNvPr id="36" name="テキスト ボックス 35">
            <a:extLst>
              <a:ext uri="{FF2B5EF4-FFF2-40B4-BE49-F238E27FC236}">
                <a16:creationId xmlns:a16="http://schemas.microsoft.com/office/drawing/2014/main" id="{9B8A3A25-075C-38B2-A113-F9325F5380A7}"/>
              </a:ext>
            </a:extLst>
          </p:cNvPr>
          <p:cNvSpPr txBox="1"/>
          <p:nvPr/>
        </p:nvSpPr>
        <p:spPr>
          <a:xfrm>
            <a:off x="11233461" y="2888432"/>
            <a:ext cx="941283" cy="646331"/>
          </a:xfrm>
          <a:prstGeom prst="rect">
            <a:avLst/>
          </a:prstGeom>
          <a:noFill/>
        </p:spPr>
        <p:txBody>
          <a:bodyPr wrap="none" rtlCol="0">
            <a:spAutoFit/>
          </a:bodyPr>
          <a:lstStyle/>
          <a:p>
            <a:pPr algn="ctr"/>
            <a:r>
              <a:rPr lang="en-US" altLang="ja-JP" sz="1800" b="1" dirty="0">
                <a:solidFill>
                  <a:srgbClr val="008458"/>
                </a:solidFill>
                <a:latin typeface="BIZ UDPゴシック" panose="020B0400000000000000" pitchFamily="50" charset="-128"/>
                <a:ea typeface="BIZ UDPゴシック" panose="020B0400000000000000" pitchFamily="50" charset="-128"/>
              </a:rPr>
              <a:t>12/12</a:t>
            </a:r>
            <a:endParaRPr kumimoji="1" lang="en-US" altLang="ja-JP" sz="1800" b="1" dirty="0">
              <a:solidFill>
                <a:srgbClr val="008458"/>
              </a:solidFill>
              <a:latin typeface="BIZ UDPゴシック" panose="020B0400000000000000" pitchFamily="50" charset="-128"/>
              <a:ea typeface="BIZ UDPゴシック" panose="020B0400000000000000" pitchFamily="50" charset="-128"/>
            </a:endParaRPr>
          </a:p>
          <a:p>
            <a:pPr algn="ctr"/>
            <a:r>
              <a:rPr kumimoji="1" lang="en-US" altLang="ja-JP" sz="1800" b="1" dirty="0">
                <a:solidFill>
                  <a:srgbClr val="008458"/>
                </a:solidFill>
                <a:latin typeface="BIZ UDPゴシック" panose="020B0400000000000000" pitchFamily="50" charset="-128"/>
                <a:ea typeface="BIZ UDPゴシック" panose="020B0400000000000000" pitchFamily="50" charset="-128"/>
              </a:rPr>
              <a:t>(</a:t>
            </a:r>
            <a:r>
              <a:rPr kumimoji="1" lang="ja-JP" altLang="en-US" sz="1800" b="1" dirty="0">
                <a:solidFill>
                  <a:srgbClr val="008458"/>
                </a:solidFill>
                <a:latin typeface="BIZ UDPゴシック" panose="020B0400000000000000" pitchFamily="50" charset="-128"/>
                <a:ea typeface="BIZ UDPゴシック" panose="020B0400000000000000" pitchFamily="50" charset="-128"/>
              </a:rPr>
              <a:t>金</a:t>
            </a:r>
            <a:r>
              <a:rPr kumimoji="1" lang="en-US" altLang="ja-JP" sz="1800" b="1" dirty="0">
                <a:solidFill>
                  <a:srgbClr val="008458"/>
                </a:solidFill>
                <a:latin typeface="BIZ UDPゴシック" panose="020B0400000000000000" pitchFamily="50" charset="-128"/>
                <a:ea typeface="BIZ UDPゴシック" panose="020B0400000000000000" pitchFamily="50" charset="-128"/>
              </a:rPr>
              <a:t>)</a:t>
            </a:r>
            <a:endParaRPr kumimoji="1" lang="ja-JP" altLang="en-US" sz="1800" b="1" dirty="0">
              <a:solidFill>
                <a:srgbClr val="008458"/>
              </a:solidFill>
              <a:latin typeface="BIZ UDPゴシック" panose="020B0400000000000000" pitchFamily="50" charset="-128"/>
              <a:ea typeface="BIZ UDPゴシック" panose="020B0400000000000000" pitchFamily="50" charset="-128"/>
            </a:endParaRPr>
          </a:p>
        </p:txBody>
      </p:sp>
      <p:sp>
        <p:nvSpPr>
          <p:cNvPr id="37" name="テキスト ボックス 36">
            <a:extLst>
              <a:ext uri="{FF2B5EF4-FFF2-40B4-BE49-F238E27FC236}">
                <a16:creationId xmlns:a16="http://schemas.microsoft.com/office/drawing/2014/main" id="{EF8A7CA2-5FAE-017A-AEA1-A6B1978A05FA}"/>
              </a:ext>
            </a:extLst>
          </p:cNvPr>
          <p:cNvSpPr txBox="1"/>
          <p:nvPr/>
        </p:nvSpPr>
        <p:spPr>
          <a:xfrm>
            <a:off x="12787093" y="2888432"/>
            <a:ext cx="766555" cy="646331"/>
          </a:xfrm>
          <a:prstGeom prst="rect">
            <a:avLst/>
          </a:prstGeom>
          <a:noFill/>
        </p:spPr>
        <p:txBody>
          <a:bodyPr wrap="none" rtlCol="0">
            <a:spAutoFit/>
          </a:bodyPr>
          <a:lstStyle/>
          <a:p>
            <a:pPr algn="ctr"/>
            <a:r>
              <a:rPr lang="en-US" altLang="ja-JP" sz="1800" b="1" dirty="0">
                <a:solidFill>
                  <a:srgbClr val="008458"/>
                </a:solidFill>
                <a:latin typeface="BIZ UDPゴシック" panose="020B0400000000000000" pitchFamily="50" charset="-128"/>
                <a:ea typeface="BIZ UDPゴシック" panose="020B0400000000000000" pitchFamily="50" charset="-128"/>
              </a:rPr>
              <a:t>1/16</a:t>
            </a:r>
            <a:endParaRPr kumimoji="1" lang="en-US" altLang="ja-JP" sz="1800" b="1" dirty="0">
              <a:solidFill>
                <a:srgbClr val="008458"/>
              </a:solidFill>
              <a:latin typeface="BIZ UDPゴシック" panose="020B0400000000000000" pitchFamily="50" charset="-128"/>
              <a:ea typeface="BIZ UDPゴシック" panose="020B0400000000000000" pitchFamily="50" charset="-128"/>
            </a:endParaRPr>
          </a:p>
          <a:p>
            <a:pPr algn="ctr"/>
            <a:r>
              <a:rPr kumimoji="1" lang="en-US" altLang="ja-JP" sz="1800" b="1" dirty="0">
                <a:solidFill>
                  <a:srgbClr val="008458"/>
                </a:solidFill>
                <a:latin typeface="BIZ UDPゴシック" panose="020B0400000000000000" pitchFamily="50" charset="-128"/>
                <a:ea typeface="BIZ UDPゴシック" panose="020B0400000000000000" pitchFamily="50" charset="-128"/>
              </a:rPr>
              <a:t>(</a:t>
            </a:r>
            <a:r>
              <a:rPr kumimoji="1" lang="ja-JP" altLang="en-US" sz="1800" b="1" dirty="0">
                <a:solidFill>
                  <a:srgbClr val="008458"/>
                </a:solidFill>
                <a:latin typeface="BIZ UDPゴシック" panose="020B0400000000000000" pitchFamily="50" charset="-128"/>
                <a:ea typeface="BIZ UDPゴシック" panose="020B0400000000000000" pitchFamily="50" charset="-128"/>
              </a:rPr>
              <a:t>金</a:t>
            </a:r>
            <a:r>
              <a:rPr kumimoji="1" lang="en-US" altLang="ja-JP" sz="1800" b="1" dirty="0">
                <a:solidFill>
                  <a:srgbClr val="008458"/>
                </a:solidFill>
                <a:latin typeface="BIZ UDPゴシック" panose="020B0400000000000000" pitchFamily="50" charset="-128"/>
                <a:ea typeface="BIZ UDPゴシック" panose="020B0400000000000000" pitchFamily="50" charset="-128"/>
              </a:rPr>
              <a:t>)</a:t>
            </a:r>
            <a:endParaRPr kumimoji="1" lang="ja-JP" altLang="en-US" sz="1800" b="1" dirty="0">
              <a:solidFill>
                <a:srgbClr val="008458"/>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8947148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DD29911E-E251-E50D-2DF3-FE91F18CA116}"/>
              </a:ext>
            </a:extLst>
          </p:cNvPr>
          <p:cNvSpPr txBox="1"/>
          <p:nvPr/>
        </p:nvSpPr>
        <p:spPr>
          <a:xfrm>
            <a:off x="1554679" y="2172480"/>
            <a:ext cx="15456498" cy="7116179"/>
          </a:xfrm>
          <a:prstGeom prst="rect">
            <a:avLst/>
          </a:prstGeom>
          <a:noFill/>
        </p:spPr>
        <p:txBody>
          <a:bodyPr wrap="square">
            <a:spAutoFit/>
          </a:bodyPr>
          <a:lstStyle/>
          <a:p>
            <a:pPr>
              <a:lnSpc>
                <a:spcPct val="110000"/>
              </a:lnSpc>
            </a:pPr>
            <a:r>
              <a:rPr lang="en-US" altLang="ja-JP" sz="3200" u="sng" dirty="0">
                <a:latin typeface="BIZ UDPゴシック" panose="020B0400000000000000" pitchFamily="50" charset="-128"/>
                <a:ea typeface="BIZ UDPゴシック" panose="020B0400000000000000" pitchFamily="50" charset="-128"/>
              </a:rPr>
              <a:t>GDPR</a:t>
            </a:r>
            <a:r>
              <a:rPr lang="ja-JP" altLang="en-US" sz="3200" u="sng" dirty="0">
                <a:latin typeface="BIZ UDPゴシック" panose="020B0400000000000000" pitchFamily="50" charset="-128"/>
                <a:ea typeface="BIZ UDPゴシック" panose="020B0400000000000000" pitchFamily="50" charset="-128"/>
              </a:rPr>
              <a:t>（一般データ保護規則）とは</a:t>
            </a:r>
            <a:endParaRPr lang="en-US" altLang="ja-JP" sz="3200" u="sng" dirty="0">
              <a:latin typeface="BIZ UDPゴシック" panose="020B0400000000000000" pitchFamily="50" charset="-128"/>
              <a:ea typeface="BIZ UDPゴシック" panose="020B0400000000000000" pitchFamily="50" charset="-128"/>
            </a:endParaRPr>
          </a:p>
          <a:p>
            <a:pPr defTabSz="1881188">
              <a:lnSpc>
                <a:spcPct val="110000"/>
              </a:lnSpc>
            </a:pPr>
            <a:r>
              <a:rPr lang="ja-JP" altLang="en-US" sz="3200" b="1" dirty="0">
                <a:latin typeface="BIZ UDPゴシック" panose="020B0400000000000000" pitchFamily="50" charset="-128"/>
                <a:ea typeface="BIZ UDPゴシック" panose="020B0400000000000000" pitchFamily="50" charset="-128"/>
              </a:rPr>
              <a:t>起源</a:t>
            </a:r>
            <a:r>
              <a:rPr lang="en-US" altLang="ja-JP" sz="3200" b="1" dirty="0">
                <a:latin typeface="BIZ UDPゴシック" panose="020B0400000000000000" pitchFamily="50" charset="-128"/>
                <a:ea typeface="BIZ UDPゴシック" panose="020B0400000000000000" pitchFamily="50" charset="-128"/>
              </a:rPr>
              <a:t>: 	</a:t>
            </a:r>
            <a:r>
              <a:rPr lang="ja-JP" altLang="en-US" sz="3200" dirty="0">
                <a:latin typeface="BIZ UDPゴシック" panose="020B0400000000000000" pitchFamily="50" charset="-128"/>
                <a:ea typeface="BIZ UDPゴシック" panose="020B0400000000000000" pitchFamily="50" charset="-128"/>
              </a:rPr>
              <a:t>欧州連合（</a:t>
            </a:r>
            <a:r>
              <a:rPr lang="en-US" altLang="ja-JP" sz="3200" dirty="0">
                <a:latin typeface="BIZ UDPゴシック" panose="020B0400000000000000" pitchFamily="50" charset="-128"/>
                <a:ea typeface="BIZ UDPゴシック" panose="020B0400000000000000" pitchFamily="50" charset="-128"/>
              </a:rPr>
              <a:t>EU</a:t>
            </a:r>
            <a:r>
              <a:rPr lang="ja-JP" altLang="en-US" sz="3200" dirty="0">
                <a:latin typeface="BIZ UDPゴシック" panose="020B0400000000000000" pitchFamily="50" charset="-128"/>
                <a:ea typeface="BIZ UDPゴシック" panose="020B0400000000000000" pitchFamily="50" charset="-128"/>
              </a:rPr>
              <a:t>）で策定された新しい個人情報保護の枠組み。</a:t>
            </a:r>
          </a:p>
          <a:p>
            <a:pPr defTabSz="1881188">
              <a:lnSpc>
                <a:spcPct val="110000"/>
              </a:lnSpc>
            </a:pPr>
            <a:r>
              <a:rPr lang="ja-JP" altLang="en-US" sz="3200" b="1" dirty="0">
                <a:latin typeface="BIZ UDPゴシック" panose="020B0400000000000000" pitchFamily="50" charset="-128"/>
                <a:ea typeface="BIZ UDPゴシック" panose="020B0400000000000000" pitchFamily="50" charset="-128"/>
              </a:rPr>
              <a:t>目的</a:t>
            </a:r>
            <a:r>
              <a:rPr lang="en-US" altLang="ja-JP" sz="3200" b="1" dirty="0">
                <a:latin typeface="BIZ UDPゴシック" panose="020B0400000000000000" pitchFamily="50" charset="-128"/>
                <a:ea typeface="BIZ UDPゴシック" panose="020B0400000000000000" pitchFamily="50" charset="-128"/>
              </a:rPr>
              <a:t>:</a:t>
            </a:r>
            <a:r>
              <a:rPr lang="en-US" altLang="ja-JP" sz="3200" dirty="0">
                <a:latin typeface="BIZ UDPゴシック" panose="020B0400000000000000" pitchFamily="50" charset="-128"/>
                <a:ea typeface="BIZ UDPゴシック" panose="020B0400000000000000" pitchFamily="50" charset="-128"/>
              </a:rPr>
              <a:t> 	</a:t>
            </a:r>
            <a:r>
              <a:rPr lang="ja-JP" altLang="en-US" sz="3200" dirty="0">
                <a:latin typeface="BIZ UDPゴシック" panose="020B0400000000000000" pitchFamily="50" charset="-128"/>
                <a:ea typeface="BIZ UDPゴシック" panose="020B0400000000000000" pitchFamily="50" charset="-128"/>
              </a:rPr>
              <a:t>個人のプライバシー権を強化し、個人データの処理に関する組織の透明性を　</a:t>
            </a:r>
            <a:endParaRPr lang="en-US" altLang="ja-JP" sz="3200" dirty="0">
              <a:latin typeface="BIZ UDPゴシック" panose="020B0400000000000000" pitchFamily="50" charset="-128"/>
              <a:ea typeface="BIZ UDPゴシック" panose="020B0400000000000000" pitchFamily="50" charset="-128"/>
            </a:endParaRPr>
          </a:p>
          <a:p>
            <a:pPr defTabSz="1881188">
              <a:lnSpc>
                <a:spcPct val="110000"/>
              </a:lnSpc>
            </a:pPr>
            <a:r>
              <a:rPr lang="ja-JP" altLang="en-US" sz="3200" dirty="0">
                <a:latin typeface="BIZ UDPゴシック" panose="020B0400000000000000" pitchFamily="50" charset="-128"/>
                <a:ea typeface="BIZ UDPゴシック" panose="020B0400000000000000" pitchFamily="50" charset="-128"/>
              </a:rPr>
              <a:t>　　  </a:t>
            </a:r>
            <a:r>
              <a:rPr lang="en-US" altLang="ja-JP" sz="3200" dirty="0">
                <a:latin typeface="BIZ UDPゴシック" panose="020B0400000000000000" pitchFamily="50" charset="-128"/>
                <a:ea typeface="BIZ UDPゴシック" panose="020B0400000000000000" pitchFamily="50" charset="-128"/>
              </a:rPr>
              <a:t>	</a:t>
            </a:r>
            <a:r>
              <a:rPr lang="ja-JP" altLang="en-US" sz="3200" dirty="0">
                <a:latin typeface="BIZ UDPゴシック" panose="020B0400000000000000" pitchFamily="50" charset="-128"/>
                <a:ea typeface="BIZ UDPゴシック" panose="020B0400000000000000" pitchFamily="50" charset="-128"/>
              </a:rPr>
              <a:t>増すことを目的としている。</a:t>
            </a:r>
          </a:p>
          <a:p>
            <a:pPr defTabSz="1881188">
              <a:lnSpc>
                <a:spcPct val="110000"/>
              </a:lnSpc>
            </a:pPr>
            <a:r>
              <a:rPr lang="ja-JP" altLang="en-US" sz="3200" b="1" dirty="0">
                <a:latin typeface="BIZ UDPゴシック" panose="020B0400000000000000" pitchFamily="50" charset="-128"/>
                <a:ea typeface="BIZ UDPゴシック" panose="020B0400000000000000" pitchFamily="50" charset="-128"/>
              </a:rPr>
              <a:t>適用範囲</a:t>
            </a:r>
            <a:r>
              <a:rPr lang="en-US" altLang="ja-JP" sz="3200" b="1" dirty="0">
                <a:latin typeface="BIZ UDPゴシック" panose="020B0400000000000000" pitchFamily="50" charset="-128"/>
                <a:ea typeface="BIZ UDPゴシック" panose="020B0400000000000000" pitchFamily="50" charset="-128"/>
              </a:rPr>
              <a:t>:</a:t>
            </a:r>
            <a:r>
              <a:rPr lang="en-US" altLang="ja-JP" sz="3200" dirty="0">
                <a:latin typeface="BIZ UDPゴシック" panose="020B0400000000000000" pitchFamily="50" charset="-128"/>
                <a:ea typeface="BIZ UDPゴシック" panose="020B0400000000000000" pitchFamily="50" charset="-128"/>
              </a:rPr>
              <a:t> </a:t>
            </a:r>
            <a:r>
              <a:rPr lang="ja-JP" altLang="en-US" sz="3200" dirty="0">
                <a:latin typeface="BIZ UDPゴシック" panose="020B0400000000000000" pitchFamily="50" charset="-128"/>
                <a:ea typeface="BIZ UDPゴシック" panose="020B0400000000000000" pitchFamily="50" charset="-128"/>
              </a:rPr>
              <a:t>欧州経済領域（</a:t>
            </a:r>
            <a:r>
              <a:rPr lang="en-US" altLang="ja-JP" sz="3200" dirty="0">
                <a:latin typeface="BIZ UDPゴシック" panose="020B0400000000000000" pitchFamily="50" charset="-128"/>
                <a:ea typeface="BIZ UDPゴシック" panose="020B0400000000000000" pitchFamily="50" charset="-128"/>
              </a:rPr>
              <a:t>EEA</a:t>
            </a:r>
            <a:r>
              <a:rPr lang="ja-JP" altLang="en-US" sz="3200" dirty="0">
                <a:latin typeface="BIZ UDPゴシック" panose="020B0400000000000000" pitchFamily="50" charset="-128"/>
                <a:ea typeface="BIZ UDPゴシック" panose="020B0400000000000000" pitchFamily="50" charset="-128"/>
              </a:rPr>
              <a:t>）内で活動するすべての組織に適用され、</a:t>
            </a:r>
            <a:r>
              <a:rPr lang="en-US" altLang="ja-JP" sz="3200" dirty="0">
                <a:latin typeface="BIZ UDPゴシック" panose="020B0400000000000000" pitchFamily="50" charset="-128"/>
                <a:ea typeface="BIZ UDPゴシック" panose="020B0400000000000000" pitchFamily="50" charset="-128"/>
              </a:rPr>
              <a:t>EEA</a:t>
            </a:r>
            <a:r>
              <a:rPr lang="ja-JP" altLang="en-US" sz="3200" dirty="0">
                <a:latin typeface="BIZ UDPゴシック" panose="020B0400000000000000" pitchFamily="50" charset="-128"/>
                <a:ea typeface="BIZ UDPゴシック" panose="020B0400000000000000" pitchFamily="50" charset="-128"/>
              </a:rPr>
              <a:t>外の</a:t>
            </a:r>
            <a:endParaRPr lang="en-US" altLang="ja-JP" sz="3200" dirty="0">
              <a:latin typeface="BIZ UDPゴシック" panose="020B0400000000000000" pitchFamily="50" charset="-128"/>
              <a:ea typeface="BIZ UDPゴシック" panose="020B0400000000000000" pitchFamily="50" charset="-128"/>
            </a:endParaRPr>
          </a:p>
          <a:p>
            <a:pPr defTabSz="1881188">
              <a:lnSpc>
                <a:spcPct val="110000"/>
              </a:lnSpc>
            </a:pPr>
            <a:r>
              <a:rPr lang="en-US" altLang="ja-JP" sz="3200" dirty="0">
                <a:latin typeface="BIZ UDPゴシック" panose="020B0400000000000000" pitchFamily="50" charset="-128"/>
                <a:ea typeface="BIZ UDPゴシック" panose="020B0400000000000000" pitchFamily="50" charset="-128"/>
              </a:rPr>
              <a:t>              </a:t>
            </a:r>
            <a:r>
              <a:rPr lang="ja-JP" altLang="en-US" sz="3200" dirty="0">
                <a:latin typeface="BIZ UDPゴシック" panose="020B0400000000000000" pitchFamily="50" charset="-128"/>
                <a:ea typeface="BIZ UDPゴシック" panose="020B0400000000000000" pitchFamily="50" charset="-128"/>
              </a:rPr>
              <a:t>組織も</a:t>
            </a:r>
            <a:r>
              <a:rPr lang="en-US" altLang="ja-JP" sz="3200" dirty="0">
                <a:latin typeface="BIZ UDPゴシック" panose="020B0400000000000000" pitchFamily="50" charset="-128"/>
                <a:ea typeface="BIZ UDPゴシック" panose="020B0400000000000000" pitchFamily="50" charset="-128"/>
              </a:rPr>
              <a:t>EEA</a:t>
            </a:r>
            <a:r>
              <a:rPr lang="ja-JP" altLang="en-US" sz="3200" dirty="0">
                <a:latin typeface="BIZ UDPゴシック" panose="020B0400000000000000" pitchFamily="50" charset="-128"/>
                <a:ea typeface="BIZ UDPゴシック" panose="020B0400000000000000" pitchFamily="50" charset="-128"/>
              </a:rPr>
              <a:t>の市民のデータを処理する場合にはこの規則の対象となる。</a:t>
            </a:r>
          </a:p>
          <a:p>
            <a:pPr defTabSz="1881188">
              <a:lnSpc>
                <a:spcPct val="110000"/>
              </a:lnSpc>
            </a:pPr>
            <a:r>
              <a:rPr lang="ja-JP" altLang="en-US" sz="3200" b="1" dirty="0">
                <a:latin typeface="BIZ UDPゴシック" panose="020B0400000000000000" pitchFamily="50" charset="-128"/>
                <a:ea typeface="BIZ UDPゴシック" panose="020B0400000000000000" pitchFamily="50" charset="-128"/>
              </a:rPr>
              <a:t>内容</a:t>
            </a:r>
            <a:r>
              <a:rPr lang="en-US" altLang="ja-JP" sz="3200" b="1" dirty="0">
                <a:latin typeface="BIZ UDPゴシック" panose="020B0400000000000000" pitchFamily="50" charset="-128"/>
                <a:ea typeface="BIZ UDPゴシック" panose="020B0400000000000000" pitchFamily="50" charset="-128"/>
              </a:rPr>
              <a:t>:</a:t>
            </a:r>
            <a:r>
              <a:rPr lang="en-US" altLang="ja-JP" sz="3200" dirty="0">
                <a:latin typeface="BIZ UDPゴシック" panose="020B0400000000000000" pitchFamily="50" charset="-128"/>
                <a:ea typeface="BIZ UDPゴシック" panose="020B0400000000000000" pitchFamily="50" charset="-128"/>
              </a:rPr>
              <a:t> 	</a:t>
            </a:r>
            <a:r>
              <a:rPr lang="ja-JP" altLang="en-US" sz="3200" dirty="0">
                <a:latin typeface="BIZ UDPゴシック" panose="020B0400000000000000" pitchFamily="50" charset="-128"/>
                <a:ea typeface="BIZ UDPゴシック" panose="020B0400000000000000" pitchFamily="50" charset="-128"/>
              </a:rPr>
              <a:t>個人データの「収集」、「処理」、「保存」、「移転」など、あらゆる側面</a:t>
            </a:r>
            <a:endParaRPr lang="en-US" altLang="ja-JP" sz="3200" dirty="0">
              <a:latin typeface="BIZ UDPゴシック" panose="020B0400000000000000" pitchFamily="50" charset="-128"/>
              <a:ea typeface="BIZ UDPゴシック" panose="020B0400000000000000" pitchFamily="50" charset="-128"/>
            </a:endParaRPr>
          </a:p>
          <a:p>
            <a:pPr defTabSz="1881188">
              <a:lnSpc>
                <a:spcPct val="110000"/>
              </a:lnSpc>
            </a:pPr>
            <a:r>
              <a:rPr lang="en-US" altLang="ja-JP" sz="3200" dirty="0">
                <a:latin typeface="BIZ UDPゴシック" panose="020B0400000000000000" pitchFamily="50" charset="-128"/>
                <a:ea typeface="BIZ UDPゴシック" panose="020B0400000000000000" pitchFamily="50" charset="-128"/>
              </a:rPr>
              <a:t>        	</a:t>
            </a:r>
            <a:r>
              <a:rPr lang="ja-JP" altLang="en-US" sz="3200" dirty="0">
                <a:latin typeface="BIZ UDPゴシック" panose="020B0400000000000000" pitchFamily="50" charset="-128"/>
                <a:ea typeface="BIZ UDPゴシック" panose="020B0400000000000000" pitchFamily="50" charset="-128"/>
              </a:rPr>
              <a:t>に関してのルールが定められており、ユーザーには自らのデータに対する</a:t>
            </a:r>
            <a:endParaRPr lang="en-US" altLang="ja-JP" sz="3200" dirty="0">
              <a:latin typeface="BIZ UDPゴシック" panose="020B0400000000000000" pitchFamily="50" charset="-128"/>
              <a:ea typeface="BIZ UDPゴシック" panose="020B0400000000000000" pitchFamily="50" charset="-128"/>
            </a:endParaRPr>
          </a:p>
          <a:p>
            <a:pPr defTabSz="1881188">
              <a:lnSpc>
                <a:spcPct val="110000"/>
              </a:lnSpc>
            </a:pPr>
            <a:r>
              <a:rPr lang="ja-JP" altLang="en-US" sz="3200" dirty="0">
                <a:latin typeface="BIZ UDPゴシック" panose="020B0400000000000000" pitchFamily="50" charset="-128"/>
                <a:ea typeface="BIZ UDPゴシック" panose="020B0400000000000000" pitchFamily="50" charset="-128"/>
              </a:rPr>
              <a:t>        </a:t>
            </a:r>
            <a:r>
              <a:rPr lang="en-US" altLang="ja-JP" sz="3200" dirty="0">
                <a:latin typeface="BIZ UDPゴシック" panose="020B0400000000000000" pitchFamily="50" charset="-128"/>
                <a:ea typeface="BIZ UDPゴシック" panose="020B0400000000000000" pitchFamily="50" charset="-128"/>
              </a:rPr>
              <a:t>	</a:t>
            </a:r>
            <a:r>
              <a:rPr lang="ja-JP" altLang="en-US" sz="3200" dirty="0">
                <a:latin typeface="BIZ UDPゴシック" panose="020B0400000000000000" pitchFamily="50" charset="-128"/>
                <a:ea typeface="BIZ UDPゴシック" panose="020B0400000000000000" pitchFamily="50" charset="-128"/>
              </a:rPr>
              <a:t>アクセス、修正、削除などの権利が保障されている。</a:t>
            </a:r>
          </a:p>
          <a:p>
            <a:pPr defTabSz="1881188">
              <a:lnSpc>
                <a:spcPct val="110000"/>
              </a:lnSpc>
            </a:pPr>
            <a:r>
              <a:rPr lang="ja-JP" altLang="en-US" sz="3200" b="1" dirty="0">
                <a:latin typeface="BIZ UDPゴシック" panose="020B0400000000000000" pitchFamily="50" charset="-128"/>
                <a:ea typeface="BIZ UDPゴシック" panose="020B0400000000000000" pitchFamily="50" charset="-128"/>
              </a:rPr>
              <a:t>罰則</a:t>
            </a:r>
            <a:r>
              <a:rPr lang="en-US" altLang="ja-JP" sz="3200" b="1" dirty="0">
                <a:latin typeface="BIZ UDPゴシック" panose="020B0400000000000000" pitchFamily="50" charset="-128"/>
                <a:ea typeface="BIZ UDPゴシック" panose="020B0400000000000000" pitchFamily="50" charset="-128"/>
              </a:rPr>
              <a:t>:</a:t>
            </a:r>
            <a:r>
              <a:rPr lang="en-US" altLang="ja-JP" sz="3200" dirty="0">
                <a:latin typeface="BIZ UDPゴシック" panose="020B0400000000000000" pitchFamily="50" charset="-128"/>
                <a:ea typeface="BIZ UDPゴシック" panose="020B0400000000000000" pitchFamily="50" charset="-128"/>
              </a:rPr>
              <a:t> 	</a:t>
            </a:r>
            <a:r>
              <a:rPr lang="ja-JP" altLang="en-US" sz="3200" dirty="0">
                <a:latin typeface="BIZ UDPゴシック" panose="020B0400000000000000" pitchFamily="50" charset="-128"/>
                <a:ea typeface="BIZ UDPゴシック" panose="020B0400000000000000" pitchFamily="50" charset="-128"/>
              </a:rPr>
              <a:t>違反組織には、全世界の年間売上の最大</a:t>
            </a:r>
            <a:r>
              <a:rPr lang="en-US" altLang="ja-JP" sz="3200" dirty="0">
                <a:latin typeface="BIZ UDPゴシック" panose="020B0400000000000000" pitchFamily="50" charset="-128"/>
                <a:ea typeface="BIZ UDPゴシック" panose="020B0400000000000000" pitchFamily="50" charset="-128"/>
              </a:rPr>
              <a:t>4</a:t>
            </a:r>
            <a:r>
              <a:rPr lang="ja-JP" altLang="en-US" sz="3200" dirty="0">
                <a:latin typeface="BIZ UDPゴシック" panose="020B0400000000000000" pitchFamily="50" charset="-128"/>
                <a:ea typeface="BIZ UDPゴシック" panose="020B0400000000000000" pitchFamily="50" charset="-128"/>
              </a:rPr>
              <a:t>％以下、または</a:t>
            </a:r>
            <a:r>
              <a:rPr lang="en-US" altLang="ja-JP" sz="3200" dirty="0">
                <a:latin typeface="BIZ UDPゴシック" panose="020B0400000000000000" pitchFamily="50" charset="-128"/>
                <a:ea typeface="BIZ UDPゴシック" panose="020B0400000000000000" pitchFamily="50" charset="-128"/>
              </a:rPr>
              <a:t>2,000</a:t>
            </a:r>
            <a:r>
              <a:rPr lang="ja-JP" altLang="en-US" sz="3200" dirty="0">
                <a:latin typeface="BIZ UDPゴシック" panose="020B0400000000000000" pitchFamily="50" charset="-128"/>
                <a:ea typeface="BIZ UDPゴシック" panose="020B0400000000000000" pitchFamily="50" charset="-128"/>
              </a:rPr>
              <a:t>万</a:t>
            </a:r>
            <a:r>
              <a:rPr lang="en-US" altLang="ja-JP" sz="3200" dirty="0">
                <a:latin typeface="BIZ UDPゴシック" panose="020B0400000000000000" pitchFamily="50" charset="-128"/>
                <a:ea typeface="BIZ UDPゴシック" panose="020B0400000000000000" pitchFamily="50" charset="-128"/>
              </a:rPr>
              <a:t>	</a:t>
            </a:r>
            <a:r>
              <a:rPr lang="ja-JP" altLang="en-US" sz="3200" dirty="0">
                <a:latin typeface="BIZ UDPゴシック" panose="020B0400000000000000" pitchFamily="50" charset="-128"/>
                <a:ea typeface="BIZ UDPゴシック" panose="020B0400000000000000" pitchFamily="50" charset="-128"/>
              </a:rPr>
              <a:t>ユーロ以下（いずれか高い方）の罰金が課せられることが規定されている。</a:t>
            </a:r>
            <a:endParaRPr lang="en-US" altLang="ja-JP" sz="3200" dirty="0">
              <a:latin typeface="BIZ UDPゴシック" panose="020B0400000000000000" pitchFamily="50" charset="-128"/>
              <a:ea typeface="BIZ UDPゴシック" panose="020B0400000000000000" pitchFamily="50" charset="-128"/>
            </a:endParaRPr>
          </a:p>
          <a:p>
            <a:pPr defTabSz="1881188">
              <a:lnSpc>
                <a:spcPct val="110000"/>
              </a:lnSpc>
            </a:pPr>
            <a:r>
              <a:rPr lang="en-US" altLang="ja-JP" sz="3200" dirty="0">
                <a:latin typeface="BIZ UDPゴシック" panose="020B0400000000000000" pitchFamily="50" charset="-128"/>
                <a:ea typeface="BIZ UDPゴシック" panose="020B0400000000000000" pitchFamily="50" charset="-128"/>
              </a:rPr>
              <a:t>	※2,000</a:t>
            </a:r>
            <a:r>
              <a:rPr lang="ja-JP" altLang="en-US" sz="3200" dirty="0">
                <a:latin typeface="BIZ UDPゴシック" panose="020B0400000000000000" pitchFamily="50" charset="-128"/>
                <a:ea typeface="BIZ UDPゴシック" panose="020B0400000000000000" pitchFamily="50" charset="-128"/>
              </a:rPr>
              <a:t>万ユーロ：約</a:t>
            </a:r>
            <a:r>
              <a:rPr lang="en-US" altLang="ja-JP" sz="3200" dirty="0">
                <a:latin typeface="BIZ UDPゴシック" panose="020B0400000000000000" pitchFamily="50" charset="-128"/>
                <a:ea typeface="BIZ UDPゴシック" panose="020B0400000000000000" pitchFamily="50" charset="-128"/>
              </a:rPr>
              <a:t>34</a:t>
            </a:r>
            <a:r>
              <a:rPr lang="ja-JP" altLang="en-US" sz="3200" dirty="0">
                <a:latin typeface="BIZ UDPゴシック" panose="020B0400000000000000" pitchFamily="50" charset="-128"/>
                <a:ea typeface="BIZ UDPゴシック" panose="020B0400000000000000" pitchFamily="50" charset="-128"/>
              </a:rPr>
              <a:t>億円</a:t>
            </a:r>
            <a:endParaRPr lang="en-US" altLang="ja-JP" sz="3200" dirty="0">
              <a:latin typeface="BIZ UDPゴシック" panose="020B0400000000000000" pitchFamily="50" charset="-128"/>
              <a:ea typeface="BIZ UDPゴシック" panose="020B0400000000000000" pitchFamily="50" charset="-128"/>
            </a:endParaRPr>
          </a:p>
          <a:p>
            <a:pPr>
              <a:lnSpc>
                <a:spcPct val="110000"/>
              </a:lnSpc>
            </a:pPr>
            <a:endParaRPr lang="en-US" altLang="ja-JP" sz="3600" dirty="0">
              <a:latin typeface="BIZ UDPゴシック" panose="020B0400000000000000" pitchFamily="50" charset="-128"/>
              <a:ea typeface="BIZ UDPゴシック" panose="020B0400000000000000" pitchFamily="50" charset="-128"/>
            </a:endParaRPr>
          </a:p>
        </p:txBody>
      </p:sp>
      <p:sp>
        <p:nvSpPr>
          <p:cNvPr id="10" name="テキスト プレースホルダー 2">
            <a:extLst>
              <a:ext uri="{FF2B5EF4-FFF2-40B4-BE49-F238E27FC236}">
                <a16:creationId xmlns:a16="http://schemas.microsoft.com/office/drawing/2014/main" id="{4D50B82C-7AC5-CCBD-B0C7-14D469A0FC51}"/>
              </a:ext>
            </a:extLst>
          </p:cNvPr>
          <p:cNvSpPr txBox="1">
            <a:spLocks/>
          </p:cNvSpPr>
          <p:nvPr/>
        </p:nvSpPr>
        <p:spPr>
          <a:xfrm>
            <a:off x="1332851" y="1612605"/>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GDPR</a:t>
            </a:r>
          </a:p>
        </p:txBody>
      </p:sp>
      <p:sp>
        <p:nvSpPr>
          <p:cNvPr id="4" name="object 40">
            <a:extLst>
              <a:ext uri="{FF2B5EF4-FFF2-40B4-BE49-F238E27FC236}">
                <a16:creationId xmlns:a16="http://schemas.microsoft.com/office/drawing/2014/main" id="{850C6C45-AEC1-B6E0-061B-713C632B21F2}"/>
              </a:ext>
            </a:extLst>
          </p:cNvPr>
          <p:cNvSpPr txBox="1"/>
          <p:nvPr/>
        </p:nvSpPr>
        <p:spPr>
          <a:xfrm>
            <a:off x="8805070" y="181699"/>
            <a:ext cx="8625984" cy="203677"/>
          </a:xfrm>
          <a:prstGeom prst="rect">
            <a:avLst/>
          </a:prstGeom>
        </p:spPr>
        <p:txBody>
          <a:bodyPr vert="horz" wrap="square" lIns="0" tIns="11207" rIns="0" bIns="0" rtlCol="0" anchor="ctr">
            <a:spAutoFit/>
          </a:bodyPr>
          <a:lstStyle/>
          <a:p>
            <a:pPr marL="11205" algn="r">
              <a:lnSpc>
                <a:spcPts val="15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1</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サイバーセキュリティを取り巻く背景</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レベル共通</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2" name="テキスト プレースホルダー 2">
            <a:extLst>
              <a:ext uri="{FF2B5EF4-FFF2-40B4-BE49-F238E27FC236}">
                <a16:creationId xmlns:a16="http://schemas.microsoft.com/office/drawing/2014/main" id="{1C8151FE-730B-3F31-066F-608C05AF5CDF}"/>
              </a:ext>
            </a:extLst>
          </p:cNvPr>
          <p:cNvSpPr txBox="1">
            <a:spLocks/>
          </p:cNvSpPr>
          <p:nvPr/>
        </p:nvSpPr>
        <p:spPr>
          <a:xfrm>
            <a:off x="1269352" y="706207"/>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defRPr/>
            </a:pPr>
            <a:r>
              <a:rPr lang="ja-JP" altLang="en-US" sz="4000">
                <a:latin typeface="BIZ UDPゴシック" panose="020B0400000000000000" pitchFamily="50" charset="-128"/>
                <a:ea typeface="BIZ UDPゴシック" panose="020B0400000000000000" pitchFamily="50" charset="-128"/>
              </a:rPr>
              <a:t>関連法令</a:t>
            </a:r>
            <a:endParaRPr lang="en-US" altLang="ja-JP" sz="4000" dirty="0">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F0012ED4-7174-D97B-6661-BF0424954A26}"/>
              </a:ext>
            </a:extLst>
          </p:cNvPr>
          <p:cNvSpPr txBox="1"/>
          <p:nvPr/>
        </p:nvSpPr>
        <p:spPr>
          <a:xfrm>
            <a:off x="13106608" y="597600"/>
            <a:ext cx="432444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4-3-2.】</a:t>
            </a:r>
          </a:p>
          <a:p>
            <a:pPr algn="ctr"/>
            <a:r>
              <a:rPr lang="en-US" altLang="ja-JP" sz="2400" b="1" dirty="0">
                <a:latin typeface="BIZ UDPゴシック" panose="020B0400000000000000" pitchFamily="50" charset="-128"/>
                <a:ea typeface="BIZ UDPゴシック" panose="020B0400000000000000" pitchFamily="50" charset="-128"/>
              </a:rPr>
              <a:t>P51</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P52</a:t>
            </a:r>
          </a:p>
        </p:txBody>
      </p:sp>
    </p:spTree>
    <p:extLst>
      <p:ext uri="{BB962C8B-B14F-4D97-AF65-F5344CB8AC3E}">
        <p14:creationId xmlns:p14="http://schemas.microsoft.com/office/powerpoint/2010/main" val="11162443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DD29911E-E251-E50D-2DF3-FE91F18CA116}"/>
              </a:ext>
            </a:extLst>
          </p:cNvPr>
          <p:cNvSpPr txBox="1"/>
          <p:nvPr/>
        </p:nvSpPr>
        <p:spPr>
          <a:xfrm>
            <a:off x="1554679" y="2174400"/>
            <a:ext cx="15456498" cy="4891275"/>
          </a:xfrm>
          <a:prstGeom prst="rect">
            <a:avLst/>
          </a:prstGeom>
          <a:noFill/>
        </p:spPr>
        <p:txBody>
          <a:bodyPr wrap="square">
            <a:spAutoFit/>
          </a:bodyPr>
          <a:lstStyle/>
          <a:p>
            <a:pPr marL="457200" indent="-457200">
              <a:lnSpc>
                <a:spcPct val="110000"/>
              </a:lnSpc>
              <a:buFont typeface="Arial" panose="020B0604020202020204" pitchFamily="34" charset="0"/>
              <a:buChar char="•"/>
            </a:pPr>
            <a:r>
              <a:rPr lang="en-US" altLang="ja-JP" sz="3200" dirty="0">
                <a:latin typeface="BIZ UDPゴシック" panose="020B0400000000000000" pitchFamily="50" charset="-128"/>
                <a:ea typeface="BIZ UDPゴシック" panose="020B0400000000000000" pitchFamily="50" charset="-128"/>
              </a:rPr>
              <a:t>EU</a:t>
            </a:r>
            <a:r>
              <a:rPr lang="ja-JP" altLang="en-US" sz="3200" dirty="0">
                <a:latin typeface="BIZ UDPゴシック" panose="020B0400000000000000" pitchFamily="50" charset="-128"/>
                <a:ea typeface="BIZ UDPゴシック" panose="020B0400000000000000" pitchFamily="50" charset="-128"/>
              </a:rPr>
              <a:t>内に物理的拠点がない企業も対象となる可能性</a:t>
            </a:r>
            <a:br>
              <a:rPr lang="en-US" altLang="ja-JP" sz="3200" dirty="0">
                <a:latin typeface="BIZ UDPゴシック" panose="020B0400000000000000" pitchFamily="50" charset="-128"/>
                <a:ea typeface="BIZ UDPゴシック" panose="020B0400000000000000" pitchFamily="50" charset="-128"/>
              </a:rPr>
            </a:br>
            <a:r>
              <a:rPr lang="ja-JP" altLang="en-US" sz="3200" dirty="0">
                <a:latin typeface="BIZ UDPゴシック" panose="020B0400000000000000" pitchFamily="50" charset="-128"/>
                <a:ea typeface="BIZ UDPゴシック" panose="020B0400000000000000" pitchFamily="50" charset="-128"/>
              </a:rPr>
              <a:t>インターネットを利用して</a:t>
            </a:r>
            <a:r>
              <a:rPr lang="en-US" altLang="ja-JP" sz="3200" dirty="0">
                <a:latin typeface="BIZ UDPゴシック" panose="020B0400000000000000" pitchFamily="50" charset="-128"/>
                <a:ea typeface="BIZ UDPゴシック" panose="020B0400000000000000" pitchFamily="50" charset="-128"/>
              </a:rPr>
              <a:t>EU</a:t>
            </a:r>
            <a:r>
              <a:rPr lang="ja-JP" altLang="en-US" sz="3200" dirty="0">
                <a:latin typeface="BIZ UDPゴシック" panose="020B0400000000000000" pitchFamily="50" charset="-128"/>
                <a:ea typeface="BIZ UDPゴシック" panose="020B0400000000000000" pitchFamily="50" charset="-128"/>
              </a:rPr>
              <a:t>域内に商品やサービスの提供、情報収集を実施</a:t>
            </a:r>
            <a:br>
              <a:rPr lang="en-US" altLang="ja-JP" sz="3200" dirty="0">
                <a:latin typeface="BIZ UDPゴシック" panose="020B0400000000000000" pitchFamily="50" charset="-128"/>
                <a:ea typeface="BIZ UDPゴシック" panose="020B0400000000000000" pitchFamily="50" charset="-128"/>
              </a:rPr>
            </a:br>
            <a:r>
              <a:rPr lang="en-US" altLang="ja-JP" sz="3200" dirty="0">
                <a:latin typeface="BIZ UDPゴシック" panose="020B0400000000000000" pitchFamily="50" charset="-128"/>
                <a:ea typeface="BIZ UDPゴシック" panose="020B0400000000000000" pitchFamily="50" charset="-128"/>
              </a:rPr>
              <a:t>EU</a:t>
            </a:r>
            <a:r>
              <a:rPr lang="ja-JP" altLang="en-US" sz="3200" dirty="0">
                <a:latin typeface="BIZ UDPゴシック" panose="020B0400000000000000" pitchFamily="50" charset="-128"/>
                <a:ea typeface="BIZ UDPゴシック" panose="020B0400000000000000" pitchFamily="50" charset="-128"/>
              </a:rPr>
              <a:t>域内からのアクセスを持つターゲティング広告を配置した自社サイトを保有</a:t>
            </a:r>
            <a:endParaRPr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lang="en-US" altLang="ja-JP" sz="3200" dirty="0">
                <a:latin typeface="BIZ UDPゴシック" panose="020B0400000000000000" pitchFamily="50" charset="-128"/>
                <a:ea typeface="BIZ UDPゴシック" panose="020B0400000000000000" pitchFamily="50" charset="-128"/>
              </a:rPr>
              <a:t>GDPR</a:t>
            </a:r>
            <a:r>
              <a:rPr lang="ja-JP" altLang="en-US" sz="3200" dirty="0">
                <a:latin typeface="BIZ UDPゴシック" panose="020B0400000000000000" pitchFamily="50" charset="-128"/>
                <a:ea typeface="BIZ UDPゴシック" panose="020B0400000000000000" pitchFamily="50" charset="-128"/>
              </a:rPr>
              <a:t>違反時には重い制裁金が課せられる</a:t>
            </a:r>
            <a:endParaRPr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endParaRPr lang="en-US" altLang="ja-JP" sz="3200" dirty="0">
              <a:latin typeface="BIZ UDPゴシック" panose="020B0400000000000000" pitchFamily="50" charset="-128"/>
              <a:ea typeface="BIZ UDPゴシック" panose="020B0400000000000000" pitchFamily="50" charset="-128"/>
            </a:endParaRPr>
          </a:p>
          <a:p>
            <a:pPr>
              <a:lnSpc>
                <a:spcPct val="110000"/>
              </a:lnSpc>
            </a:pPr>
            <a:r>
              <a:rPr lang="ja-JP" altLang="en-US" sz="3200" u="sng" dirty="0">
                <a:latin typeface="BIZ UDPゴシック" panose="020B0400000000000000" pitchFamily="50" charset="-128"/>
                <a:ea typeface="BIZ UDPゴシック" panose="020B0400000000000000" pitchFamily="50" charset="-128"/>
              </a:rPr>
              <a:t>対策例</a:t>
            </a:r>
            <a:endParaRPr lang="en-US" altLang="ja-JP" sz="3200" u="sng"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lang="en-US" altLang="ja-JP" sz="3200" dirty="0">
                <a:latin typeface="BIZ UDPゴシック" panose="020B0400000000000000" pitchFamily="50" charset="-128"/>
                <a:ea typeface="BIZ UDPゴシック" panose="020B0400000000000000" pitchFamily="50" charset="-128"/>
              </a:rPr>
              <a:t>GDPR</a:t>
            </a:r>
            <a:r>
              <a:rPr lang="ja-JP" altLang="en-US" sz="3200" dirty="0">
                <a:latin typeface="BIZ UDPゴシック" panose="020B0400000000000000" pitchFamily="50" charset="-128"/>
                <a:ea typeface="BIZ UDPゴシック" panose="020B0400000000000000" pitchFamily="50" charset="-128"/>
              </a:rPr>
              <a:t>において、</a:t>
            </a:r>
            <a:r>
              <a:rPr lang="en-US" altLang="ja-JP" sz="3200" dirty="0">
                <a:latin typeface="BIZ UDPゴシック" panose="020B0400000000000000" pitchFamily="50" charset="-128"/>
                <a:ea typeface="BIZ UDPゴシック" panose="020B0400000000000000" pitchFamily="50" charset="-128"/>
              </a:rPr>
              <a:t>Cookie</a:t>
            </a:r>
            <a:r>
              <a:rPr lang="ja-JP" altLang="en-US" sz="3200" dirty="0">
                <a:latin typeface="BIZ UDPゴシック" panose="020B0400000000000000" pitchFamily="50" charset="-128"/>
                <a:ea typeface="BIZ UDPゴシック" panose="020B0400000000000000" pitchFamily="50" charset="-128"/>
              </a:rPr>
              <a:t>は「個人情報」として扱われる</a:t>
            </a:r>
          </a:p>
          <a:p>
            <a:pPr marL="457200" indent="-457200">
              <a:lnSpc>
                <a:spcPct val="110000"/>
              </a:lnSpc>
              <a:buFont typeface="Arial" panose="020B0604020202020204" pitchFamily="34" charset="0"/>
              <a:buChar char="•"/>
            </a:pPr>
            <a:r>
              <a:rPr lang="en-US" altLang="ja-JP" sz="3200" dirty="0">
                <a:latin typeface="BIZ UDPゴシック" panose="020B0400000000000000" pitchFamily="50" charset="-128"/>
                <a:ea typeface="BIZ UDPゴシック" panose="020B0400000000000000" pitchFamily="50" charset="-128"/>
              </a:rPr>
              <a:t>Web</a:t>
            </a:r>
            <a:r>
              <a:rPr lang="ja-JP" altLang="en-US" sz="3200" dirty="0">
                <a:latin typeface="BIZ UDPゴシック" panose="020B0400000000000000" pitchFamily="50" charset="-128"/>
                <a:ea typeface="BIZ UDPゴシック" panose="020B0400000000000000" pitchFamily="50" charset="-128"/>
              </a:rPr>
              <a:t>サイトで</a:t>
            </a:r>
            <a:r>
              <a:rPr lang="en-US" altLang="ja-JP" sz="3200" dirty="0">
                <a:latin typeface="BIZ UDPゴシック" panose="020B0400000000000000" pitchFamily="50" charset="-128"/>
                <a:ea typeface="BIZ UDPゴシック" panose="020B0400000000000000" pitchFamily="50" charset="-128"/>
              </a:rPr>
              <a:t>Cookie</a:t>
            </a:r>
            <a:r>
              <a:rPr lang="ja-JP" altLang="en-US" sz="3200" dirty="0">
                <a:latin typeface="BIZ UDPゴシック" panose="020B0400000000000000" pitchFamily="50" charset="-128"/>
                <a:ea typeface="BIZ UDPゴシック" panose="020B0400000000000000" pitchFamily="50" charset="-128"/>
              </a:rPr>
              <a:t>を使用する場合、閲覧者からの同意取得が必須</a:t>
            </a:r>
          </a:p>
          <a:p>
            <a:pPr marL="457200" indent="-457200">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個人データの利用同意の管理のため、ツール（</a:t>
            </a:r>
            <a:r>
              <a:rPr lang="en-US" altLang="ja-JP" sz="3200" dirty="0">
                <a:latin typeface="BIZ UDPゴシック" panose="020B0400000000000000" pitchFamily="50" charset="-128"/>
                <a:ea typeface="BIZ UDPゴシック" panose="020B0400000000000000" pitchFamily="50" charset="-128"/>
              </a:rPr>
              <a:t>CMP</a:t>
            </a:r>
            <a:r>
              <a:rPr lang="ja-JP" altLang="en-US" sz="3200" dirty="0">
                <a:latin typeface="BIZ UDPゴシック" panose="020B0400000000000000" pitchFamily="50" charset="-128"/>
                <a:ea typeface="BIZ UDPゴシック" panose="020B0400000000000000" pitchFamily="50" charset="-128"/>
              </a:rPr>
              <a:t>）の導入が推奨される</a:t>
            </a:r>
            <a:endParaRPr lang="en-US" altLang="ja-JP" sz="3200" dirty="0">
              <a:latin typeface="BIZ UDPゴシック" panose="020B0400000000000000" pitchFamily="50" charset="-128"/>
              <a:ea typeface="BIZ UDPゴシック" panose="020B0400000000000000" pitchFamily="50" charset="-128"/>
            </a:endParaRPr>
          </a:p>
        </p:txBody>
      </p:sp>
      <p:sp>
        <p:nvSpPr>
          <p:cNvPr id="10" name="テキスト プレースホルダー 2">
            <a:extLst>
              <a:ext uri="{FF2B5EF4-FFF2-40B4-BE49-F238E27FC236}">
                <a16:creationId xmlns:a16="http://schemas.microsoft.com/office/drawing/2014/main" id="{4D50B82C-7AC5-CCBD-B0C7-14D469A0FC51}"/>
              </a:ext>
            </a:extLst>
          </p:cNvPr>
          <p:cNvSpPr txBox="1">
            <a:spLocks/>
          </p:cNvSpPr>
          <p:nvPr/>
        </p:nvSpPr>
        <p:spPr>
          <a:xfrm>
            <a:off x="1332851" y="1612800"/>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GDPR</a:t>
            </a:r>
            <a:r>
              <a:rPr lang="ja-JP" altLang="en-US" sz="3600" dirty="0">
                <a:latin typeface="BIZ UDPゴシック" panose="020B0400000000000000" pitchFamily="50" charset="-128"/>
                <a:ea typeface="BIZ UDPゴシック" panose="020B0400000000000000" pitchFamily="50" charset="-128"/>
              </a:rPr>
              <a:t>と日本企業の関係</a:t>
            </a:r>
            <a:endParaRPr lang="en-US" altLang="ja-JP" sz="3600" dirty="0">
              <a:latin typeface="BIZ UDPゴシック" panose="020B0400000000000000" pitchFamily="50" charset="-128"/>
              <a:ea typeface="BIZ UDPゴシック" panose="020B0400000000000000" pitchFamily="50" charset="-128"/>
            </a:endParaRPr>
          </a:p>
        </p:txBody>
      </p:sp>
      <p:sp>
        <p:nvSpPr>
          <p:cNvPr id="4" name="object 40">
            <a:extLst>
              <a:ext uri="{FF2B5EF4-FFF2-40B4-BE49-F238E27FC236}">
                <a16:creationId xmlns:a16="http://schemas.microsoft.com/office/drawing/2014/main" id="{518BD9FA-F05B-A23E-9512-A967EEAB48AA}"/>
              </a:ext>
            </a:extLst>
          </p:cNvPr>
          <p:cNvSpPr txBox="1"/>
          <p:nvPr/>
        </p:nvSpPr>
        <p:spPr>
          <a:xfrm>
            <a:off x="8805070" y="181699"/>
            <a:ext cx="8625984" cy="203677"/>
          </a:xfrm>
          <a:prstGeom prst="rect">
            <a:avLst/>
          </a:prstGeom>
        </p:spPr>
        <p:txBody>
          <a:bodyPr vert="horz" wrap="square" lIns="0" tIns="11207" rIns="0" bIns="0" rtlCol="0" anchor="ctr">
            <a:spAutoFit/>
          </a:bodyPr>
          <a:lstStyle/>
          <a:p>
            <a:pPr marL="11205" algn="r">
              <a:lnSpc>
                <a:spcPts val="15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1</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サイバーセキュリティを取り巻く背景</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レベル共通</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2" name="テキスト プレースホルダー 2">
            <a:extLst>
              <a:ext uri="{FF2B5EF4-FFF2-40B4-BE49-F238E27FC236}">
                <a16:creationId xmlns:a16="http://schemas.microsoft.com/office/drawing/2014/main" id="{A5E2999B-C6A2-F4AB-2D8C-7FDDC802D278}"/>
              </a:ext>
            </a:extLst>
          </p:cNvPr>
          <p:cNvSpPr txBox="1">
            <a:spLocks/>
          </p:cNvSpPr>
          <p:nvPr/>
        </p:nvSpPr>
        <p:spPr>
          <a:xfrm>
            <a:off x="1269352" y="706207"/>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defRPr/>
            </a:pPr>
            <a:r>
              <a:rPr lang="ja-JP" altLang="en-US" sz="4000">
                <a:latin typeface="BIZ UDPゴシック" panose="020B0400000000000000" pitchFamily="50" charset="-128"/>
                <a:ea typeface="BIZ UDPゴシック" panose="020B0400000000000000" pitchFamily="50" charset="-128"/>
              </a:rPr>
              <a:t>関連法令</a:t>
            </a:r>
            <a:endParaRPr lang="en-US" altLang="ja-JP" sz="4000" dirty="0">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E80F4779-E5B8-0675-5E2E-F15FE40BE0EB}"/>
              </a:ext>
            </a:extLst>
          </p:cNvPr>
          <p:cNvSpPr txBox="1"/>
          <p:nvPr/>
        </p:nvSpPr>
        <p:spPr>
          <a:xfrm>
            <a:off x="13106608" y="597600"/>
            <a:ext cx="432444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4-3-2.】</a:t>
            </a:r>
          </a:p>
          <a:p>
            <a:pPr algn="ctr"/>
            <a:r>
              <a:rPr lang="en-US" altLang="ja-JP" sz="2400" b="1" dirty="0">
                <a:latin typeface="BIZ UDPゴシック" panose="020B0400000000000000" pitchFamily="50" charset="-128"/>
                <a:ea typeface="BIZ UDPゴシック" panose="020B0400000000000000" pitchFamily="50" charset="-128"/>
              </a:rPr>
              <a:t>P51</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P52</a:t>
            </a:r>
          </a:p>
        </p:txBody>
      </p:sp>
    </p:spTree>
    <p:extLst>
      <p:ext uri="{BB962C8B-B14F-4D97-AF65-F5344CB8AC3E}">
        <p14:creationId xmlns:p14="http://schemas.microsoft.com/office/powerpoint/2010/main" val="2947339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C11A3258-32A7-4125-9006-D8285FF2D2CC}"/>
              </a:ext>
            </a:extLst>
          </p:cNvPr>
          <p:cNvSpPr txBox="1"/>
          <p:nvPr/>
        </p:nvSpPr>
        <p:spPr>
          <a:xfrm>
            <a:off x="13106608" y="597600"/>
            <a:ext cx="432444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4-3-3.】</a:t>
            </a:r>
          </a:p>
          <a:p>
            <a:pPr algn="ctr"/>
            <a:r>
              <a:rPr lang="en-US" altLang="ja-JP" sz="2400" b="1" dirty="0">
                <a:latin typeface="BIZ UDPゴシック" panose="020B0400000000000000" pitchFamily="50" charset="-128"/>
                <a:ea typeface="BIZ UDPゴシック" panose="020B0400000000000000" pitchFamily="50" charset="-128"/>
              </a:rPr>
              <a:t>P52</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P53</a:t>
            </a:r>
          </a:p>
        </p:txBody>
      </p:sp>
      <p:sp>
        <p:nvSpPr>
          <p:cNvPr id="8" name="テキスト ボックス 7">
            <a:extLst>
              <a:ext uri="{FF2B5EF4-FFF2-40B4-BE49-F238E27FC236}">
                <a16:creationId xmlns:a16="http://schemas.microsoft.com/office/drawing/2014/main" id="{DD29911E-E251-E50D-2DF3-FE91F18CA116}"/>
              </a:ext>
            </a:extLst>
          </p:cNvPr>
          <p:cNvSpPr txBox="1"/>
          <p:nvPr/>
        </p:nvSpPr>
        <p:spPr>
          <a:xfrm>
            <a:off x="1554679" y="2174400"/>
            <a:ext cx="15456498" cy="5432962"/>
          </a:xfrm>
          <a:prstGeom prst="rect">
            <a:avLst/>
          </a:prstGeom>
          <a:noFill/>
        </p:spPr>
        <p:txBody>
          <a:bodyPr wrap="square">
            <a:spAutoFit/>
          </a:bodyPr>
          <a:lstStyle/>
          <a:p>
            <a:pPr marL="457200" indent="-457200">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不正競争防止法</a:t>
            </a:r>
            <a:endParaRPr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著作権法</a:t>
            </a:r>
            <a:endParaRPr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電気通信事業法</a:t>
            </a:r>
            <a:endParaRPr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電子証明および認証業務に関する法律</a:t>
            </a:r>
            <a:endParaRPr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情報処理の促進に関する法律</a:t>
            </a:r>
            <a:endParaRPr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国立研究開発法人情報通信研究機構法</a:t>
            </a:r>
            <a:endParaRPr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刑法</a:t>
            </a:r>
            <a:endParaRPr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不正アクセス行為の禁止などに関する法律</a:t>
            </a:r>
            <a:endParaRPr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endParaRPr lang="en-US" altLang="ja-JP" sz="32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endParaRPr lang="en-US" altLang="ja-JP" sz="3200" dirty="0">
              <a:latin typeface="BIZ UDPゴシック" panose="020B0400000000000000" pitchFamily="50" charset="-128"/>
              <a:ea typeface="BIZ UDPゴシック" panose="020B0400000000000000" pitchFamily="50" charset="-128"/>
            </a:endParaRPr>
          </a:p>
        </p:txBody>
      </p:sp>
      <p:sp>
        <p:nvSpPr>
          <p:cNvPr id="10" name="テキスト プレースホルダー 2">
            <a:extLst>
              <a:ext uri="{FF2B5EF4-FFF2-40B4-BE49-F238E27FC236}">
                <a16:creationId xmlns:a16="http://schemas.microsoft.com/office/drawing/2014/main" id="{4D50B82C-7AC5-CCBD-B0C7-14D469A0FC51}"/>
              </a:ext>
            </a:extLst>
          </p:cNvPr>
          <p:cNvSpPr txBox="1">
            <a:spLocks/>
          </p:cNvSpPr>
          <p:nvPr/>
        </p:nvSpPr>
        <p:spPr>
          <a:xfrm>
            <a:off x="1332851" y="1612800"/>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その他関連法令</a:t>
            </a:r>
            <a:endParaRPr lang="en-US" altLang="ja-JP" sz="3600" dirty="0">
              <a:latin typeface="BIZ UDPゴシック" panose="020B0400000000000000" pitchFamily="50" charset="-128"/>
              <a:ea typeface="BIZ UDPゴシック" panose="020B0400000000000000" pitchFamily="50" charset="-128"/>
            </a:endParaRPr>
          </a:p>
        </p:txBody>
      </p:sp>
      <p:sp>
        <p:nvSpPr>
          <p:cNvPr id="4" name="object 40">
            <a:extLst>
              <a:ext uri="{FF2B5EF4-FFF2-40B4-BE49-F238E27FC236}">
                <a16:creationId xmlns:a16="http://schemas.microsoft.com/office/drawing/2014/main" id="{6469A454-350B-637A-99F8-BA3823F3BCD4}"/>
              </a:ext>
            </a:extLst>
          </p:cNvPr>
          <p:cNvSpPr txBox="1"/>
          <p:nvPr/>
        </p:nvSpPr>
        <p:spPr>
          <a:xfrm>
            <a:off x="8805070" y="181699"/>
            <a:ext cx="8625984" cy="203677"/>
          </a:xfrm>
          <a:prstGeom prst="rect">
            <a:avLst/>
          </a:prstGeom>
        </p:spPr>
        <p:txBody>
          <a:bodyPr vert="horz" wrap="square" lIns="0" tIns="11207" rIns="0" bIns="0" rtlCol="0" anchor="ctr">
            <a:spAutoFit/>
          </a:bodyPr>
          <a:lstStyle/>
          <a:p>
            <a:pPr marL="11205" algn="r">
              <a:lnSpc>
                <a:spcPts val="15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1</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サイバーセキュリティを取り巻く背景</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レベル共通</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2" name="テキスト プレースホルダー 2">
            <a:extLst>
              <a:ext uri="{FF2B5EF4-FFF2-40B4-BE49-F238E27FC236}">
                <a16:creationId xmlns:a16="http://schemas.microsoft.com/office/drawing/2014/main" id="{677BDBAB-2E84-0367-1DE4-8396D1D6ADA0}"/>
              </a:ext>
            </a:extLst>
          </p:cNvPr>
          <p:cNvSpPr txBox="1">
            <a:spLocks/>
          </p:cNvSpPr>
          <p:nvPr/>
        </p:nvSpPr>
        <p:spPr>
          <a:xfrm>
            <a:off x="1269352" y="706207"/>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defRPr/>
            </a:pPr>
            <a:r>
              <a:rPr lang="ja-JP" altLang="en-US" sz="4000">
                <a:latin typeface="BIZ UDPゴシック" panose="020B0400000000000000" pitchFamily="50" charset="-128"/>
                <a:ea typeface="BIZ UDPゴシック" panose="020B0400000000000000" pitchFamily="50" charset="-128"/>
              </a:rPr>
              <a:t>関連法令</a:t>
            </a:r>
            <a:endParaRPr lang="en-US" altLang="ja-JP" sz="40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2841548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EAE8D1DB-6FDB-9495-CF0C-BF9D661C22F2}"/>
              </a:ext>
            </a:extLst>
          </p:cNvPr>
          <p:cNvSpPr txBox="1">
            <a:spLocks/>
          </p:cNvSpPr>
          <p:nvPr/>
        </p:nvSpPr>
        <p:spPr>
          <a:xfrm>
            <a:off x="1332852" y="2019082"/>
            <a:ext cx="16098200" cy="4313479"/>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10000"/>
              </a:lnSpc>
            </a:pPr>
            <a:r>
              <a:rPr lang="ja-JP" altLang="en-US" sz="3600" dirty="0">
                <a:latin typeface="BIZ UDPゴシック" panose="020B0400000000000000" pitchFamily="50" charset="-128"/>
                <a:ea typeface="BIZ UDPゴシック" panose="020B0400000000000000" pitchFamily="50" charset="-128"/>
              </a:rPr>
              <a:t>情報セキュリティの概況</a:t>
            </a:r>
            <a:endParaRPr lang="en-US" altLang="ja-JP" sz="3600" dirty="0">
              <a:latin typeface="BIZ UDPゴシック" panose="020B0400000000000000" pitchFamily="50" charset="-128"/>
              <a:ea typeface="BIZ UDPゴシック" panose="020B0400000000000000" pitchFamily="50" charset="-128"/>
            </a:endParaRPr>
          </a:p>
          <a:p>
            <a:pPr>
              <a:lnSpc>
                <a:spcPct val="110000"/>
              </a:lnSpc>
            </a:pPr>
            <a:endParaRPr lang="en-US" altLang="ja-JP" sz="3600" dirty="0">
              <a:latin typeface="BIZ UDPゴシック" panose="020B0400000000000000" pitchFamily="50" charset="-128"/>
              <a:ea typeface="BIZ UDPゴシック" panose="020B0400000000000000" pitchFamily="50" charset="-128"/>
            </a:endParaRPr>
          </a:p>
          <a:p>
            <a:pPr>
              <a:lnSpc>
                <a:spcPct val="110000"/>
              </a:lnSpc>
            </a:pPr>
            <a:r>
              <a:rPr lang="ja-JP" altLang="en-US" sz="3600" dirty="0">
                <a:latin typeface="BIZ UDPゴシック" panose="020B0400000000000000" pitchFamily="50" charset="-128"/>
                <a:ea typeface="BIZ UDPゴシック" panose="020B0400000000000000" pitchFamily="50" charset="-128"/>
              </a:rPr>
              <a:t>重大インシデント事例から学ぶ課題解決</a:t>
            </a:r>
            <a:endParaRPr lang="en-US" altLang="ja-JP" sz="3600" dirty="0">
              <a:latin typeface="BIZ UDPゴシック" panose="020B0400000000000000" pitchFamily="50" charset="-128"/>
              <a:ea typeface="BIZ UDPゴシック" panose="020B0400000000000000" pitchFamily="50" charset="-128"/>
            </a:endParaRPr>
          </a:p>
          <a:p>
            <a:pPr>
              <a:lnSpc>
                <a:spcPct val="110000"/>
              </a:lnSpc>
            </a:pPr>
            <a:endParaRPr lang="en-US" altLang="ja-JP" sz="3600" dirty="0">
              <a:latin typeface="BIZ UDPゴシック" panose="020B0400000000000000" pitchFamily="50" charset="-128"/>
              <a:ea typeface="BIZ UDPゴシック" panose="020B0400000000000000" pitchFamily="50" charset="-128"/>
            </a:endParaRPr>
          </a:p>
          <a:p>
            <a:pPr>
              <a:lnSpc>
                <a:spcPct val="110000"/>
              </a:lnSpc>
            </a:pPr>
            <a:r>
              <a:rPr lang="ja-JP" altLang="en-US" sz="3600" dirty="0">
                <a:latin typeface="BIZ UDPゴシック" panose="020B0400000000000000" pitchFamily="50" charset="-128"/>
                <a:ea typeface="BIZ UDPゴシック" panose="020B0400000000000000" pitchFamily="50" charset="-128"/>
              </a:rPr>
              <a:t>実際の被害事例から見るケーススタディ</a:t>
            </a:r>
            <a:endParaRPr lang="en-US" altLang="ja-JP" sz="3600" dirty="0">
              <a:latin typeface="BIZ UDPゴシック" panose="020B0400000000000000" pitchFamily="50" charset="-128"/>
              <a:ea typeface="BIZ UDPゴシック" panose="020B0400000000000000" pitchFamily="50" charset="-128"/>
            </a:endParaRPr>
          </a:p>
          <a:p>
            <a:pPr>
              <a:lnSpc>
                <a:spcPct val="110000"/>
              </a:lnSpc>
            </a:pPr>
            <a:endParaRPr lang="en-US" altLang="ja-JP" sz="3600" dirty="0">
              <a:latin typeface="BIZ UDPゴシック" panose="020B0400000000000000" pitchFamily="50" charset="-128"/>
              <a:ea typeface="BIZ UDPゴシック" panose="020B0400000000000000" pitchFamily="50" charset="-128"/>
            </a:endParaRPr>
          </a:p>
        </p:txBody>
      </p:sp>
      <p:sp>
        <p:nvSpPr>
          <p:cNvPr id="2" name="テキスト プレースホルダー 2">
            <a:extLst>
              <a:ext uri="{FF2B5EF4-FFF2-40B4-BE49-F238E27FC236}">
                <a16:creationId xmlns:a16="http://schemas.microsoft.com/office/drawing/2014/main" id="{365E5FEE-87C4-1932-3FEF-54D4E229B46A}"/>
              </a:ext>
            </a:extLst>
          </p:cNvPr>
          <p:cNvSpPr txBox="1">
            <a:spLocks noGrp="1"/>
          </p:cNvSpPr>
          <p:nvPr>
            <p:ph type="title" idx="4294967295"/>
          </p:nvPr>
        </p:nvSpPr>
        <p:spPr>
          <a:xfrm>
            <a:off x="1269352" y="7098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第</a:t>
            </a:r>
            <a:r>
              <a:rPr lang="en-US" altLang="ja-JP" sz="4000" dirty="0">
                <a:latin typeface="BIZ UDPゴシック" panose="020B0400000000000000" pitchFamily="50" charset="-128"/>
                <a:ea typeface="BIZ UDPゴシック" panose="020B0400000000000000" pitchFamily="50" charset="-128"/>
              </a:rPr>
              <a:t>5</a:t>
            </a: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章</a:t>
            </a:r>
            <a:r>
              <a:rPr kumimoji="1" lang="en-US" altLang="ja-JP"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事例を知る：重大なインシデント発生から課題解決まで</a:t>
            </a:r>
          </a:p>
        </p:txBody>
      </p:sp>
      <p:sp>
        <p:nvSpPr>
          <p:cNvPr id="5" name="object 40">
            <a:extLst>
              <a:ext uri="{FF2B5EF4-FFF2-40B4-BE49-F238E27FC236}">
                <a16:creationId xmlns:a16="http://schemas.microsoft.com/office/drawing/2014/main" id="{B6A43CEC-34FC-CEE1-1478-EFA039DD9343}"/>
              </a:ext>
            </a:extLst>
          </p:cNvPr>
          <p:cNvSpPr txBox="1"/>
          <p:nvPr/>
        </p:nvSpPr>
        <p:spPr>
          <a:xfrm>
            <a:off x="8026400" y="181698"/>
            <a:ext cx="9404654" cy="203677"/>
          </a:xfrm>
          <a:prstGeom prst="rect">
            <a:avLst/>
          </a:prstGeom>
        </p:spPr>
        <p:txBody>
          <a:bodyPr vert="horz" wrap="square" lIns="0" tIns="11207" rIns="0" bIns="0" rtlCol="0" anchor="ctr">
            <a:spAutoFit/>
          </a:bodyPr>
          <a:lstStyle/>
          <a:p>
            <a:pPr marL="11205" algn="r">
              <a:lnSpc>
                <a:spcPts val="15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2</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中小企業に求められるデジタル化の推進とサイバーセキュリティ対策</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レベル共通</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27068866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671B73AB-EA84-D28A-867F-D38E0A00B32E}"/>
              </a:ext>
            </a:extLst>
          </p:cNvPr>
          <p:cNvSpPr txBox="1">
            <a:spLocks noGrp="1"/>
          </p:cNvSpPr>
          <p:nvPr>
            <p:ph type="title" idx="4294967295"/>
          </p:nvPr>
        </p:nvSpPr>
        <p:spPr>
          <a:xfrm>
            <a:off x="1269352" y="706207"/>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情報セキュリティの概況</a:t>
            </a:r>
            <a:endParaRPr kumimoji="1" lang="en-US" altLang="ja-JP"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p:txBody>
      </p:sp>
      <p:sp>
        <p:nvSpPr>
          <p:cNvPr id="10" name="テキスト プレースホルダー 2">
            <a:extLst>
              <a:ext uri="{FF2B5EF4-FFF2-40B4-BE49-F238E27FC236}">
                <a16:creationId xmlns:a16="http://schemas.microsoft.com/office/drawing/2014/main" id="{6745B5A5-8DAA-B26F-2DC7-A0E651B16258}"/>
              </a:ext>
            </a:extLst>
          </p:cNvPr>
          <p:cNvSpPr txBox="1">
            <a:spLocks/>
          </p:cNvSpPr>
          <p:nvPr/>
        </p:nvSpPr>
        <p:spPr>
          <a:xfrm>
            <a:off x="1332852" y="1612800"/>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情報セキュリティの脅威を学ぶ</a:t>
            </a:r>
          </a:p>
        </p:txBody>
      </p:sp>
      <p:sp>
        <p:nvSpPr>
          <p:cNvPr id="13" name="テキスト ボックス 12">
            <a:extLst>
              <a:ext uri="{FF2B5EF4-FFF2-40B4-BE49-F238E27FC236}">
                <a16:creationId xmlns:a16="http://schemas.microsoft.com/office/drawing/2014/main" id="{678DEB2A-B365-C768-5EEC-A60D40CFCB99}"/>
              </a:ext>
            </a:extLst>
          </p:cNvPr>
          <p:cNvSpPr txBox="1"/>
          <p:nvPr/>
        </p:nvSpPr>
        <p:spPr>
          <a:xfrm>
            <a:off x="1554679" y="2174400"/>
            <a:ext cx="15456498" cy="5974649"/>
          </a:xfrm>
          <a:prstGeom prst="rect">
            <a:avLst/>
          </a:prstGeom>
          <a:noFill/>
        </p:spPr>
        <p:txBody>
          <a:bodyPr wrap="square">
            <a:spAutoFit/>
          </a:bodyPr>
          <a:lstStyle/>
          <a:p>
            <a:pPr>
              <a:lnSpc>
                <a:spcPct val="110000"/>
              </a:lnSpc>
            </a:pPr>
            <a:r>
              <a:rPr kumimoji="1" lang="ja-JP" altLang="en-US" sz="3200" u="sng" dirty="0">
                <a:latin typeface="BIZ UDPゴシック" panose="020B0400000000000000" pitchFamily="50" charset="-128"/>
                <a:ea typeface="BIZ UDPゴシック" panose="020B0400000000000000" pitchFamily="50" charset="-128"/>
              </a:rPr>
              <a:t>目的</a:t>
            </a:r>
            <a:endParaRPr kumimoji="1" lang="en-US" altLang="ja-JP" sz="3200" dirty="0">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適切な予防策や対策を講じること</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ja-JP" altLang="en-US" sz="3200" u="sng" dirty="0">
                <a:latin typeface="BIZ UDPゴシック" panose="020B0400000000000000" pitchFamily="50" charset="-128"/>
                <a:ea typeface="BIZ UDPゴシック" panose="020B0400000000000000" pitchFamily="50" charset="-128"/>
              </a:rPr>
              <a:t>内容</a:t>
            </a:r>
            <a:endParaRPr kumimoji="1" lang="en-US" altLang="ja-JP" sz="3200" u="sng" dirty="0">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攻撃手口の</a:t>
            </a:r>
            <a:r>
              <a:rPr kumimoji="1" lang="ja-JP" altLang="en-US" sz="3200" b="1" dirty="0">
                <a:solidFill>
                  <a:srgbClr val="FF0000"/>
                </a:solidFill>
                <a:latin typeface="BIZ UDPゴシック" panose="020B0400000000000000" pitchFamily="50" charset="-128"/>
                <a:ea typeface="BIZ UDPゴシック" panose="020B0400000000000000" pitchFamily="50" charset="-128"/>
              </a:rPr>
              <a:t>傾向</a:t>
            </a:r>
            <a:r>
              <a:rPr kumimoji="1" lang="ja-JP" altLang="en-US" sz="3200" dirty="0">
                <a:latin typeface="BIZ UDPゴシック" panose="020B0400000000000000" pitchFamily="50" charset="-128"/>
                <a:ea typeface="BIZ UDPゴシック" panose="020B0400000000000000" pitchFamily="50" charset="-128"/>
              </a:rPr>
              <a:t>を把握する</a:t>
            </a:r>
            <a:endParaRPr kumimoji="1" lang="en-US" altLang="ja-JP" sz="3200" dirty="0">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脅威に対する対策方法を理解する</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ja-JP" altLang="en-US" sz="3200" u="sng" dirty="0">
                <a:latin typeface="BIZ UDPゴシック" panose="020B0400000000000000" pitchFamily="50" charset="-128"/>
                <a:ea typeface="BIZ UDPゴシック" panose="020B0400000000000000" pitchFamily="50" charset="-128"/>
              </a:rPr>
              <a:t>活用するべき代表的な刊行物</a:t>
            </a:r>
            <a:endParaRPr kumimoji="1" lang="en-US" altLang="ja-JP" sz="3200" u="sng" dirty="0">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情報セキュリティ白書</a:t>
            </a:r>
            <a:endParaRPr kumimoji="1" lang="en-US" altLang="ja-JP" sz="3200" dirty="0">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情報セキュリティ</a:t>
            </a:r>
            <a:r>
              <a:rPr kumimoji="1" lang="en-US" altLang="ja-JP" sz="3200" dirty="0">
                <a:latin typeface="BIZ UDPゴシック" panose="020B0400000000000000" pitchFamily="50" charset="-128"/>
                <a:ea typeface="BIZ UDPゴシック" panose="020B0400000000000000" pitchFamily="50" charset="-128"/>
              </a:rPr>
              <a:t>10</a:t>
            </a:r>
            <a:r>
              <a:rPr kumimoji="1" lang="ja-JP" altLang="en-US" sz="3200" dirty="0">
                <a:latin typeface="BIZ UDPゴシック" panose="020B0400000000000000" pitchFamily="50" charset="-128"/>
                <a:ea typeface="BIZ UDPゴシック" panose="020B0400000000000000" pitchFamily="50" charset="-128"/>
              </a:rPr>
              <a:t>大脅威</a:t>
            </a:r>
            <a:br>
              <a:rPr lang="ja-JP" altLang="en-US" sz="3200" dirty="0">
                <a:latin typeface="BIZ UDPゴシック" panose="020B0400000000000000" pitchFamily="50" charset="-128"/>
                <a:ea typeface="BIZ UDPゴシック" panose="020B0400000000000000" pitchFamily="50" charset="-128"/>
              </a:rPr>
            </a:br>
            <a:endParaRPr lang="ja-JP" altLang="en-US" sz="3200" dirty="0">
              <a:latin typeface="BIZ UDPゴシック" panose="020B0400000000000000" pitchFamily="50" charset="-128"/>
              <a:ea typeface="BIZ UDPゴシック" panose="020B0400000000000000" pitchFamily="50" charset="-128"/>
            </a:endParaRPr>
          </a:p>
        </p:txBody>
      </p:sp>
      <p:sp>
        <p:nvSpPr>
          <p:cNvPr id="4" name="object 40">
            <a:extLst>
              <a:ext uri="{FF2B5EF4-FFF2-40B4-BE49-F238E27FC236}">
                <a16:creationId xmlns:a16="http://schemas.microsoft.com/office/drawing/2014/main" id="{7AA2017C-F92C-2156-692C-C754A63D5BA1}"/>
              </a:ext>
            </a:extLst>
          </p:cNvPr>
          <p:cNvSpPr txBox="1"/>
          <p:nvPr/>
        </p:nvSpPr>
        <p:spPr>
          <a:xfrm>
            <a:off x="8026400" y="181698"/>
            <a:ext cx="9404654" cy="203677"/>
          </a:xfrm>
          <a:prstGeom prst="rect">
            <a:avLst/>
          </a:prstGeom>
        </p:spPr>
        <p:txBody>
          <a:bodyPr vert="horz" wrap="square" lIns="0" tIns="11207" rIns="0" bIns="0" rtlCol="0" anchor="ctr">
            <a:spAutoFit/>
          </a:bodyPr>
          <a:lstStyle/>
          <a:p>
            <a:pPr marL="11205" algn="r">
              <a:lnSpc>
                <a:spcPts val="15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2</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中小企業に求められるデジタル化の推進とサイバーセキュリティ対策</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レベル共通</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pic>
        <p:nvPicPr>
          <p:cNvPr id="8" name="図 7" descr="テキスト が含まれている画像&#10;&#10;AI 生成コンテンツは誤りを含む可能性があります。">
            <a:extLst>
              <a:ext uri="{FF2B5EF4-FFF2-40B4-BE49-F238E27FC236}">
                <a16:creationId xmlns:a16="http://schemas.microsoft.com/office/drawing/2014/main" id="{27004F3E-782C-1572-B087-B52E17BEB3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9351" y="3999715"/>
            <a:ext cx="3136218" cy="4429687"/>
          </a:xfrm>
          <a:prstGeom prst="rect">
            <a:avLst/>
          </a:prstGeom>
          <a:ln w="3175">
            <a:solidFill>
              <a:schemeClr val="tx1"/>
            </a:solidFill>
          </a:ln>
        </p:spPr>
      </p:pic>
      <p:pic>
        <p:nvPicPr>
          <p:cNvPr id="11" name="図 10" descr="ダイアグラム, マップ&#10;&#10;AI 生成コンテンツは誤りを含む可能性があります。">
            <a:extLst>
              <a:ext uri="{FF2B5EF4-FFF2-40B4-BE49-F238E27FC236}">
                <a16:creationId xmlns:a16="http://schemas.microsoft.com/office/drawing/2014/main" id="{E06BDC5B-2647-B642-4B59-A31BAAA35F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85446" y="3999715"/>
            <a:ext cx="3136218" cy="4433963"/>
          </a:xfrm>
          <a:prstGeom prst="rect">
            <a:avLst/>
          </a:prstGeom>
        </p:spPr>
      </p:pic>
      <p:sp>
        <p:nvSpPr>
          <p:cNvPr id="2" name="テキスト ボックス 1">
            <a:extLst>
              <a:ext uri="{FF2B5EF4-FFF2-40B4-BE49-F238E27FC236}">
                <a16:creationId xmlns:a16="http://schemas.microsoft.com/office/drawing/2014/main" id="{D34B988E-E382-D7DB-35AF-69F3353CD1C6}"/>
              </a:ext>
            </a:extLst>
          </p:cNvPr>
          <p:cNvSpPr txBox="1"/>
          <p:nvPr/>
        </p:nvSpPr>
        <p:spPr>
          <a:xfrm>
            <a:off x="13106608" y="597600"/>
            <a:ext cx="432444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5-1-1.】</a:t>
            </a:r>
          </a:p>
          <a:p>
            <a:pPr algn="ctr"/>
            <a:r>
              <a:rPr lang="en-US" altLang="ja-JP" sz="2400" b="1" dirty="0">
                <a:latin typeface="BIZ UDPゴシック" panose="020B0400000000000000" pitchFamily="50" charset="-128"/>
                <a:ea typeface="BIZ UDPゴシック" panose="020B0400000000000000" pitchFamily="50" charset="-128"/>
              </a:rPr>
              <a:t>P56</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P57</a:t>
            </a:r>
          </a:p>
        </p:txBody>
      </p:sp>
    </p:spTree>
    <p:extLst>
      <p:ext uri="{BB962C8B-B14F-4D97-AF65-F5344CB8AC3E}">
        <p14:creationId xmlns:p14="http://schemas.microsoft.com/office/powerpoint/2010/main" val="22046844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C11A3258-32A7-4125-9006-D8285FF2D2CC}"/>
              </a:ext>
            </a:extLst>
          </p:cNvPr>
          <p:cNvSpPr txBox="1"/>
          <p:nvPr/>
        </p:nvSpPr>
        <p:spPr>
          <a:xfrm>
            <a:off x="13106608" y="597600"/>
            <a:ext cx="432444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5-1-2.】</a:t>
            </a:r>
          </a:p>
          <a:p>
            <a:pPr algn="ctr"/>
            <a:r>
              <a:rPr lang="en-US" altLang="ja-JP" sz="2400" b="1" dirty="0">
                <a:latin typeface="BIZ UDPゴシック" panose="020B0400000000000000" pitchFamily="50" charset="-128"/>
                <a:ea typeface="BIZ UDPゴシック" panose="020B0400000000000000" pitchFamily="50" charset="-128"/>
              </a:rPr>
              <a:t>P57</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P59</a:t>
            </a:r>
          </a:p>
        </p:txBody>
      </p:sp>
      <p:sp>
        <p:nvSpPr>
          <p:cNvPr id="3" name="テキスト プレースホルダー 2">
            <a:extLst>
              <a:ext uri="{FF2B5EF4-FFF2-40B4-BE49-F238E27FC236}">
                <a16:creationId xmlns:a16="http://schemas.microsoft.com/office/drawing/2014/main" id="{671B73AB-EA84-D28A-867F-D38E0A00B32E}"/>
              </a:ext>
            </a:extLst>
          </p:cNvPr>
          <p:cNvSpPr txBox="1">
            <a:spLocks noGrp="1"/>
          </p:cNvSpPr>
          <p:nvPr>
            <p:ph type="title" idx="4294967295"/>
          </p:nvPr>
        </p:nvSpPr>
        <p:spPr>
          <a:xfrm>
            <a:off x="1269352" y="706207"/>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情報セキュリティの概況</a:t>
            </a:r>
            <a:endParaRPr kumimoji="1" lang="en-US" altLang="ja-JP"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p:txBody>
      </p:sp>
      <p:sp>
        <p:nvSpPr>
          <p:cNvPr id="10" name="テキスト プレースホルダー 2">
            <a:extLst>
              <a:ext uri="{FF2B5EF4-FFF2-40B4-BE49-F238E27FC236}">
                <a16:creationId xmlns:a16="http://schemas.microsoft.com/office/drawing/2014/main" id="{6745B5A5-8DAA-B26F-2DC7-A0E651B16258}"/>
              </a:ext>
            </a:extLst>
          </p:cNvPr>
          <p:cNvSpPr txBox="1">
            <a:spLocks/>
          </p:cNvSpPr>
          <p:nvPr/>
        </p:nvSpPr>
        <p:spPr>
          <a:xfrm>
            <a:off x="1332852" y="1612800"/>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情報セキュリティ白書</a:t>
            </a:r>
          </a:p>
        </p:txBody>
      </p:sp>
      <p:sp>
        <p:nvSpPr>
          <p:cNvPr id="13" name="テキスト ボックス 12">
            <a:extLst>
              <a:ext uri="{FF2B5EF4-FFF2-40B4-BE49-F238E27FC236}">
                <a16:creationId xmlns:a16="http://schemas.microsoft.com/office/drawing/2014/main" id="{678DEB2A-B365-C768-5EEC-A60D40CFCB99}"/>
              </a:ext>
            </a:extLst>
          </p:cNvPr>
          <p:cNvSpPr txBox="1"/>
          <p:nvPr/>
        </p:nvSpPr>
        <p:spPr>
          <a:xfrm>
            <a:off x="1554679" y="2174400"/>
            <a:ext cx="15456498" cy="5432962"/>
          </a:xfrm>
          <a:prstGeom prst="rect">
            <a:avLst/>
          </a:prstGeom>
          <a:noFill/>
        </p:spPr>
        <p:txBody>
          <a:bodyPr wrap="square">
            <a:spAutoFit/>
          </a:bodyPr>
          <a:lstStyle/>
          <a:p>
            <a:pPr>
              <a:lnSpc>
                <a:spcPct val="110000"/>
              </a:lnSpc>
            </a:pPr>
            <a:r>
              <a:rPr kumimoji="1" lang="ja-JP" altLang="en-US" sz="3200" u="sng" dirty="0">
                <a:latin typeface="BIZ UDPゴシック" panose="020B0400000000000000" pitchFamily="50" charset="-128"/>
                <a:ea typeface="BIZ UDPゴシック" panose="020B0400000000000000" pitchFamily="50" charset="-128"/>
              </a:rPr>
              <a:t>記載内容</a:t>
            </a:r>
            <a:endParaRPr kumimoji="1" lang="en-US" altLang="ja-JP" sz="3200" u="sng" dirty="0">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セキュリティインシデントの事例</a:t>
            </a:r>
          </a:p>
          <a:p>
            <a:pPr marL="571500" indent="-5715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セキュリティ対策強化の取組</a:t>
            </a:r>
          </a:p>
          <a:p>
            <a:pPr marL="571500" indent="-5715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サイバーセキュリティ経営ガイドライン</a:t>
            </a:r>
          </a:p>
          <a:p>
            <a:pPr marL="571500" indent="-5715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国内外のセキュリティの動向</a:t>
            </a:r>
          </a:p>
          <a:p>
            <a:pPr marL="571500" indent="-5715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セキュリティ人材の育成</a:t>
            </a:r>
          </a:p>
          <a:p>
            <a:pPr marL="571500" indent="-5715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中小企業のセキュリティ対策</a:t>
            </a:r>
          </a:p>
          <a:p>
            <a:pPr marL="571500" indent="-5715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個別テーマ（</a:t>
            </a:r>
            <a:r>
              <a:rPr kumimoji="1" lang="en-US" altLang="ja-JP" sz="3200" dirty="0">
                <a:latin typeface="BIZ UDPゴシック" panose="020B0400000000000000" pitchFamily="50" charset="-128"/>
                <a:ea typeface="BIZ UDPゴシック" panose="020B0400000000000000" pitchFamily="50" charset="-128"/>
              </a:rPr>
              <a:t>IoT</a:t>
            </a:r>
            <a:r>
              <a:rPr kumimoji="1" lang="ja-JP" altLang="en-US" sz="3200" dirty="0">
                <a:latin typeface="BIZ UDPゴシック" panose="020B0400000000000000" pitchFamily="50" charset="-128"/>
                <a:ea typeface="BIZ UDPゴシック" panose="020B0400000000000000" pitchFamily="50" charset="-128"/>
              </a:rPr>
              <a:t>、インフラシステム等）のセキュリティ動向</a:t>
            </a:r>
          </a:p>
          <a:p>
            <a:pPr marL="571500" indent="-5715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セキュリティツールの紹介</a:t>
            </a:r>
          </a:p>
          <a:p>
            <a:pPr>
              <a:lnSpc>
                <a:spcPct val="110000"/>
              </a:lnSpc>
            </a:pPr>
            <a:endParaRPr kumimoji="1" lang="en-US" altLang="ja-JP" sz="3200" dirty="0">
              <a:latin typeface="BIZ UDPゴシック" panose="020B0400000000000000" pitchFamily="50" charset="-128"/>
              <a:ea typeface="BIZ UDPゴシック" panose="020B0400000000000000" pitchFamily="50" charset="-128"/>
            </a:endParaRPr>
          </a:p>
        </p:txBody>
      </p:sp>
      <p:sp>
        <p:nvSpPr>
          <p:cNvPr id="4" name="object 40">
            <a:extLst>
              <a:ext uri="{FF2B5EF4-FFF2-40B4-BE49-F238E27FC236}">
                <a16:creationId xmlns:a16="http://schemas.microsoft.com/office/drawing/2014/main" id="{88979DD4-FE2F-7C20-8598-AFDCAA72DE4D}"/>
              </a:ext>
            </a:extLst>
          </p:cNvPr>
          <p:cNvSpPr txBox="1"/>
          <p:nvPr/>
        </p:nvSpPr>
        <p:spPr>
          <a:xfrm>
            <a:off x="8026400" y="181698"/>
            <a:ext cx="9404654" cy="203677"/>
          </a:xfrm>
          <a:prstGeom prst="rect">
            <a:avLst/>
          </a:prstGeom>
        </p:spPr>
        <p:txBody>
          <a:bodyPr vert="horz" wrap="square" lIns="0" tIns="11207" rIns="0" bIns="0" rtlCol="0" anchor="ctr">
            <a:spAutoFit/>
          </a:bodyPr>
          <a:lstStyle/>
          <a:p>
            <a:pPr marL="11205" algn="r">
              <a:lnSpc>
                <a:spcPts val="15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2</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中小企業に求められるデジタル化の推進とサイバーセキュリティ対策</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レベル共通</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2941906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C11A3258-32A7-4125-9006-D8285FF2D2CC}"/>
              </a:ext>
            </a:extLst>
          </p:cNvPr>
          <p:cNvSpPr txBox="1"/>
          <p:nvPr/>
        </p:nvSpPr>
        <p:spPr>
          <a:xfrm>
            <a:off x="13106608" y="597600"/>
            <a:ext cx="432444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5-1-3.】</a:t>
            </a:r>
          </a:p>
          <a:p>
            <a:pPr algn="ctr"/>
            <a:r>
              <a:rPr lang="en-US" altLang="ja-JP" sz="2400" b="1" dirty="0">
                <a:latin typeface="BIZ UDPゴシック" panose="020B0400000000000000" pitchFamily="50" charset="-128"/>
                <a:ea typeface="BIZ UDPゴシック" panose="020B0400000000000000" pitchFamily="50" charset="-128"/>
              </a:rPr>
              <a:t>P59</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P63</a:t>
            </a:r>
          </a:p>
        </p:txBody>
      </p:sp>
      <p:sp>
        <p:nvSpPr>
          <p:cNvPr id="3" name="テキスト プレースホルダー 2">
            <a:extLst>
              <a:ext uri="{FF2B5EF4-FFF2-40B4-BE49-F238E27FC236}">
                <a16:creationId xmlns:a16="http://schemas.microsoft.com/office/drawing/2014/main" id="{671B73AB-EA84-D28A-867F-D38E0A00B32E}"/>
              </a:ext>
            </a:extLst>
          </p:cNvPr>
          <p:cNvSpPr txBox="1">
            <a:spLocks noGrp="1"/>
          </p:cNvSpPr>
          <p:nvPr>
            <p:ph type="title" idx="4294967295"/>
          </p:nvPr>
        </p:nvSpPr>
        <p:spPr>
          <a:xfrm>
            <a:off x="1269352" y="706207"/>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情報セキュリティの概況</a:t>
            </a:r>
            <a:endParaRPr kumimoji="1" lang="en-US" altLang="ja-JP"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p:txBody>
      </p:sp>
      <p:sp>
        <p:nvSpPr>
          <p:cNvPr id="10" name="テキスト プレースホルダー 2">
            <a:extLst>
              <a:ext uri="{FF2B5EF4-FFF2-40B4-BE49-F238E27FC236}">
                <a16:creationId xmlns:a16="http://schemas.microsoft.com/office/drawing/2014/main" id="{6745B5A5-8DAA-B26F-2DC7-A0E651B16258}"/>
              </a:ext>
            </a:extLst>
          </p:cNvPr>
          <p:cNvSpPr txBox="1">
            <a:spLocks/>
          </p:cNvSpPr>
          <p:nvPr/>
        </p:nvSpPr>
        <p:spPr>
          <a:xfrm>
            <a:off x="1332852" y="1612800"/>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情報セキュリティ</a:t>
            </a:r>
            <a:r>
              <a:rPr lang="en-US" altLang="ja-JP" sz="3600" dirty="0">
                <a:latin typeface="BIZ UDPゴシック" panose="020B0400000000000000" pitchFamily="50" charset="-128"/>
                <a:ea typeface="BIZ UDPゴシック" panose="020B0400000000000000" pitchFamily="50" charset="-128"/>
              </a:rPr>
              <a:t>10</a:t>
            </a:r>
            <a:r>
              <a:rPr lang="ja-JP" altLang="en-US" sz="3600" dirty="0">
                <a:latin typeface="BIZ UDPゴシック" panose="020B0400000000000000" pitchFamily="50" charset="-128"/>
                <a:ea typeface="BIZ UDPゴシック" panose="020B0400000000000000" pitchFamily="50" charset="-128"/>
              </a:rPr>
              <a:t>大脅威 </a:t>
            </a:r>
            <a:r>
              <a:rPr lang="en-US" altLang="ja-JP" sz="3600" dirty="0">
                <a:latin typeface="BIZ UDPゴシック" panose="020B0400000000000000" pitchFamily="50" charset="-128"/>
                <a:ea typeface="BIZ UDPゴシック" panose="020B0400000000000000" pitchFamily="50" charset="-128"/>
              </a:rPr>
              <a:t>2025[</a:t>
            </a:r>
            <a:r>
              <a:rPr lang="ja-JP" altLang="en-US" sz="3600" dirty="0">
                <a:latin typeface="BIZ UDPゴシック" panose="020B0400000000000000" pitchFamily="50" charset="-128"/>
                <a:ea typeface="BIZ UDPゴシック" panose="020B0400000000000000" pitchFamily="50" charset="-128"/>
              </a:rPr>
              <a:t>組織編</a:t>
            </a:r>
            <a:r>
              <a:rPr lang="en-US" altLang="ja-JP" sz="3600" dirty="0">
                <a:latin typeface="BIZ UDPゴシック" panose="020B0400000000000000" pitchFamily="50" charset="-128"/>
                <a:ea typeface="BIZ UDPゴシック" panose="020B0400000000000000" pitchFamily="50" charset="-128"/>
              </a:rPr>
              <a:t>]</a:t>
            </a:r>
            <a:endParaRPr lang="ja-JP" altLang="en-US" sz="3600" dirty="0">
              <a:latin typeface="BIZ UDPゴシック" panose="020B0400000000000000" pitchFamily="50" charset="-128"/>
              <a:ea typeface="BIZ UDPゴシック" panose="020B0400000000000000" pitchFamily="50" charset="-128"/>
            </a:endParaRPr>
          </a:p>
        </p:txBody>
      </p:sp>
      <p:graphicFrame>
        <p:nvGraphicFramePr>
          <p:cNvPr id="2" name="表 1">
            <a:extLst>
              <a:ext uri="{FF2B5EF4-FFF2-40B4-BE49-F238E27FC236}">
                <a16:creationId xmlns:a16="http://schemas.microsoft.com/office/drawing/2014/main" id="{C56ED83C-282A-B547-36EF-C03BA848E0AF}"/>
              </a:ext>
            </a:extLst>
          </p:cNvPr>
          <p:cNvGraphicFramePr>
            <a:graphicFrameLocks noGrp="1"/>
          </p:cNvGraphicFramePr>
          <p:nvPr>
            <p:extLst>
              <p:ext uri="{D42A27DB-BD31-4B8C-83A1-F6EECF244321}">
                <p14:modId xmlns:p14="http://schemas.microsoft.com/office/powerpoint/2010/main" val="2726270791"/>
              </p:ext>
            </p:extLst>
          </p:nvPr>
        </p:nvGraphicFramePr>
        <p:xfrm>
          <a:off x="1151831" y="2172674"/>
          <a:ext cx="16279221" cy="7135723"/>
        </p:xfrm>
        <a:graphic>
          <a:graphicData uri="http://schemas.openxmlformats.org/drawingml/2006/table">
            <a:tbl>
              <a:tblPr firstRow="1" bandRow="1">
                <a:tableStyleId>{5C22544A-7EE6-4342-B048-85BDC9FD1C3A}</a:tableStyleId>
              </a:tblPr>
              <a:tblGrid>
                <a:gridCol w="1008806">
                  <a:extLst>
                    <a:ext uri="{9D8B030D-6E8A-4147-A177-3AD203B41FA5}">
                      <a16:colId xmlns:a16="http://schemas.microsoft.com/office/drawing/2014/main" val="269276474"/>
                    </a:ext>
                  </a:extLst>
                </a:gridCol>
                <a:gridCol w="6023993">
                  <a:extLst>
                    <a:ext uri="{9D8B030D-6E8A-4147-A177-3AD203B41FA5}">
                      <a16:colId xmlns:a16="http://schemas.microsoft.com/office/drawing/2014/main" val="112477443"/>
                    </a:ext>
                  </a:extLst>
                </a:gridCol>
                <a:gridCol w="9246422">
                  <a:extLst>
                    <a:ext uri="{9D8B030D-6E8A-4147-A177-3AD203B41FA5}">
                      <a16:colId xmlns:a16="http://schemas.microsoft.com/office/drawing/2014/main" val="435179550"/>
                    </a:ext>
                  </a:extLst>
                </a:gridCol>
              </a:tblGrid>
              <a:tr h="604206">
                <a:tc>
                  <a:txBody>
                    <a:bodyPr/>
                    <a:lstStyle/>
                    <a:p>
                      <a:pPr algn="ctr"/>
                      <a:r>
                        <a:rPr kumimoji="1" lang="ja-JP" altLang="en-US" sz="2800" dirty="0">
                          <a:latin typeface="BIZ UDPゴシック" panose="020B0400000000000000" pitchFamily="50" charset="-128"/>
                          <a:ea typeface="BIZ UDPゴシック" panose="020B0400000000000000" pitchFamily="50" charset="-128"/>
                        </a:rPr>
                        <a:t>順位</a:t>
                      </a:r>
                    </a:p>
                  </a:txBody>
                  <a:tcPr>
                    <a:solidFill>
                      <a:schemeClr val="accent6"/>
                    </a:solidFill>
                  </a:tcPr>
                </a:tc>
                <a:tc>
                  <a:txBody>
                    <a:bodyPr/>
                    <a:lstStyle/>
                    <a:p>
                      <a:pPr algn="ctr"/>
                      <a:r>
                        <a:rPr kumimoji="1" lang="ja-JP" altLang="en-US" sz="2800" dirty="0">
                          <a:latin typeface="BIZ UDPゴシック" panose="020B0400000000000000" pitchFamily="50" charset="-128"/>
                          <a:ea typeface="BIZ UDPゴシック" panose="020B0400000000000000" pitchFamily="50" charset="-128"/>
                        </a:rPr>
                        <a:t>組織向け脅威</a:t>
                      </a:r>
                    </a:p>
                  </a:txBody>
                  <a:tcPr>
                    <a:solidFill>
                      <a:schemeClr val="accent6"/>
                    </a:solidFill>
                  </a:tcPr>
                </a:tc>
                <a:tc>
                  <a:txBody>
                    <a:bodyPr/>
                    <a:lstStyle/>
                    <a:p>
                      <a:pPr algn="ctr"/>
                      <a:r>
                        <a:rPr kumimoji="1" lang="ja-JP" altLang="en-US" sz="2800" dirty="0">
                          <a:latin typeface="BIZ UDPゴシック" panose="020B0400000000000000" pitchFamily="50" charset="-128"/>
                          <a:ea typeface="BIZ UDPゴシック" panose="020B0400000000000000" pitchFamily="50" charset="-128"/>
                        </a:rPr>
                        <a:t>概要</a:t>
                      </a:r>
                    </a:p>
                  </a:txBody>
                  <a:tcPr>
                    <a:solidFill>
                      <a:schemeClr val="accent6"/>
                    </a:solidFill>
                  </a:tcPr>
                </a:tc>
                <a:extLst>
                  <a:ext uri="{0D108BD9-81ED-4DB2-BD59-A6C34878D82A}">
                    <a16:rowId xmlns:a16="http://schemas.microsoft.com/office/drawing/2014/main" val="2518399851"/>
                  </a:ext>
                </a:extLst>
              </a:tr>
              <a:tr h="604206">
                <a:tc>
                  <a:txBody>
                    <a:bodyPr/>
                    <a:lstStyle/>
                    <a:p>
                      <a:pPr algn="ctr"/>
                      <a:r>
                        <a:rPr kumimoji="1" lang="en-US" altLang="ja-JP" sz="2800" dirty="0">
                          <a:solidFill>
                            <a:schemeClr val="tx1"/>
                          </a:solidFill>
                          <a:latin typeface="BIZ UDPゴシック" panose="020B0400000000000000" pitchFamily="50" charset="-128"/>
                          <a:ea typeface="BIZ UDPゴシック" panose="020B0400000000000000" pitchFamily="50" charset="-128"/>
                        </a:rPr>
                        <a:t>1</a:t>
                      </a:r>
                      <a:endParaRPr kumimoji="1" lang="ja-JP" altLang="en-US" sz="2800" dirty="0">
                        <a:solidFill>
                          <a:schemeClr val="tx1"/>
                        </a:solidFill>
                        <a:latin typeface="BIZ UDPゴシック" panose="020B0400000000000000" pitchFamily="50" charset="-128"/>
                        <a:ea typeface="BIZ UDPゴシック" panose="020B0400000000000000" pitchFamily="50" charset="-128"/>
                      </a:endParaRPr>
                    </a:p>
                  </a:txBody>
                  <a:tcPr>
                    <a:solidFill>
                      <a:schemeClr val="accent6">
                        <a:lumMod val="40000"/>
                        <a:lumOff val="60000"/>
                      </a:schemeClr>
                    </a:solidFill>
                  </a:tcPr>
                </a:tc>
                <a:tc>
                  <a:txBody>
                    <a:bodyPr/>
                    <a:lstStyle/>
                    <a:p>
                      <a:r>
                        <a:rPr kumimoji="1" lang="ja-JP" altLang="en-US" sz="2600" b="0" dirty="0">
                          <a:solidFill>
                            <a:schemeClr val="tx1"/>
                          </a:solidFill>
                          <a:latin typeface="BIZ UDPゴシック" panose="020B0400000000000000" pitchFamily="50" charset="-128"/>
                          <a:ea typeface="BIZ UDPゴシック" panose="020B0400000000000000" pitchFamily="50" charset="-128"/>
                        </a:rPr>
                        <a:t>ランサム攻撃による被害</a:t>
                      </a:r>
                    </a:p>
                  </a:txBody>
                  <a:tcPr>
                    <a:solidFill>
                      <a:schemeClr val="accent6">
                        <a:lumMod val="40000"/>
                        <a:lumOff val="60000"/>
                      </a:schemeClr>
                    </a:solidFill>
                  </a:tcPr>
                </a:tc>
                <a:tc>
                  <a:txBody>
                    <a:bodyPr/>
                    <a:lstStyle/>
                    <a:p>
                      <a:r>
                        <a:rPr kumimoji="1" lang="ja-JP" altLang="en-US" sz="2600" dirty="0">
                          <a:solidFill>
                            <a:schemeClr val="tx1"/>
                          </a:solidFill>
                          <a:latin typeface="BIZ UDPゴシック" panose="020B0400000000000000" pitchFamily="50" charset="-128"/>
                          <a:ea typeface="BIZ UDPゴシック" panose="020B0400000000000000" pitchFamily="50" charset="-128"/>
                        </a:rPr>
                        <a:t>システムを人質に取り、身代金を要求するマルウェア</a:t>
                      </a:r>
                    </a:p>
                  </a:txBody>
                  <a:tcPr>
                    <a:solidFill>
                      <a:schemeClr val="accent6">
                        <a:lumMod val="40000"/>
                        <a:lumOff val="60000"/>
                      </a:schemeClr>
                    </a:solidFill>
                  </a:tcPr>
                </a:tc>
                <a:extLst>
                  <a:ext uri="{0D108BD9-81ED-4DB2-BD59-A6C34878D82A}">
                    <a16:rowId xmlns:a16="http://schemas.microsoft.com/office/drawing/2014/main" val="1384313547"/>
                  </a:ext>
                </a:extLst>
              </a:tr>
              <a:tr h="604206">
                <a:tc>
                  <a:txBody>
                    <a:bodyPr/>
                    <a:lstStyle/>
                    <a:p>
                      <a:pPr algn="ctr"/>
                      <a:r>
                        <a:rPr kumimoji="1" lang="en-US" altLang="ja-JP" sz="2800" dirty="0">
                          <a:solidFill>
                            <a:schemeClr val="tx1"/>
                          </a:solidFill>
                          <a:latin typeface="BIZ UDPゴシック" panose="020B0400000000000000" pitchFamily="50" charset="-128"/>
                          <a:ea typeface="BIZ UDPゴシック" panose="020B0400000000000000" pitchFamily="50" charset="-128"/>
                        </a:rPr>
                        <a:t>2</a:t>
                      </a:r>
                      <a:endParaRPr kumimoji="1" lang="ja-JP" altLang="en-US" sz="2800" dirty="0">
                        <a:solidFill>
                          <a:schemeClr val="tx1"/>
                        </a:solidFill>
                        <a:latin typeface="BIZ UDPゴシック" panose="020B0400000000000000" pitchFamily="50" charset="-128"/>
                        <a:ea typeface="BIZ UDPゴシック" panose="020B0400000000000000" pitchFamily="50" charset="-128"/>
                      </a:endParaRPr>
                    </a:p>
                  </a:txBody>
                  <a:tcPr>
                    <a:solidFill>
                      <a:schemeClr val="accent6">
                        <a:lumMod val="20000"/>
                        <a:lumOff val="80000"/>
                      </a:schemeClr>
                    </a:solidFill>
                  </a:tcPr>
                </a:tc>
                <a:tc>
                  <a:txBody>
                    <a:bodyPr/>
                    <a:lstStyle/>
                    <a:p>
                      <a:r>
                        <a:rPr kumimoji="1" lang="ja-JP" altLang="en-US" sz="2600" b="0" dirty="0">
                          <a:solidFill>
                            <a:schemeClr val="tx1"/>
                          </a:solidFill>
                          <a:latin typeface="BIZ UDPゴシック" panose="020B0400000000000000" pitchFamily="50" charset="-128"/>
                          <a:ea typeface="BIZ UDPゴシック" panose="020B0400000000000000" pitchFamily="50" charset="-128"/>
                        </a:rPr>
                        <a:t>サプライチェーンや委託先を狙った攻撃 </a:t>
                      </a:r>
                    </a:p>
                  </a:txBody>
                  <a:tcPr>
                    <a:solidFill>
                      <a:schemeClr val="accent6">
                        <a:lumMod val="20000"/>
                        <a:lumOff val="80000"/>
                      </a:schemeClr>
                    </a:solidFill>
                  </a:tcPr>
                </a:tc>
                <a:tc>
                  <a:txBody>
                    <a:bodyPr/>
                    <a:lstStyle/>
                    <a:p>
                      <a:r>
                        <a:rPr kumimoji="1" lang="ja-JP" altLang="en-US" sz="2600" dirty="0">
                          <a:solidFill>
                            <a:schemeClr val="tx1"/>
                          </a:solidFill>
                          <a:latin typeface="BIZ UDPゴシック" panose="020B0400000000000000" pitchFamily="50" charset="-128"/>
                          <a:ea typeface="BIZ UDPゴシック" panose="020B0400000000000000" pitchFamily="50" charset="-128"/>
                        </a:rPr>
                        <a:t>取引先や供給業者を通じて攻撃する手口</a:t>
                      </a:r>
                    </a:p>
                  </a:txBody>
                  <a:tcPr>
                    <a:solidFill>
                      <a:schemeClr val="accent6">
                        <a:lumMod val="20000"/>
                        <a:lumOff val="80000"/>
                      </a:schemeClr>
                    </a:solidFill>
                  </a:tcPr>
                </a:tc>
                <a:extLst>
                  <a:ext uri="{0D108BD9-81ED-4DB2-BD59-A6C34878D82A}">
                    <a16:rowId xmlns:a16="http://schemas.microsoft.com/office/drawing/2014/main" val="742647800"/>
                  </a:ext>
                </a:extLst>
              </a:tr>
              <a:tr h="604206">
                <a:tc>
                  <a:txBody>
                    <a:bodyPr/>
                    <a:lstStyle/>
                    <a:p>
                      <a:pPr algn="ctr"/>
                      <a:r>
                        <a:rPr kumimoji="1" lang="en-US" altLang="ja-JP" sz="2800">
                          <a:solidFill>
                            <a:schemeClr val="tx1"/>
                          </a:solidFill>
                          <a:latin typeface="BIZ UDPゴシック" panose="020B0400000000000000" pitchFamily="50" charset="-128"/>
                          <a:ea typeface="BIZ UDPゴシック" panose="020B0400000000000000" pitchFamily="50" charset="-128"/>
                        </a:rPr>
                        <a:t>3</a:t>
                      </a:r>
                      <a:endParaRPr kumimoji="1" lang="ja-JP" altLang="en-US" sz="2800" dirty="0">
                        <a:solidFill>
                          <a:schemeClr val="tx1"/>
                        </a:solidFill>
                        <a:latin typeface="BIZ UDPゴシック" panose="020B0400000000000000" pitchFamily="50" charset="-128"/>
                        <a:ea typeface="BIZ UDPゴシック" panose="020B0400000000000000" pitchFamily="50" charset="-128"/>
                      </a:endParaRPr>
                    </a:p>
                  </a:txBody>
                  <a:tcPr>
                    <a:solidFill>
                      <a:schemeClr val="accent6">
                        <a:lumMod val="40000"/>
                        <a:lumOff val="60000"/>
                      </a:schemeClr>
                    </a:solidFill>
                  </a:tcPr>
                </a:tc>
                <a:tc>
                  <a:txBody>
                    <a:bodyPr/>
                    <a:lstStyle/>
                    <a:p>
                      <a:r>
                        <a:rPr kumimoji="1" lang="ja-JP" altLang="en-US" sz="2600" b="0" dirty="0">
                          <a:solidFill>
                            <a:schemeClr val="tx1"/>
                          </a:solidFill>
                          <a:latin typeface="BIZ UDPゴシック" panose="020B0400000000000000" pitchFamily="50" charset="-128"/>
                          <a:ea typeface="BIZ UDPゴシック" panose="020B0400000000000000" pitchFamily="50" charset="-128"/>
                        </a:rPr>
                        <a:t>システムの脆弱性を突いた攻撃</a:t>
                      </a:r>
                    </a:p>
                  </a:txBody>
                  <a:tcPr>
                    <a:solidFill>
                      <a:schemeClr val="accent6">
                        <a:lumMod val="40000"/>
                        <a:lumOff val="60000"/>
                      </a:schemeClr>
                    </a:solidFill>
                  </a:tcPr>
                </a:tc>
                <a:tc>
                  <a:txBody>
                    <a:bodyPr/>
                    <a:lstStyle/>
                    <a:p>
                      <a:r>
                        <a:rPr kumimoji="1" lang="ja-JP" altLang="en-US" sz="2600" dirty="0">
                          <a:solidFill>
                            <a:schemeClr val="tx1"/>
                          </a:solidFill>
                          <a:latin typeface="BIZ UDPゴシック" panose="020B0400000000000000" pitchFamily="50" charset="-128"/>
                          <a:ea typeface="BIZ UDPゴシック" panose="020B0400000000000000" pitchFamily="50" charset="-128"/>
                        </a:rPr>
                        <a:t>ソフトウェアの脆弱性が修正される前に攻撃する手法</a:t>
                      </a:r>
                    </a:p>
                  </a:txBody>
                  <a:tcPr>
                    <a:solidFill>
                      <a:schemeClr val="accent6">
                        <a:lumMod val="40000"/>
                        <a:lumOff val="60000"/>
                      </a:schemeClr>
                    </a:solidFill>
                  </a:tcPr>
                </a:tc>
                <a:extLst>
                  <a:ext uri="{0D108BD9-81ED-4DB2-BD59-A6C34878D82A}">
                    <a16:rowId xmlns:a16="http://schemas.microsoft.com/office/drawing/2014/main" val="1743427442"/>
                  </a:ext>
                </a:extLst>
              </a:tr>
              <a:tr h="604206">
                <a:tc>
                  <a:txBody>
                    <a:bodyPr/>
                    <a:lstStyle/>
                    <a:p>
                      <a:pPr algn="ctr"/>
                      <a:r>
                        <a:rPr kumimoji="1" lang="en-US" altLang="ja-JP" sz="2800" dirty="0">
                          <a:solidFill>
                            <a:schemeClr val="tx1"/>
                          </a:solidFill>
                          <a:latin typeface="BIZ UDPゴシック" panose="020B0400000000000000" pitchFamily="50" charset="-128"/>
                          <a:ea typeface="BIZ UDPゴシック" panose="020B0400000000000000" pitchFamily="50" charset="-128"/>
                        </a:rPr>
                        <a:t>4</a:t>
                      </a:r>
                      <a:endParaRPr kumimoji="1" lang="ja-JP" altLang="en-US" sz="2800" dirty="0">
                        <a:solidFill>
                          <a:schemeClr val="tx1"/>
                        </a:solidFill>
                        <a:latin typeface="BIZ UDPゴシック" panose="020B0400000000000000" pitchFamily="50" charset="-128"/>
                        <a:ea typeface="BIZ UDPゴシック" panose="020B0400000000000000" pitchFamily="50" charset="-128"/>
                      </a:endParaRPr>
                    </a:p>
                  </a:txBody>
                  <a:tcPr>
                    <a:solidFill>
                      <a:schemeClr val="accent6">
                        <a:lumMod val="20000"/>
                        <a:lumOff val="80000"/>
                      </a:schemeClr>
                    </a:solidFill>
                  </a:tcPr>
                </a:tc>
                <a:tc>
                  <a:txBody>
                    <a:bodyPr/>
                    <a:lstStyle/>
                    <a:p>
                      <a:r>
                        <a:rPr kumimoji="1" lang="ja-JP" altLang="en-US" sz="2600" b="0" dirty="0">
                          <a:solidFill>
                            <a:schemeClr val="tx1"/>
                          </a:solidFill>
                          <a:latin typeface="BIZ UDPゴシック" panose="020B0400000000000000" pitchFamily="50" charset="-128"/>
                          <a:ea typeface="BIZ UDPゴシック" panose="020B0400000000000000" pitchFamily="50" charset="-128"/>
                        </a:rPr>
                        <a:t>内部不正による情報漏えい等</a:t>
                      </a:r>
                    </a:p>
                  </a:txBody>
                  <a:tcPr>
                    <a:solidFill>
                      <a:schemeClr val="accent6">
                        <a:lumMod val="20000"/>
                        <a:lumOff val="80000"/>
                      </a:schemeClr>
                    </a:solidFill>
                  </a:tcPr>
                </a:tc>
                <a:tc>
                  <a:txBody>
                    <a:bodyPr/>
                    <a:lstStyle/>
                    <a:p>
                      <a:r>
                        <a:rPr kumimoji="1" lang="ja-JP" altLang="en-US" sz="2600" dirty="0">
                          <a:solidFill>
                            <a:schemeClr val="tx1"/>
                          </a:solidFill>
                          <a:latin typeface="BIZ UDPゴシック" panose="020B0400000000000000" pitchFamily="50" charset="-128"/>
                          <a:ea typeface="BIZ UDPゴシック" panose="020B0400000000000000" pitchFamily="50" charset="-128"/>
                        </a:rPr>
                        <a:t>従業員や関係者が内部から情報を漏らす行為</a:t>
                      </a:r>
                    </a:p>
                  </a:txBody>
                  <a:tcPr>
                    <a:solidFill>
                      <a:schemeClr val="accent6">
                        <a:lumMod val="20000"/>
                        <a:lumOff val="80000"/>
                      </a:schemeClr>
                    </a:solidFill>
                  </a:tcPr>
                </a:tc>
                <a:extLst>
                  <a:ext uri="{0D108BD9-81ED-4DB2-BD59-A6C34878D82A}">
                    <a16:rowId xmlns:a16="http://schemas.microsoft.com/office/drawing/2014/main" val="1276993722"/>
                  </a:ext>
                </a:extLst>
              </a:tr>
              <a:tr h="604206">
                <a:tc>
                  <a:txBody>
                    <a:bodyPr/>
                    <a:lstStyle/>
                    <a:p>
                      <a:pPr algn="ctr"/>
                      <a:r>
                        <a:rPr kumimoji="1" lang="en-US" altLang="ja-JP" sz="2800" dirty="0">
                          <a:solidFill>
                            <a:schemeClr val="tx1"/>
                          </a:solidFill>
                          <a:latin typeface="BIZ UDPゴシック" panose="020B0400000000000000" pitchFamily="50" charset="-128"/>
                          <a:ea typeface="BIZ UDPゴシック" panose="020B0400000000000000" pitchFamily="50" charset="-128"/>
                        </a:rPr>
                        <a:t>5</a:t>
                      </a:r>
                      <a:endParaRPr kumimoji="1" lang="ja-JP" altLang="en-US" sz="2800" dirty="0">
                        <a:solidFill>
                          <a:schemeClr val="tx1"/>
                        </a:solidFill>
                        <a:latin typeface="BIZ UDPゴシック" panose="020B0400000000000000" pitchFamily="50" charset="-128"/>
                        <a:ea typeface="BIZ UDPゴシック" panose="020B0400000000000000" pitchFamily="50" charset="-128"/>
                      </a:endParaRPr>
                    </a:p>
                  </a:txBody>
                  <a:tcPr>
                    <a:solidFill>
                      <a:schemeClr val="accent6">
                        <a:lumMod val="40000"/>
                        <a:lumOff val="60000"/>
                      </a:schemeClr>
                    </a:solidFill>
                  </a:tcPr>
                </a:tc>
                <a:tc>
                  <a:txBody>
                    <a:bodyPr/>
                    <a:lstStyle/>
                    <a:p>
                      <a:r>
                        <a:rPr kumimoji="1" lang="ja-JP" altLang="en-US" sz="2600" b="0" dirty="0">
                          <a:solidFill>
                            <a:schemeClr val="tx1"/>
                          </a:solidFill>
                          <a:latin typeface="BIZ UDPゴシック" panose="020B0400000000000000" pitchFamily="50" charset="-128"/>
                          <a:ea typeface="BIZ UDPゴシック" panose="020B0400000000000000" pitchFamily="50" charset="-128"/>
                        </a:rPr>
                        <a:t>機密情報等を狙った標的型攻撃 </a:t>
                      </a:r>
                    </a:p>
                  </a:txBody>
                  <a:tcPr>
                    <a:solidFill>
                      <a:schemeClr val="accent6">
                        <a:lumMod val="40000"/>
                        <a:lumOff val="60000"/>
                      </a:schemeClr>
                    </a:solidFill>
                  </a:tcPr>
                </a:tc>
                <a:tc>
                  <a:txBody>
                    <a:bodyPr/>
                    <a:lstStyle/>
                    <a:p>
                      <a:r>
                        <a:rPr kumimoji="1" lang="ja-JP" altLang="en-US" sz="2600" dirty="0">
                          <a:solidFill>
                            <a:schemeClr val="tx1"/>
                          </a:solidFill>
                          <a:latin typeface="BIZ UDPゴシック" panose="020B0400000000000000" pitchFamily="50" charset="-128"/>
                          <a:ea typeface="BIZ UDPゴシック" panose="020B0400000000000000" pitchFamily="50" charset="-128"/>
                        </a:rPr>
                        <a:t>特定の企業や組織を狙った攻撃で機密情報を盗む</a:t>
                      </a:r>
                    </a:p>
                  </a:txBody>
                  <a:tcPr>
                    <a:solidFill>
                      <a:schemeClr val="accent6">
                        <a:lumMod val="40000"/>
                        <a:lumOff val="60000"/>
                      </a:schemeClr>
                    </a:solidFill>
                  </a:tcPr>
                </a:tc>
                <a:extLst>
                  <a:ext uri="{0D108BD9-81ED-4DB2-BD59-A6C34878D82A}">
                    <a16:rowId xmlns:a16="http://schemas.microsoft.com/office/drawing/2014/main" val="763575765"/>
                  </a:ext>
                </a:extLst>
              </a:tr>
              <a:tr h="1030705">
                <a:tc>
                  <a:txBody>
                    <a:bodyPr/>
                    <a:lstStyle/>
                    <a:p>
                      <a:pPr algn="ctr"/>
                      <a:r>
                        <a:rPr kumimoji="1" lang="en-US" altLang="ja-JP" sz="2800" dirty="0">
                          <a:solidFill>
                            <a:schemeClr val="tx1"/>
                          </a:solidFill>
                          <a:latin typeface="BIZ UDPゴシック" panose="020B0400000000000000" pitchFamily="50" charset="-128"/>
                          <a:ea typeface="BIZ UDPゴシック" panose="020B0400000000000000" pitchFamily="50" charset="-128"/>
                        </a:rPr>
                        <a:t>6</a:t>
                      </a:r>
                      <a:endParaRPr kumimoji="1" lang="ja-JP" altLang="en-US" sz="2800" dirty="0">
                        <a:solidFill>
                          <a:schemeClr val="tx1"/>
                        </a:solidFill>
                        <a:latin typeface="BIZ UDPゴシック" panose="020B0400000000000000" pitchFamily="50" charset="-128"/>
                        <a:ea typeface="BIZ UDPゴシック" panose="020B0400000000000000" pitchFamily="50" charset="-128"/>
                      </a:endParaRPr>
                    </a:p>
                  </a:txBody>
                  <a:tcPr>
                    <a:solidFill>
                      <a:schemeClr val="accent6">
                        <a:lumMod val="20000"/>
                        <a:lumOff val="80000"/>
                      </a:schemeClr>
                    </a:solidFill>
                  </a:tcPr>
                </a:tc>
                <a:tc>
                  <a:txBody>
                    <a:bodyPr/>
                    <a:lstStyle/>
                    <a:p>
                      <a:r>
                        <a:rPr kumimoji="1" lang="ja-JP" altLang="en-US" sz="2600" b="0" dirty="0">
                          <a:solidFill>
                            <a:schemeClr val="tx1"/>
                          </a:solidFill>
                          <a:latin typeface="BIZ UDPゴシック" panose="020B0400000000000000" pitchFamily="50" charset="-128"/>
                          <a:ea typeface="BIZ UDPゴシック" panose="020B0400000000000000" pitchFamily="50" charset="-128"/>
                        </a:rPr>
                        <a:t>リモートワーク等の環境や仕組みを狙った攻撃 </a:t>
                      </a:r>
                    </a:p>
                  </a:txBody>
                  <a:tcPr>
                    <a:solidFill>
                      <a:schemeClr val="accent6">
                        <a:lumMod val="20000"/>
                        <a:lumOff val="80000"/>
                      </a:schemeClr>
                    </a:solidFill>
                  </a:tcPr>
                </a:tc>
                <a:tc>
                  <a:txBody>
                    <a:bodyPr/>
                    <a:lstStyle/>
                    <a:p>
                      <a:r>
                        <a:rPr kumimoji="1" lang="ja-JP" altLang="en-US" sz="2600" dirty="0">
                          <a:solidFill>
                            <a:schemeClr val="tx1"/>
                          </a:solidFill>
                          <a:latin typeface="BIZ UDPゴシック" panose="020B0400000000000000" pitchFamily="50" charset="-128"/>
                          <a:ea typeface="BIZ UDPゴシック" panose="020B0400000000000000" pitchFamily="50" charset="-128"/>
                        </a:rPr>
                        <a:t>テレワーク環境を狙った攻撃</a:t>
                      </a:r>
                    </a:p>
                  </a:txBody>
                  <a:tcPr>
                    <a:solidFill>
                      <a:schemeClr val="accent6">
                        <a:lumMod val="20000"/>
                        <a:lumOff val="80000"/>
                      </a:schemeClr>
                    </a:solidFill>
                  </a:tcPr>
                </a:tc>
                <a:extLst>
                  <a:ext uri="{0D108BD9-81ED-4DB2-BD59-A6C34878D82A}">
                    <a16:rowId xmlns:a16="http://schemas.microsoft.com/office/drawing/2014/main" val="2855261997"/>
                  </a:ext>
                </a:extLst>
              </a:tr>
              <a:tr h="604206">
                <a:tc>
                  <a:txBody>
                    <a:bodyPr/>
                    <a:lstStyle/>
                    <a:p>
                      <a:pPr algn="ctr"/>
                      <a:r>
                        <a:rPr kumimoji="1" lang="en-US" altLang="ja-JP" sz="2800" dirty="0">
                          <a:solidFill>
                            <a:schemeClr val="tx1"/>
                          </a:solidFill>
                          <a:latin typeface="BIZ UDPゴシック" panose="020B0400000000000000" pitchFamily="50" charset="-128"/>
                          <a:ea typeface="BIZ UDPゴシック" panose="020B0400000000000000" pitchFamily="50" charset="-128"/>
                        </a:rPr>
                        <a:t>7</a:t>
                      </a:r>
                      <a:endParaRPr kumimoji="1" lang="ja-JP" altLang="en-US" sz="2800" dirty="0">
                        <a:solidFill>
                          <a:schemeClr val="tx1"/>
                        </a:solidFill>
                        <a:latin typeface="BIZ UDPゴシック" panose="020B0400000000000000" pitchFamily="50" charset="-128"/>
                        <a:ea typeface="BIZ UDPゴシック" panose="020B0400000000000000" pitchFamily="50" charset="-128"/>
                      </a:endParaRPr>
                    </a:p>
                  </a:txBody>
                  <a:tcPr>
                    <a:solidFill>
                      <a:schemeClr val="accent6">
                        <a:lumMod val="40000"/>
                        <a:lumOff val="60000"/>
                      </a:schemeClr>
                    </a:solidFill>
                  </a:tcPr>
                </a:tc>
                <a:tc>
                  <a:txBody>
                    <a:bodyPr/>
                    <a:lstStyle/>
                    <a:p>
                      <a:r>
                        <a:rPr kumimoji="1" lang="ja-JP" altLang="en-US" sz="2600" b="0" dirty="0">
                          <a:solidFill>
                            <a:schemeClr val="tx1"/>
                          </a:solidFill>
                          <a:latin typeface="BIZ UDPゴシック" panose="020B0400000000000000" pitchFamily="50" charset="-128"/>
                          <a:ea typeface="BIZ UDPゴシック" panose="020B0400000000000000" pitchFamily="50" charset="-128"/>
                        </a:rPr>
                        <a:t>地政学的リスクに起因するサイバー攻撃</a:t>
                      </a:r>
                    </a:p>
                  </a:txBody>
                  <a:tcPr>
                    <a:solidFill>
                      <a:schemeClr val="accent6">
                        <a:lumMod val="40000"/>
                        <a:lumOff val="60000"/>
                      </a:schemeClr>
                    </a:solidFill>
                  </a:tcPr>
                </a:tc>
                <a:tc>
                  <a:txBody>
                    <a:bodyPr/>
                    <a:lstStyle/>
                    <a:p>
                      <a:r>
                        <a:rPr kumimoji="1" lang="ja-JP" altLang="en-US" sz="2600" dirty="0">
                          <a:solidFill>
                            <a:schemeClr val="tx1"/>
                          </a:solidFill>
                          <a:latin typeface="BIZ UDPゴシック" panose="020B0400000000000000" pitchFamily="50" charset="-128"/>
                          <a:ea typeface="BIZ UDPゴシック" panose="020B0400000000000000" pitchFamily="50" charset="-128"/>
                        </a:rPr>
                        <a:t>社会的混乱を引き起こすことを目的に国家が行うサイバー攻撃</a:t>
                      </a:r>
                    </a:p>
                  </a:txBody>
                  <a:tcPr>
                    <a:solidFill>
                      <a:schemeClr val="accent6">
                        <a:lumMod val="40000"/>
                        <a:lumOff val="60000"/>
                      </a:schemeClr>
                    </a:solidFill>
                  </a:tcPr>
                </a:tc>
                <a:extLst>
                  <a:ext uri="{0D108BD9-81ED-4DB2-BD59-A6C34878D82A}">
                    <a16:rowId xmlns:a16="http://schemas.microsoft.com/office/drawing/2014/main" val="542262883"/>
                  </a:ext>
                </a:extLst>
              </a:tr>
              <a:tr h="635685">
                <a:tc>
                  <a:txBody>
                    <a:bodyPr/>
                    <a:lstStyle/>
                    <a:p>
                      <a:pPr algn="ctr"/>
                      <a:r>
                        <a:rPr kumimoji="1" lang="en-US" altLang="ja-JP" sz="2800" dirty="0">
                          <a:solidFill>
                            <a:schemeClr val="tx1"/>
                          </a:solidFill>
                          <a:latin typeface="BIZ UDPゴシック" panose="020B0400000000000000" pitchFamily="50" charset="-128"/>
                          <a:ea typeface="BIZ UDPゴシック" panose="020B0400000000000000" pitchFamily="50" charset="-128"/>
                        </a:rPr>
                        <a:t>8</a:t>
                      </a:r>
                      <a:endParaRPr kumimoji="1" lang="ja-JP" altLang="en-US" sz="2800" dirty="0">
                        <a:solidFill>
                          <a:schemeClr val="tx1"/>
                        </a:solidFill>
                        <a:latin typeface="BIZ UDPゴシック" panose="020B0400000000000000" pitchFamily="50" charset="-128"/>
                        <a:ea typeface="BIZ UDPゴシック" panose="020B0400000000000000" pitchFamily="50" charset="-128"/>
                      </a:endParaRPr>
                    </a:p>
                  </a:txBody>
                  <a:tcPr>
                    <a:solidFill>
                      <a:schemeClr val="accent6">
                        <a:lumMod val="20000"/>
                        <a:lumOff val="80000"/>
                      </a:schemeClr>
                    </a:solidFill>
                  </a:tcPr>
                </a:tc>
                <a:tc>
                  <a:txBody>
                    <a:bodyPr/>
                    <a:lstStyle/>
                    <a:p>
                      <a:r>
                        <a:rPr kumimoji="1" lang="ja-JP" altLang="en-US" sz="2600" b="0" dirty="0">
                          <a:solidFill>
                            <a:schemeClr val="tx1"/>
                          </a:solidFill>
                          <a:latin typeface="BIZ UDPゴシック" panose="020B0400000000000000" pitchFamily="50" charset="-128"/>
                          <a:ea typeface="BIZ UDPゴシック" panose="020B0400000000000000" pitchFamily="50" charset="-128"/>
                        </a:rPr>
                        <a:t>分散型サービス妨害攻撃（</a:t>
                      </a:r>
                      <a:r>
                        <a:rPr kumimoji="1" lang="en-US" altLang="ja-JP" sz="2600" b="0" dirty="0">
                          <a:solidFill>
                            <a:schemeClr val="tx1"/>
                          </a:solidFill>
                          <a:latin typeface="BIZ UDPゴシック" panose="020B0400000000000000" pitchFamily="50" charset="-128"/>
                          <a:ea typeface="BIZ UDPゴシック" panose="020B0400000000000000" pitchFamily="50" charset="-128"/>
                        </a:rPr>
                        <a:t>DDoS</a:t>
                      </a:r>
                      <a:r>
                        <a:rPr kumimoji="1" lang="ja-JP" altLang="en-US" sz="2600" b="0" dirty="0">
                          <a:solidFill>
                            <a:schemeClr val="tx1"/>
                          </a:solidFill>
                          <a:latin typeface="BIZ UDPゴシック" panose="020B0400000000000000" pitchFamily="50" charset="-128"/>
                          <a:ea typeface="BIZ UDPゴシック" panose="020B0400000000000000" pitchFamily="50" charset="-128"/>
                        </a:rPr>
                        <a:t>攻撃） </a:t>
                      </a:r>
                    </a:p>
                  </a:txBody>
                  <a:tcPr>
                    <a:solidFill>
                      <a:schemeClr val="accent6">
                        <a:lumMod val="20000"/>
                        <a:lumOff val="80000"/>
                      </a:schemeClr>
                    </a:solidFill>
                  </a:tcPr>
                </a:tc>
                <a:tc>
                  <a:txBody>
                    <a:bodyPr/>
                    <a:lstStyle/>
                    <a:p>
                      <a:r>
                        <a:rPr kumimoji="1" lang="ja-JP" altLang="en-US" sz="2600" dirty="0">
                          <a:solidFill>
                            <a:schemeClr val="tx1"/>
                          </a:solidFill>
                          <a:latin typeface="BIZ UDPゴシック" panose="020B0400000000000000" pitchFamily="50" charset="-128"/>
                          <a:ea typeface="BIZ UDPゴシック" panose="020B0400000000000000" pitchFamily="50" charset="-128"/>
                        </a:rPr>
                        <a:t>則られた複数の機器から大量のアクセスで攻撃する手法</a:t>
                      </a:r>
                    </a:p>
                  </a:txBody>
                  <a:tcPr>
                    <a:solidFill>
                      <a:schemeClr val="accent6">
                        <a:lumMod val="20000"/>
                        <a:lumOff val="80000"/>
                      </a:schemeClr>
                    </a:solidFill>
                  </a:tcPr>
                </a:tc>
                <a:extLst>
                  <a:ext uri="{0D108BD9-81ED-4DB2-BD59-A6C34878D82A}">
                    <a16:rowId xmlns:a16="http://schemas.microsoft.com/office/drawing/2014/main" val="3793225130"/>
                  </a:ext>
                </a:extLst>
              </a:tr>
              <a:tr h="635685">
                <a:tc>
                  <a:txBody>
                    <a:bodyPr/>
                    <a:lstStyle/>
                    <a:p>
                      <a:pPr algn="ctr"/>
                      <a:r>
                        <a:rPr kumimoji="1" lang="en-US" altLang="ja-JP" sz="2800" dirty="0">
                          <a:solidFill>
                            <a:schemeClr val="tx1"/>
                          </a:solidFill>
                          <a:latin typeface="BIZ UDPゴシック" panose="020B0400000000000000" pitchFamily="50" charset="-128"/>
                          <a:ea typeface="BIZ UDPゴシック" panose="020B0400000000000000" pitchFamily="50" charset="-128"/>
                        </a:rPr>
                        <a:t>9</a:t>
                      </a:r>
                      <a:endParaRPr kumimoji="1" lang="ja-JP" altLang="en-US" sz="2800" dirty="0">
                        <a:solidFill>
                          <a:schemeClr val="tx1"/>
                        </a:solidFill>
                        <a:latin typeface="BIZ UDPゴシック" panose="020B0400000000000000" pitchFamily="50" charset="-128"/>
                        <a:ea typeface="BIZ UDPゴシック" panose="020B0400000000000000" pitchFamily="50" charset="-128"/>
                      </a:endParaRPr>
                    </a:p>
                  </a:txBody>
                  <a:tcPr>
                    <a:solidFill>
                      <a:schemeClr val="accent6">
                        <a:lumMod val="40000"/>
                        <a:lumOff val="60000"/>
                      </a:schemeClr>
                    </a:solidFill>
                  </a:tcPr>
                </a:tc>
                <a:tc>
                  <a:txBody>
                    <a:bodyPr/>
                    <a:lstStyle/>
                    <a:p>
                      <a:r>
                        <a:rPr kumimoji="1" lang="ja-JP" altLang="en-US" sz="2600" b="0" dirty="0">
                          <a:solidFill>
                            <a:schemeClr val="tx1"/>
                          </a:solidFill>
                          <a:latin typeface="BIZ UDPゴシック" panose="020B0400000000000000" pitchFamily="50" charset="-128"/>
                          <a:ea typeface="BIZ UDPゴシック" panose="020B0400000000000000" pitchFamily="50" charset="-128"/>
                        </a:rPr>
                        <a:t>ビジネスメール詐欺</a:t>
                      </a:r>
                    </a:p>
                  </a:txBody>
                  <a:tcPr>
                    <a:solidFill>
                      <a:schemeClr val="accent6">
                        <a:lumMod val="40000"/>
                        <a:lumOff val="60000"/>
                      </a:schemeClr>
                    </a:solidFill>
                  </a:tcPr>
                </a:tc>
                <a:tc>
                  <a:txBody>
                    <a:bodyPr/>
                    <a:lstStyle/>
                    <a:p>
                      <a:r>
                        <a:rPr kumimoji="1" lang="ja-JP" altLang="en-US" sz="2600" dirty="0">
                          <a:solidFill>
                            <a:schemeClr val="tx1"/>
                          </a:solidFill>
                          <a:latin typeface="BIZ UDPゴシック" panose="020B0400000000000000" pitchFamily="50" charset="-128"/>
                          <a:ea typeface="BIZ UDPゴシック" panose="020B0400000000000000" pitchFamily="50" charset="-128"/>
                        </a:rPr>
                        <a:t>ビジネスメールを装った詐欺によって金銭をだまし取る手口</a:t>
                      </a:r>
                    </a:p>
                  </a:txBody>
                  <a:tcPr>
                    <a:solidFill>
                      <a:schemeClr val="accent6">
                        <a:lumMod val="40000"/>
                        <a:lumOff val="60000"/>
                      </a:schemeClr>
                    </a:solidFill>
                  </a:tcPr>
                </a:tc>
                <a:extLst>
                  <a:ext uri="{0D108BD9-81ED-4DB2-BD59-A6C34878D82A}">
                    <a16:rowId xmlns:a16="http://schemas.microsoft.com/office/drawing/2014/main" val="2150704624"/>
                  </a:ext>
                </a:extLst>
              </a:tr>
              <a:tr h="604206">
                <a:tc>
                  <a:txBody>
                    <a:bodyPr/>
                    <a:lstStyle/>
                    <a:p>
                      <a:pPr algn="ctr"/>
                      <a:r>
                        <a:rPr kumimoji="1" lang="en-US" altLang="ja-JP" sz="2800" dirty="0">
                          <a:solidFill>
                            <a:schemeClr val="tx1"/>
                          </a:solidFill>
                          <a:latin typeface="BIZ UDPゴシック" panose="020B0400000000000000" pitchFamily="50" charset="-128"/>
                          <a:ea typeface="BIZ UDPゴシック" panose="020B0400000000000000" pitchFamily="50" charset="-128"/>
                        </a:rPr>
                        <a:t>10</a:t>
                      </a:r>
                      <a:endParaRPr kumimoji="1" lang="ja-JP" altLang="en-US" sz="2800" dirty="0">
                        <a:solidFill>
                          <a:schemeClr val="tx1"/>
                        </a:solidFill>
                        <a:latin typeface="BIZ UDPゴシック" panose="020B0400000000000000" pitchFamily="50" charset="-128"/>
                        <a:ea typeface="BIZ UDPゴシック" panose="020B0400000000000000" pitchFamily="50" charset="-128"/>
                      </a:endParaRPr>
                    </a:p>
                  </a:txBody>
                  <a:tcPr>
                    <a:solidFill>
                      <a:schemeClr val="accent6">
                        <a:lumMod val="20000"/>
                        <a:lumOff val="80000"/>
                      </a:schemeClr>
                    </a:solidFill>
                  </a:tcPr>
                </a:tc>
                <a:tc>
                  <a:txBody>
                    <a:bodyPr/>
                    <a:lstStyle/>
                    <a:p>
                      <a:r>
                        <a:rPr kumimoji="1" lang="ja-JP" altLang="en-US" sz="2600" b="0" dirty="0">
                          <a:solidFill>
                            <a:schemeClr val="tx1"/>
                          </a:solidFill>
                          <a:latin typeface="BIZ UDPゴシック" panose="020B0400000000000000" pitchFamily="50" charset="-128"/>
                          <a:ea typeface="BIZ UDPゴシック" panose="020B0400000000000000" pitchFamily="50" charset="-128"/>
                        </a:rPr>
                        <a:t>不注意による情報漏えい等</a:t>
                      </a:r>
                    </a:p>
                  </a:txBody>
                  <a:tcPr>
                    <a:solidFill>
                      <a:schemeClr val="accent6">
                        <a:lumMod val="20000"/>
                        <a:lumOff val="80000"/>
                      </a:schemeClr>
                    </a:solidFill>
                  </a:tcPr>
                </a:tc>
                <a:tc>
                  <a:txBody>
                    <a:bodyPr/>
                    <a:lstStyle/>
                    <a:p>
                      <a:r>
                        <a:rPr kumimoji="1" lang="ja-JP" altLang="en-US" sz="2600" dirty="0">
                          <a:solidFill>
                            <a:schemeClr val="tx1"/>
                          </a:solidFill>
                          <a:latin typeface="BIZ UDPゴシック" panose="020B0400000000000000" pitchFamily="50" charset="-128"/>
                          <a:ea typeface="BIZ UDPゴシック" panose="020B0400000000000000" pitchFamily="50" charset="-128"/>
                        </a:rPr>
                        <a:t>ヒューマンエラーによる情報の漏えい</a:t>
                      </a:r>
                    </a:p>
                  </a:txBody>
                  <a:tcPr>
                    <a:solidFill>
                      <a:schemeClr val="accent6">
                        <a:lumMod val="20000"/>
                        <a:lumOff val="80000"/>
                      </a:schemeClr>
                    </a:solidFill>
                  </a:tcPr>
                </a:tc>
                <a:extLst>
                  <a:ext uri="{0D108BD9-81ED-4DB2-BD59-A6C34878D82A}">
                    <a16:rowId xmlns:a16="http://schemas.microsoft.com/office/drawing/2014/main" val="1187817998"/>
                  </a:ext>
                </a:extLst>
              </a:tr>
            </a:tbl>
          </a:graphicData>
        </a:graphic>
      </p:graphicFrame>
      <p:sp>
        <p:nvSpPr>
          <p:cNvPr id="4" name="object 40">
            <a:extLst>
              <a:ext uri="{FF2B5EF4-FFF2-40B4-BE49-F238E27FC236}">
                <a16:creationId xmlns:a16="http://schemas.microsoft.com/office/drawing/2014/main" id="{23237007-DCEA-F765-6D4B-64BF83596047}"/>
              </a:ext>
            </a:extLst>
          </p:cNvPr>
          <p:cNvSpPr txBox="1"/>
          <p:nvPr/>
        </p:nvSpPr>
        <p:spPr>
          <a:xfrm>
            <a:off x="8026400" y="181698"/>
            <a:ext cx="9404654" cy="203677"/>
          </a:xfrm>
          <a:prstGeom prst="rect">
            <a:avLst/>
          </a:prstGeom>
        </p:spPr>
        <p:txBody>
          <a:bodyPr vert="horz" wrap="square" lIns="0" tIns="11207" rIns="0" bIns="0" rtlCol="0" anchor="ctr">
            <a:spAutoFit/>
          </a:bodyPr>
          <a:lstStyle/>
          <a:p>
            <a:pPr marL="11205" algn="r">
              <a:lnSpc>
                <a:spcPts val="15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2</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中小企業に求められるデジタル化の推進とサイバーセキュリティ対策</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レベル共通</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22340056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671B73AB-EA84-D28A-867F-D38E0A00B32E}"/>
              </a:ext>
            </a:extLst>
          </p:cNvPr>
          <p:cNvSpPr txBox="1">
            <a:spLocks noGrp="1"/>
          </p:cNvSpPr>
          <p:nvPr>
            <p:ph type="title" idx="4294967295"/>
          </p:nvPr>
        </p:nvSpPr>
        <p:spPr>
          <a:xfrm>
            <a:off x="1269352" y="706207"/>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ja-JP" altLang="en-US" sz="4000" dirty="0">
                <a:latin typeface="BIZ UDPゴシック" panose="020B0400000000000000" pitchFamily="50" charset="-128"/>
                <a:ea typeface="BIZ UDPゴシック" panose="020B0400000000000000" pitchFamily="50" charset="-128"/>
              </a:rPr>
              <a:t>重大インシデント事例から学ぶ課題解決</a:t>
            </a:r>
            <a:endParaRPr kumimoji="1" lang="en-US" altLang="ja-JP"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p:txBody>
      </p:sp>
      <p:sp>
        <p:nvSpPr>
          <p:cNvPr id="10" name="テキスト プレースホルダー 2">
            <a:extLst>
              <a:ext uri="{FF2B5EF4-FFF2-40B4-BE49-F238E27FC236}">
                <a16:creationId xmlns:a16="http://schemas.microsoft.com/office/drawing/2014/main" id="{6745B5A5-8DAA-B26F-2DC7-A0E651B16258}"/>
              </a:ext>
            </a:extLst>
          </p:cNvPr>
          <p:cNvSpPr txBox="1">
            <a:spLocks/>
          </p:cNvSpPr>
          <p:nvPr/>
        </p:nvSpPr>
        <p:spPr>
          <a:xfrm>
            <a:off x="1332852" y="1612800"/>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インシデント事例から学ぶ</a:t>
            </a:r>
          </a:p>
        </p:txBody>
      </p:sp>
      <p:sp>
        <p:nvSpPr>
          <p:cNvPr id="13" name="テキスト ボックス 12">
            <a:extLst>
              <a:ext uri="{FF2B5EF4-FFF2-40B4-BE49-F238E27FC236}">
                <a16:creationId xmlns:a16="http://schemas.microsoft.com/office/drawing/2014/main" id="{678DEB2A-B365-C768-5EEC-A60D40CFCB99}"/>
              </a:ext>
            </a:extLst>
          </p:cNvPr>
          <p:cNvSpPr txBox="1"/>
          <p:nvPr/>
        </p:nvSpPr>
        <p:spPr>
          <a:xfrm>
            <a:off x="1554679" y="2174400"/>
            <a:ext cx="15456498" cy="6516336"/>
          </a:xfrm>
          <a:prstGeom prst="rect">
            <a:avLst/>
          </a:prstGeom>
          <a:noFill/>
        </p:spPr>
        <p:txBody>
          <a:bodyPr wrap="square">
            <a:spAutoFit/>
          </a:bodyPr>
          <a:lstStyle/>
          <a:p>
            <a:pPr>
              <a:lnSpc>
                <a:spcPct val="110000"/>
              </a:lnSpc>
            </a:pPr>
            <a:r>
              <a:rPr kumimoji="1" lang="ja-JP" altLang="en-US" sz="3200" u="sng" dirty="0">
                <a:latin typeface="BIZ UDPゴシック" panose="020B0400000000000000" pitchFamily="50" charset="-128"/>
                <a:ea typeface="BIZ UDPゴシック" panose="020B0400000000000000" pitchFamily="50" charset="-128"/>
              </a:rPr>
              <a:t>目的</a:t>
            </a:r>
            <a:endParaRPr kumimoji="1" lang="en-US" altLang="ja-JP" sz="3200" u="sng" dirty="0">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具体的な知識をもとに実践的なアプローチ手法を習得すること。</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ja-JP" altLang="en-US" sz="3200" u="sng" dirty="0">
                <a:latin typeface="BIZ UDPゴシック" panose="020B0400000000000000" pitchFamily="50" charset="-128"/>
                <a:ea typeface="BIZ UDPゴシック" panose="020B0400000000000000" pitchFamily="50" charset="-128"/>
              </a:rPr>
              <a:t>学べる内容</a:t>
            </a:r>
            <a:endParaRPr kumimoji="1" lang="en-US" altLang="ja-JP" sz="3200" u="sng" dirty="0">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攻撃手法や攻撃者の手口</a:t>
            </a:r>
            <a:endParaRPr kumimoji="1" lang="en-US" altLang="ja-JP" sz="3200" dirty="0">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インシデントの影響と被害範囲</a:t>
            </a:r>
            <a:endParaRPr kumimoji="1" lang="en-US" altLang="ja-JP" sz="3200" dirty="0">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具体的なインシデント対応と復旧策</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ja-JP" altLang="en-US" sz="3200" u="sng" dirty="0">
                <a:latin typeface="BIZ UDPゴシック" panose="020B0400000000000000" pitchFamily="50" charset="-128"/>
                <a:ea typeface="BIZ UDPゴシック" panose="020B0400000000000000" pitchFamily="50" charset="-128"/>
              </a:rPr>
              <a:t>活用例</a:t>
            </a:r>
            <a:endParaRPr kumimoji="1" lang="en-US" altLang="ja-JP" sz="3200" u="sng" dirty="0">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リスク管理、対策の強化、ポリシーの改善、インシデント対応の改善</a:t>
            </a:r>
            <a:endParaRPr kumimoji="1" lang="en-US" altLang="ja-JP" sz="3200" dirty="0">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脅威トレンドの把握、共有</a:t>
            </a:r>
            <a:endParaRPr kumimoji="1" lang="en-US" altLang="ja-JP" sz="3200" dirty="0">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セキュリティ意識の向上</a:t>
            </a:r>
            <a:endParaRPr kumimoji="1" lang="en-US" altLang="ja-JP" sz="3200" dirty="0">
              <a:latin typeface="BIZ UDPゴシック" panose="020B0400000000000000" pitchFamily="50" charset="-128"/>
              <a:ea typeface="BIZ UDPゴシック" panose="020B0400000000000000" pitchFamily="50" charset="-128"/>
            </a:endParaRPr>
          </a:p>
        </p:txBody>
      </p:sp>
      <p:sp>
        <p:nvSpPr>
          <p:cNvPr id="4" name="object 40">
            <a:extLst>
              <a:ext uri="{FF2B5EF4-FFF2-40B4-BE49-F238E27FC236}">
                <a16:creationId xmlns:a16="http://schemas.microsoft.com/office/drawing/2014/main" id="{BA6D36FA-BC57-EB04-9632-3BA1561A36E0}"/>
              </a:ext>
            </a:extLst>
          </p:cNvPr>
          <p:cNvSpPr txBox="1"/>
          <p:nvPr/>
        </p:nvSpPr>
        <p:spPr>
          <a:xfrm>
            <a:off x="8026400" y="181698"/>
            <a:ext cx="9404654" cy="203677"/>
          </a:xfrm>
          <a:prstGeom prst="rect">
            <a:avLst/>
          </a:prstGeom>
        </p:spPr>
        <p:txBody>
          <a:bodyPr vert="horz" wrap="square" lIns="0" tIns="11207" rIns="0" bIns="0" rtlCol="0" anchor="ctr">
            <a:spAutoFit/>
          </a:bodyPr>
          <a:lstStyle/>
          <a:p>
            <a:pPr marL="11205" algn="r">
              <a:lnSpc>
                <a:spcPts val="15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2</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中小企業に求められるデジタル化の推進とサイバーセキュリティ対策</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レベル共通</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2" name="テキスト ボックス 1">
            <a:extLst>
              <a:ext uri="{FF2B5EF4-FFF2-40B4-BE49-F238E27FC236}">
                <a16:creationId xmlns:a16="http://schemas.microsoft.com/office/drawing/2014/main" id="{9FABE4B3-954C-6C8D-A263-22149EACDF9F}"/>
              </a:ext>
            </a:extLst>
          </p:cNvPr>
          <p:cNvSpPr txBox="1"/>
          <p:nvPr/>
        </p:nvSpPr>
        <p:spPr>
          <a:xfrm>
            <a:off x="13106608" y="597600"/>
            <a:ext cx="432444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5-2-1.】</a:t>
            </a:r>
          </a:p>
          <a:p>
            <a:pPr algn="ctr"/>
            <a:r>
              <a:rPr lang="en-US" altLang="ja-JP" sz="2400" b="1" dirty="0">
                <a:latin typeface="BIZ UDPゴシック" panose="020B0400000000000000" pitchFamily="50" charset="-128"/>
                <a:ea typeface="BIZ UDPゴシック" panose="020B0400000000000000" pitchFamily="50" charset="-128"/>
              </a:rPr>
              <a:t>P64</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P65</a:t>
            </a:r>
          </a:p>
        </p:txBody>
      </p:sp>
    </p:spTree>
    <p:extLst>
      <p:ext uri="{BB962C8B-B14F-4D97-AF65-F5344CB8AC3E}">
        <p14:creationId xmlns:p14="http://schemas.microsoft.com/office/powerpoint/2010/main" val="28287753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671B73AB-EA84-D28A-867F-D38E0A00B32E}"/>
              </a:ext>
            </a:extLst>
          </p:cNvPr>
          <p:cNvSpPr txBox="1">
            <a:spLocks noGrp="1"/>
          </p:cNvSpPr>
          <p:nvPr>
            <p:ph type="title" idx="4294967295"/>
          </p:nvPr>
        </p:nvSpPr>
        <p:spPr>
          <a:xfrm>
            <a:off x="1269352" y="706207"/>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ja-JP" altLang="en-US" sz="4000" dirty="0">
                <a:latin typeface="BIZ UDPゴシック" panose="020B0400000000000000" pitchFamily="50" charset="-128"/>
                <a:ea typeface="BIZ UDPゴシック" panose="020B0400000000000000" pitchFamily="50" charset="-128"/>
              </a:rPr>
              <a:t>重大インシデント事例から学ぶ課題解決</a:t>
            </a:r>
            <a:endParaRPr kumimoji="1" lang="en-US" altLang="ja-JP"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p:txBody>
      </p:sp>
      <p:sp>
        <p:nvSpPr>
          <p:cNvPr id="10" name="テキスト プレースホルダー 2">
            <a:extLst>
              <a:ext uri="{FF2B5EF4-FFF2-40B4-BE49-F238E27FC236}">
                <a16:creationId xmlns:a16="http://schemas.microsoft.com/office/drawing/2014/main" id="{6745B5A5-8DAA-B26F-2DC7-A0E651B16258}"/>
              </a:ext>
            </a:extLst>
          </p:cNvPr>
          <p:cNvSpPr txBox="1">
            <a:spLocks/>
          </p:cNvSpPr>
          <p:nvPr/>
        </p:nvSpPr>
        <p:spPr>
          <a:xfrm>
            <a:off x="1332852" y="1612800"/>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テレワークによるサイバー被害</a:t>
            </a:r>
          </a:p>
        </p:txBody>
      </p:sp>
      <p:sp>
        <p:nvSpPr>
          <p:cNvPr id="13" name="テキスト ボックス 12">
            <a:extLst>
              <a:ext uri="{FF2B5EF4-FFF2-40B4-BE49-F238E27FC236}">
                <a16:creationId xmlns:a16="http://schemas.microsoft.com/office/drawing/2014/main" id="{678DEB2A-B365-C768-5EEC-A60D40CFCB99}"/>
              </a:ext>
            </a:extLst>
          </p:cNvPr>
          <p:cNvSpPr txBox="1"/>
          <p:nvPr/>
        </p:nvSpPr>
        <p:spPr>
          <a:xfrm>
            <a:off x="1554679" y="2174400"/>
            <a:ext cx="15456498" cy="4891275"/>
          </a:xfrm>
          <a:prstGeom prst="rect">
            <a:avLst/>
          </a:prstGeom>
          <a:noFill/>
        </p:spPr>
        <p:txBody>
          <a:bodyPr wrap="square">
            <a:spAutoFit/>
          </a:bodyPr>
          <a:lstStyle/>
          <a:p>
            <a:pPr>
              <a:lnSpc>
                <a:spcPct val="110000"/>
              </a:lnSpc>
            </a:pPr>
            <a:r>
              <a:rPr kumimoji="1" lang="ja-JP" altLang="en-US" sz="3200" u="sng" dirty="0">
                <a:latin typeface="BIZ UDPゴシック" panose="020B0400000000000000" pitchFamily="50" charset="-128"/>
                <a:ea typeface="BIZ UDPゴシック" panose="020B0400000000000000" pitchFamily="50" charset="-128"/>
              </a:rPr>
              <a:t>事例概略</a:t>
            </a:r>
            <a:endParaRPr kumimoji="1" lang="en-US" altLang="ja-JP" sz="3200" u="sng" dirty="0">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テレワーク導入のために、社外から</a:t>
            </a:r>
            <a:r>
              <a:rPr kumimoji="1" lang="en-US" altLang="ja-JP" sz="3200" dirty="0">
                <a:latin typeface="BIZ UDPゴシック" panose="020B0400000000000000" pitchFamily="50" charset="-128"/>
                <a:ea typeface="BIZ UDPゴシック" panose="020B0400000000000000" pitchFamily="50" charset="-128"/>
              </a:rPr>
              <a:t>VPN</a:t>
            </a:r>
            <a:r>
              <a:rPr kumimoji="1" lang="ja-JP" altLang="en-US" sz="3200" dirty="0">
                <a:latin typeface="BIZ UDPゴシック" panose="020B0400000000000000" pitchFamily="50" charset="-128"/>
                <a:ea typeface="BIZ UDPゴシック" panose="020B0400000000000000" pitchFamily="50" charset="-128"/>
              </a:rPr>
              <a:t>接続できるようにした。</a:t>
            </a:r>
            <a:endParaRPr kumimoji="1" lang="en-US" altLang="ja-JP" sz="3200" dirty="0">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r>
              <a:rPr kumimoji="1" lang="en-US" altLang="ja-JP" sz="3200" dirty="0">
                <a:latin typeface="BIZ UDPゴシック" panose="020B0400000000000000" pitchFamily="50" charset="-128"/>
                <a:ea typeface="BIZ UDPゴシック" panose="020B0400000000000000" pitchFamily="50" charset="-128"/>
              </a:rPr>
              <a:t>VPN</a:t>
            </a:r>
            <a:r>
              <a:rPr kumimoji="1" lang="ja-JP" altLang="en-US" sz="3200" dirty="0">
                <a:latin typeface="BIZ UDPゴシック" panose="020B0400000000000000" pitchFamily="50" charset="-128"/>
                <a:ea typeface="BIZ UDPゴシック" panose="020B0400000000000000" pitchFamily="50" charset="-128"/>
              </a:rPr>
              <a:t>機器の脆弱性対応を実施した。</a:t>
            </a:r>
            <a:endParaRPr kumimoji="1" lang="en-US" altLang="ja-JP" sz="3200" dirty="0">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すでに接続アカウントは抜かれた後で、そのアカウントを悪用された。</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ja-JP" altLang="en-US" sz="3200" u="sng" dirty="0">
                <a:latin typeface="BIZ UDPゴシック" panose="020B0400000000000000" pitchFamily="50" charset="-128"/>
                <a:ea typeface="BIZ UDPゴシック" panose="020B0400000000000000" pitchFamily="50" charset="-128"/>
              </a:rPr>
              <a:t>対処ポイント</a:t>
            </a:r>
            <a:endParaRPr kumimoji="1" lang="en-US" altLang="ja-JP" sz="3200" u="sng" dirty="0">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脆弱性を悪用されることで、何が起こるのかを理解する。</a:t>
            </a:r>
            <a:endParaRPr kumimoji="1" lang="en-US" altLang="ja-JP" sz="3200" dirty="0">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すでに攻撃を受けていることを前提とする。</a:t>
            </a:r>
            <a:endParaRPr kumimoji="1" lang="en-US" altLang="ja-JP" sz="3200" dirty="0">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endParaRPr kumimoji="1" lang="en-US" altLang="ja-JP" sz="3200" dirty="0">
              <a:latin typeface="BIZ UDPゴシック" panose="020B0400000000000000" pitchFamily="50" charset="-128"/>
              <a:ea typeface="BIZ UDPゴシック" panose="020B0400000000000000" pitchFamily="50" charset="-128"/>
            </a:endParaRPr>
          </a:p>
        </p:txBody>
      </p:sp>
      <p:pic>
        <p:nvPicPr>
          <p:cNvPr id="2" name="図 1">
            <a:extLst>
              <a:ext uri="{FF2B5EF4-FFF2-40B4-BE49-F238E27FC236}">
                <a16:creationId xmlns:a16="http://schemas.microsoft.com/office/drawing/2014/main" id="{6BFAF74B-429B-DDE2-4D9A-185095D41C97}"/>
              </a:ext>
            </a:extLst>
          </p:cNvPr>
          <p:cNvPicPr>
            <a:picLocks noChangeAspect="1"/>
          </p:cNvPicPr>
          <p:nvPr/>
        </p:nvPicPr>
        <p:blipFill>
          <a:blip r:embed="rId3"/>
          <a:stretch>
            <a:fillRect/>
          </a:stretch>
        </p:blipFill>
        <p:spPr>
          <a:xfrm>
            <a:off x="8686800" y="6603093"/>
            <a:ext cx="8210077" cy="2605806"/>
          </a:xfrm>
          <a:prstGeom prst="rect">
            <a:avLst/>
          </a:prstGeom>
        </p:spPr>
      </p:pic>
      <p:sp>
        <p:nvSpPr>
          <p:cNvPr id="4" name="object 40">
            <a:extLst>
              <a:ext uri="{FF2B5EF4-FFF2-40B4-BE49-F238E27FC236}">
                <a16:creationId xmlns:a16="http://schemas.microsoft.com/office/drawing/2014/main" id="{770A6A26-48BD-9B67-A901-B28D46D8864D}"/>
              </a:ext>
            </a:extLst>
          </p:cNvPr>
          <p:cNvSpPr txBox="1"/>
          <p:nvPr/>
        </p:nvSpPr>
        <p:spPr>
          <a:xfrm>
            <a:off x="8026400" y="181698"/>
            <a:ext cx="9404654" cy="203677"/>
          </a:xfrm>
          <a:prstGeom prst="rect">
            <a:avLst/>
          </a:prstGeom>
        </p:spPr>
        <p:txBody>
          <a:bodyPr vert="horz" wrap="square" lIns="0" tIns="11207" rIns="0" bIns="0" rtlCol="0" anchor="ctr">
            <a:spAutoFit/>
          </a:bodyPr>
          <a:lstStyle/>
          <a:p>
            <a:pPr marL="11205" algn="r">
              <a:lnSpc>
                <a:spcPts val="15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2</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中小企業に求められるデジタル化の推進とサイバーセキュリティ対策</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レベル共通</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5" name="テキスト ボックス 4">
            <a:extLst>
              <a:ext uri="{FF2B5EF4-FFF2-40B4-BE49-F238E27FC236}">
                <a16:creationId xmlns:a16="http://schemas.microsoft.com/office/drawing/2014/main" id="{FB571E09-A59A-0664-6268-75C90B96F7D0}"/>
              </a:ext>
            </a:extLst>
          </p:cNvPr>
          <p:cNvSpPr txBox="1"/>
          <p:nvPr/>
        </p:nvSpPr>
        <p:spPr>
          <a:xfrm>
            <a:off x="13106608" y="597600"/>
            <a:ext cx="432444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5-2-2.】</a:t>
            </a:r>
          </a:p>
          <a:p>
            <a:pPr algn="ctr"/>
            <a:r>
              <a:rPr lang="en-US" altLang="ja-JP" sz="2400" b="1" dirty="0">
                <a:latin typeface="BIZ UDPゴシック" panose="020B0400000000000000" pitchFamily="50" charset="-128"/>
                <a:ea typeface="BIZ UDPゴシック" panose="020B0400000000000000" pitchFamily="50" charset="-128"/>
              </a:rPr>
              <a:t>P65</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P66</a:t>
            </a:r>
          </a:p>
        </p:txBody>
      </p:sp>
    </p:spTree>
    <p:extLst>
      <p:ext uri="{BB962C8B-B14F-4D97-AF65-F5344CB8AC3E}">
        <p14:creationId xmlns:p14="http://schemas.microsoft.com/office/powerpoint/2010/main" val="2260403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C11A3258-32A7-4125-9006-D8285FF2D2CC}"/>
              </a:ext>
            </a:extLst>
          </p:cNvPr>
          <p:cNvSpPr txBox="1"/>
          <p:nvPr/>
        </p:nvSpPr>
        <p:spPr>
          <a:xfrm>
            <a:off x="13106608" y="597600"/>
            <a:ext cx="432444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5-2-2.】</a:t>
            </a:r>
          </a:p>
          <a:p>
            <a:pPr algn="ctr"/>
            <a:r>
              <a:rPr lang="en-US" altLang="ja-JP" sz="2400" b="1" dirty="0">
                <a:latin typeface="BIZ UDPゴシック" panose="020B0400000000000000" pitchFamily="50" charset="-128"/>
                <a:ea typeface="BIZ UDPゴシック" panose="020B0400000000000000" pitchFamily="50" charset="-128"/>
              </a:rPr>
              <a:t>P65</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P66</a:t>
            </a:r>
          </a:p>
        </p:txBody>
      </p:sp>
      <p:sp>
        <p:nvSpPr>
          <p:cNvPr id="3" name="テキスト プレースホルダー 2">
            <a:extLst>
              <a:ext uri="{FF2B5EF4-FFF2-40B4-BE49-F238E27FC236}">
                <a16:creationId xmlns:a16="http://schemas.microsoft.com/office/drawing/2014/main" id="{671B73AB-EA84-D28A-867F-D38E0A00B32E}"/>
              </a:ext>
            </a:extLst>
          </p:cNvPr>
          <p:cNvSpPr txBox="1">
            <a:spLocks noGrp="1"/>
          </p:cNvSpPr>
          <p:nvPr>
            <p:ph type="title" idx="4294967295"/>
          </p:nvPr>
        </p:nvSpPr>
        <p:spPr>
          <a:xfrm>
            <a:off x="1269352" y="706207"/>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ja-JP" altLang="en-US" sz="4000" dirty="0">
                <a:latin typeface="BIZ UDPゴシック" panose="020B0400000000000000" pitchFamily="50" charset="-128"/>
                <a:ea typeface="BIZ UDPゴシック" panose="020B0400000000000000" pitchFamily="50" charset="-128"/>
              </a:rPr>
              <a:t>重大インシデント事例から学ぶ課題解決</a:t>
            </a:r>
            <a:endParaRPr kumimoji="1" lang="en-US" altLang="ja-JP"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p:txBody>
      </p:sp>
      <p:sp>
        <p:nvSpPr>
          <p:cNvPr id="10" name="テキスト プレースホルダー 2">
            <a:extLst>
              <a:ext uri="{FF2B5EF4-FFF2-40B4-BE49-F238E27FC236}">
                <a16:creationId xmlns:a16="http://schemas.microsoft.com/office/drawing/2014/main" id="{6745B5A5-8DAA-B26F-2DC7-A0E651B16258}"/>
              </a:ext>
            </a:extLst>
          </p:cNvPr>
          <p:cNvSpPr txBox="1">
            <a:spLocks/>
          </p:cNvSpPr>
          <p:nvPr/>
        </p:nvSpPr>
        <p:spPr>
          <a:xfrm>
            <a:off x="1332852" y="1612800"/>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テレワークのセキュリティ対策</a:t>
            </a:r>
          </a:p>
        </p:txBody>
      </p:sp>
      <p:sp>
        <p:nvSpPr>
          <p:cNvPr id="13" name="テキスト ボックス 12">
            <a:extLst>
              <a:ext uri="{FF2B5EF4-FFF2-40B4-BE49-F238E27FC236}">
                <a16:creationId xmlns:a16="http://schemas.microsoft.com/office/drawing/2014/main" id="{678DEB2A-B365-C768-5EEC-A60D40CFCB99}"/>
              </a:ext>
            </a:extLst>
          </p:cNvPr>
          <p:cNvSpPr txBox="1"/>
          <p:nvPr/>
        </p:nvSpPr>
        <p:spPr>
          <a:xfrm>
            <a:off x="1562174" y="2149500"/>
            <a:ext cx="15456498" cy="584775"/>
          </a:xfrm>
          <a:prstGeom prst="rect">
            <a:avLst/>
          </a:prstGeom>
          <a:noFill/>
        </p:spPr>
        <p:txBody>
          <a:bodyPr wrap="square">
            <a:spAutoFit/>
          </a:bodyPr>
          <a:lstStyle/>
          <a:p>
            <a:r>
              <a:rPr kumimoji="1" lang="ja-JP" altLang="en-US" sz="3200" u="sng" dirty="0">
                <a:latin typeface="BIZ UDPゴシック" panose="020B0400000000000000" pitchFamily="50" charset="-128"/>
                <a:ea typeface="BIZ UDPゴシック" panose="020B0400000000000000" pitchFamily="50" charset="-128"/>
              </a:rPr>
              <a:t>テレワーク方式概要</a:t>
            </a:r>
            <a:endParaRPr kumimoji="1" lang="en-US" altLang="ja-JP" sz="3200" u="sng" dirty="0">
              <a:latin typeface="BIZ UDPゴシック" panose="020B0400000000000000" pitchFamily="50" charset="-128"/>
              <a:ea typeface="BIZ UDPゴシック" panose="020B0400000000000000" pitchFamily="50" charset="-128"/>
            </a:endParaRPr>
          </a:p>
        </p:txBody>
      </p:sp>
      <p:graphicFrame>
        <p:nvGraphicFramePr>
          <p:cNvPr id="6" name="表 10">
            <a:extLst>
              <a:ext uri="{FF2B5EF4-FFF2-40B4-BE49-F238E27FC236}">
                <a16:creationId xmlns:a16="http://schemas.microsoft.com/office/drawing/2014/main" id="{D295DAFE-304B-F114-8251-3E4604E49919}"/>
              </a:ext>
            </a:extLst>
          </p:cNvPr>
          <p:cNvGraphicFramePr>
            <a:graphicFrameLocks noGrp="1"/>
          </p:cNvGraphicFramePr>
          <p:nvPr>
            <p:extLst>
              <p:ext uri="{D42A27DB-BD31-4B8C-83A1-F6EECF244321}">
                <p14:modId xmlns:p14="http://schemas.microsoft.com/office/powerpoint/2010/main" val="2935573731"/>
              </p:ext>
            </p:extLst>
          </p:nvPr>
        </p:nvGraphicFramePr>
        <p:xfrm>
          <a:off x="8554442" y="2713427"/>
          <a:ext cx="8277361" cy="4114800"/>
        </p:xfrm>
        <a:graphic>
          <a:graphicData uri="http://schemas.openxmlformats.org/drawingml/2006/table">
            <a:tbl>
              <a:tblPr firstRow="1" bandRow="1">
                <a:tableStyleId>{5C22544A-7EE6-4342-B048-85BDC9FD1C3A}</a:tableStyleId>
              </a:tblPr>
              <a:tblGrid>
                <a:gridCol w="1350637">
                  <a:extLst>
                    <a:ext uri="{9D8B030D-6E8A-4147-A177-3AD203B41FA5}">
                      <a16:colId xmlns:a16="http://schemas.microsoft.com/office/drawing/2014/main" val="2681759858"/>
                    </a:ext>
                  </a:extLst>
                </a:gridCol>
                <a:gridCol w="6926724">
                  <a:extLst>
                    <a:ext uri="{9D8B030D-6E8A-4147-A177-3AD203B41FA5}">
                      <a16:colId xmlns:a16="http://schemas.microsoft.com/office/drawing/2014/main" val="2160915588"/>
                    </a:ext>
                  </a:extLst>
                </a:gridCol>
              </a:tblGrid>
              <a:tr h="370840">
                <a:tc>
                  <a:txBody>
                    <a:bodyPr/>
                    <a:lstStyle/>
                    <a:p>
                      <a:pPr algn="ctr"/>
                      <a:r>
                        <a:rPr kumimoji="1" lang="en-US" altLang="ja-JP" sz="2400" dirty="0">
                          <a:latin typeface="BIZ UDPゴシック" panose="020B0400000000000000" pitchFamily="50" charset="-128"/>
                          <a:ea typeface="BIZ UDPゴシック" panose="020B0400000000000000" pitchFamily="50" charset="-128"/>
                        </a:rPr>
                        <a:t>No.</a:t>
                      </a:r>
                      <a:endParaRPr kumimoji="1" lang="ja-JP" altLang="en-US" sz="2400" dirty="0">
                        <a:latin typeface="BIZ UDPゴシック" panose="020B0400000000000000" pitchFamily="50" charset="-128"/>
                        <a:ea typeface="BIZ UDPゴシック" panose="020B0400000000000000" pitchFamily="50" charset="-128"/>
                      </a:endParaRPr>
                    </a:p>
                  </a:txBody>
                  <a:tcPr>
                    <a:solidFill>
                      <a:schemeClr val="accent6"/>
                    </a:solidFill>
                  </a:tcPr>
                </a:tc>
                <a:tc>
                  <a:txBody>
                    <a:bodyPr/>
                    <a:lstStyle/>
                    <a:p>
                      <a:pPr algn="ctr"/>
                      <a:r>
                        <a:rPr kumimoji="1" lang="ja-JP" altLang="en-US" sz="2400" dirty="0">
                          <a:latin typeface="BIZ UDPゴシック" panose="020B0400000000000000" pitchFamily="50" charset="-128"/>
                          <a:ea typeface="BIZ UDPゴシック" panose="020B0400000000000000" pitchFamily="50" charset="-128"/>
                        </a:rPr>
                        <a:t>方式名</a:t>
                      </a:r>
                    </a:p>
                  </a:txBody>
                  <a:tcPr>
                    <a:solidFill>
                      <a:schemeClr val="accent6"/>
                    </a:solidFill>
                  </a:tcPr>
                </a:tc>
                <a:extLst>
                  <a:ext uri="{0D108BD9-81ED-4DB2-BD59-A6C34878D82A}">
                    <a16:rowId xmlns:a16="http://schemas.microsoft.com/office/drawing/2014/main" val="2277430839"/>
                  </a:ext>
                </a:extLst>
              </a:tr>
              <a:tr h="370840">
                <a:tc>
                  <a:txBody>
                    <a:bodyPr/>
                    <a:lstStyle/>
                    <a:p>
                      <a:r>
                        <a:rPr kumimoji="1" lang="ja-JP" altLang="en-US" sz="2400" dirty="0">
                          <a:latin typeface="BIZ UDPゴシック" panose="020B0400000000000000" pitchFamily="50" charset="-128"/>
                          <a:ea typeface="BIZ UDPゴシック" panose="020B0400000000000000" pitchFamily="50" charset="-128"/>
                        </a:rPr>
                        <a:t>方式</a:t>
                      </a:r>
                      <a:r>
                        <a:rPr kumimoji="1" lang="en-US" altLang="ja-JP" sz="2400" dirty="0">
                          <a:latin typeface="BIZ UDPゴシック" panose="020B0400000000000000" pitchFamily="50" charset="-128"/>
                          <a:ea typeface="BIZ UDPゴシック" panose="020B0400000000000000" pitchFamily="50" charset="-128"/>
                        </a:rPr>
                        <a:t>1</a:t>
                      </a:r>
                      <a:endParaRPr kumimoji="1" lang="ja-JP" altLang="en-US" sz="2400" dirty="0">
                        <a:latin typeface="BIZ UDPゴシック" panose="020B0400000000000000" pitchFamily="50" charset="-128"/>
                        <a:ea typeface="BIZ UDPゴシック" panose="020B0400000000000000" pitchFamily="50" charset="-128"/>
                      </a:endParaRPr>
                    </a:p>
                  </a:txBody>
                  <a:tcPr>
                    <a:solidFill>
                      <a:schemeClr val="accent6">
                        <a:lumMod val="40000"/>
                        <a:lumOff val="60000"/>
                      </a:schemeClr>
                    </a:solidFill>
                  </a:tcPr>
                </a:tc>
                <a:tc>
                  <a:txBody>
                    <a:bodyPr/>
                    <a:lstStyle/>
                    <a:p>
                      <a:r>
                        <a:rPr kumimoji="1" lang="ja-JP" altLang="en-US" sz="2400" dirty="0">
                          <a:latin typeface="BIZ UDPゴシック" panose="020B0400000000000000" pitchFamily="50" charset="-128"/>
                          <a:ea typeface="BIZ UDPゴシック" panose="020B0400000000000000" pitchFamily="50" charset="-128"/>
                        </a:rPr>
                        <a:t>会社支給端末・</a:t>
                      </a:r>
                      <a:r>
                        <a:rPr kumimoji="1" lang="en-US" altLang="ja-JP" sz="2400" dirty="0">
                          <a:latin typeface="BIZ UDPゴシック" panose="020B0400000000000000" pitchFamily="50" charset="-128"/>
                          <a:ea typeface="BIZ UDPゴシック" panose="020B0400000000000000" pitchFamily="50" charset="-128"/>
                        </a:rPr>
                        <a:t>VPN/</a:t>
                      </a:r>
                      <a:r>
                        <a:rPr kumimoji="1" lang="ja-JP" altLang="en-US" sz="2400" dirty="0">
                          <a:latin typeface="BIZ UDPゴシック" panose="020B0400000000000000" pitchFamily="50" charset="-128"/>
                          <a:ea typeface="BIZ UDPゴシック" panose="020B0400000000000000" pitchFamily="50" charset="-128"/>
                        </a:rPr>
                        <a:t>リモートデスクトップ方式</a:t>
                      </a:r>
                    </a:p>
                  </a:txBody>
                  <a:tcPr>
                    <a:solidFill>
                      <a:schemeClr val="accent6">
                        <a:lumMod val="40000"/>
                        <a:lumOff val="60000"/>
                      </a:schemeClr>
                    </a:solidFill>
                  </a:tcPr>
                </a:tc>
                <a:extLst>
                  <a:ext uri="{0D108BD9-81ED-4DB2-BD59-A6C34878D82A}">
                    <a16:rowId xmlns:a16="http://schemas.microsoft.com/office/drawing/2014/main" val="2305757743"/>
                  </a:ext>
                </a:extLst>
              </a:tr>
              <a:tr h="370840">
                <a:tc>
                  <a:txBody>
                    <a:bodyPr/>
                    <a:lstStyle/>
                    <a:p>
                      <a:r>
                        <a:rPr kumimoji="1" lang="ja-JP" altLang="en-US" sz="2400" dirty="0">
                          <a:latin typeface="BIZ UDPゴシック" panose="020B0400000000000000" pitchFamily="50" charset="-128"/>
                          <a:ea typeface="BIZ UDPゴシック" panose="020B0400000000000000" pitchFamily="50" charset="-128"/>
                        </a:rPr>
                        <a:t>方式</a:t>
                      </a:r>
                      <a:r>
                        <a:rPr kumimoji="1" lang="en-US" altLang="ja-JP" sz="2400" dirty="0">
                          <a:latin typeface="BIZ UDPゴシック" panose="020B0400000000000000" pitchFamily="50" charset="-128"/>
                          <a:ea typeface="BIZ UDPゴシック" panose="020B0400000000000000" pitchFamily="50" charset="-128"/>
                        </a:rPr>
                        <a:t>2</a:t>
                      </a:r>
                      <a:endParaRPr kumimoji="1" lang="ja-JP" altLang="en-US" sz="2400" dirty="0">
                        <a:latin typeface="BIZ UDPゴシック" panose="020B0400000000000000" pitchFamily="50" charset="-128"/>
                        <a:ea typeface="BIZ UDPゴシック" panose="020B0400000000000000" pitchFamily="50" charset="-128"/>
                      </a:endParaRPr>
                    </a:p>
                  </a:txBody>
                  <a:tcPr>
                    <a:solidFill>
                      <a:schemeClr val="accent6">
                        <a:lumMod val="20000"/>
                        <a:lumOff val="80000"/>
                      </a:schemeClr>
                    </a:solidFill>
                  </a:tcPr>
                </a:tc>
                <a:tc>
                  <a:txBody>
                    <a:bodyPr/>
                    <a:lstStyle/>
                    <a:p>
                      <a:r>
                        <a:rPr kumimoji="1" lang="ja-JP" altLang="en-US" sz="2400" dirty="0">
                          <a:latin typeface="BIZ UDPゴシック" panose="020B0400000000000000" pitchFamily="50" charset="-128"/>
                          <a:ea typeface="BIZ UDPゴシック" panose="020B0400000000000000" pitchFamily="50" charset="-128"/>
                        </a:rPr>
                        <a:t>会社支給端末・クラウドサービス方式</a:t>
                      </a:r>
                    </a:p>
                  </a:txBody>
                  <a:tcPr>
                    <a:solidFill>
                      <a:schemeClr val="accent6">
                        <a:lumMod val="20000"/>
                        <a:lumOff val="80000"/>
                      </a:schemeClr>
                    </a:solidFill>
                  </a:tcPr>
                </a:tc>
                <a:extLst>
                  <a:ext uri="{0D108BD9-81ED-4DB2-BD59-A6C34878D82A}">
                    <a16:rowId xmlns:a16="http://schemas.microsoft.com/office/drawing/2014/main" val="2901683158"/>
                  </a:ext>
                </a:extLst>
              </a:tr>
              <a:tr h="370840">
                <a:tc>
                  <a:txBody>
                    <a:bodyPr/>
                    <a:lstStyle/>
                    <a:p>
                      <a:r>
                        <a:rPr kumimoji="1" lang="ja-JP" altLang="en-US" sz="2400" dirty="0">
                          <a:latin typeface="BIZ UDPゴシック" panose="020B0400000000000000" pitchFamily="50" charset="-128"/>
                          <a:ea typeface="BIZ UDPゴシック" panose="020B0400000000000000" pitchFamily="50" charset="-128"/>
                        </a:rPr>
                        <a:t>方式</a:t>
                      </a:r>
                      <a:r>
                        <a:rPr kumimoji="1" lang="en-US" altLang="ja-JP" sz="2400" dirty="0">
                          <a:latin typeface="BIZ UDPゴシック" panose="020B0400000000000000" pitchFamily="50" charset="-128"/>
                          <a:ea typeface="BIZ UDPゴシック" panose="020B0400000000000000" pitchFamily="50" charset="-128"/>
                        </a:rPr>
                        <a:t>3</a:t>
                      </a:r>
                      <a:endParaRPr kumimoji="1" lang="ja-JP" altLang="en-US" sz="2400" dirty="0">
                        <a:latin typeface="BIZ UDPゴシック" panose="020B0400000000000000" pitchFamily="50" charset="-128"/>
                        <a:ea typeface="BIZ UDPゴシック" panose="020B0400000000000000" pitchFamily="50" charset="-128"/>
                      </a:endParaRPr>
                    </a:p>
                  </a:txBody>
                  <a:tcPr>
                    <a:solidFill>
                      <a:schemeClr val="accent6">
                        <a:lumMod val="40000"/>
                        <a:lumOff val="60000"/>
                      </a:schemeClr>
                    </a:solidFill>
                  </a:tcPr>
                </a:tc>
                <a:tc>
                  <a:txBody>
                    <a:bodyPr/>
                    <a:lstStyle/>
                    <a:p>
                      <a:r>
                        <a:rPr kumimoji="1" lang="ja-JP" altLang="en-US" sz="2400" dirty="0">
                          <a:latin typeface="BIZ UDPゴシック" panose="020B0400000000000000" pitchFamily="50" charset="-128"/>
                          <a:ea typeface="BIZ UDPゴシック" panose="020B0400000000000000" pitchFamily="50" charset="-128"/>
                        </a:rPr>
                        <a:t>会社支給端末・スタンドアロン方式</a:t>
                      </a:r>
                    </a:p>
                  </a:txBody>
                  <a:tcPr>
                    <a:solidFill>
                      <a:schemeClr val="accent6">
                        <a:lumMod val="40000"/>
                        <a:lumOff val="60000"/>
                      </a:schemeClr>
                    </a:solidFill>
                  </a:tcPr>
                </a:tc>
                <a:extLst>
                  <a:ext uri="{0D108BD9-81ED-4DB2-BD59-A6C34878D82A}">
                    <a16:rowId xmlns:a16="http://schemas.microsoft.com/office/drawing/2014/main" val="1038514361"/>
                  </a:ext>
                </a:extLst>
              </a:tr>
              <a:tr h="370840">
                <a:tc>
                  <a:txBody>
                    <a:bodyPr/>
                    <a:lstStyle/>
                    <a:p>
                      <a:r>
                        <a:rPr kumimoji="1" lang="ja-JP" altLang="en-US" sz="2400" dirty="0">
                          <a:latin typeface="BIZ UDPゴシック" panose="020B0400000000000000" pitchFamily="50" charset="-128"/>
                          <a:ea typeface="BIZ UDPゴシック" panose="020B0400000000000000" pitchFamily="50" charset="-128"/>
                        </a:rPr>
                        <a:t>方式</a:t>
                      </a:r>
                      <a:r>
                        <a:rPr kumimoji="1" lang="en-US" altLang="ja-JP" sz="2400" dirty="0">
                          <a:latin typeface="BIZ UDPゴシック" panose="020B0400000000000000" pitchFamily="50" charset="-128"/>
                          <a:ea typeface="BIZ UDPゴシック" panose="020B0400000000000000" pitchFamily="50" charset="-128"/>
                        </a:rPr>
                        <a:t>4</a:t>
                      </a:r>
                      <a:endParaRPr kumimoji="1" lang="ja-JP" altLang="en-US" sz="2400" dirty="0">
                        <a:latin typeface="BIZ UDPゴシック" panose="020B0400000000000000" pitchFamily="50" charset="-128"/>
                        <a:ea typeface="BIZ UDPゴシック" panose="020B0400000000000000" pitchFamily="50" charset="-128"/>
                      </a:endParaRPr>
                    </a:p>
                  </a:txBody>
                  <a:tcPr>
                    <a:solidFill>
                      <a:schemeClr val="accent6">
                        <a:lumMod val="20000"/>
                        <a:lumOff val="80000"/>
                      </a:schemeClr>
                    </a:solidFill>
                  </a:tcPr>
                </a:tc>
                <a:tc>
                  <a:txBody>
                    <a:bodyPr/>
                    <a:lstStyle/>
                    <a:p>
                      <a:r>
                        <a:rPr kumimoji="1" lang="ja-JP" altLang="en-US" sz="2400" dirty="0">
                          <a:latin typeface="BIZ UDPゴシック" panose="020B0400000000000000" pitchFamily="50" charset="-128"/>
                          <a:ea typeface="BIZ UDPゴシック" panose="020B0400000000000000" pitchFamily="50" charset="-128"/>
                        </a:rPr>
                        <a:t>会社支給端末・セキュアブラウザ方式</a:t>
                      </a:r>
                    </a:p>
                  </a:txBody>
                  <a:tcPr>
                    <a:solidFill>
                      <a:schemeClr val="accent6">
                        <a:lumMod val="20000"/>
                        <a:lumOff val="80000"/>
                      </a:schemeClr>
                    </a:solidFill>
                  </a:tcPr>
                </a:tc>
                <a:extLst>
                  <a:ext uri="{0D108BD9-81ED-4DB2-BD59-A6C34878D82A}">
                    <a16:rowId xmlns:a16="http://schemas.microsoft.com/office/drawing/2014/main" val="2252571504"/>
                  </a:ext>
                </a:extLst>
              </a:tr>
              <a:tr h="370840">
                <a:tc>
                  <a:txBody>
                    <a:bodyPr/>
                    <a:lstStyle/>
                    <a:p>
                      <a:r>
                        <a:rPr kumimoji="1" lang="ja-JP" altLang="en-US" sz="2400" dirty="0">
                          <a:latin typeface="BIZ UDPゴシック" panose="020B0400000000000000" pitchFamily="50" charset="-128"/>
                          <a:ea typeface="BIZ UDPゴシック" panose="020B0400000000000000" pitchFamily="50" charset="-128"/>
                        </a:rPr>
                        <a:t>方式</a:t>
                      </a:r>
                      <a:r>
                        <a:rPr kumimoji="1" lang="en-US" altLang="ja-JP" sz="2400" dirty="0">
                          <a:latin typeface="BIZ UDPゴシック" panose="020B0400000000000000" pitchFamily="50" charset="-128"/>
                          <a:ea typeface="BIZ UDPゴシック" panose="020B0400000000000000" pitchFamily="50" charset="-128"/>
                        </a:rPr>
                        <a:t>5</a:t>
                      </a:r>
                      <a:endParaRPr kumimoji="1" lang="ja-JP" altLang="en-US" sz="2400" dirty="0">
                        <a:latin typeface="BIZ UDPゴシック" panose="020B0400000000000000" pitchFamily="50" charset="-128"/>
                        <a:ea typeface="BIZ UDPゴシック" panose="020B0400000000000000" pitchFamily="50" charset="-128"/>
                      </a:endParaRPr>
                    </a:p>
                  </a:txBody>
                  <a:tcPr>
                    <a:solidFill>
                      <a:schemeClr val="accent6">
                        <a:lumMod val="40000"/>
                        <a:lumOff val="60000"/>
                      </a:schemeClr>
                    </a:solidFill>
                  </a:tcPr>
                </a:tc>
                <a:tc>
                  <a:txBody>
                    <a:bodyPr/>
                    <a:lstStyle/>
                    <a:p>
                      <a:r>
                        <a:rPr kumimoji="1" lang="ja-JP" altLang="en-US" sz="2400" dirty="0">
                          <a:latin typeface="BIZ UDPゴシック" panose="020B0400000000000000" pitchFamily="50" charset="-128"/>
                          <a:ea typeface="BIZ UDPゴシック" panose="020B0400000000000000" pitchFamily="50" charset="-128"/>
                        </a:rPr>
                        <a:t>個人所有端末・</a:t>
                      </a:r>
                      <a:r>
                        <a:rPr kumimoji="1" lang="en-US" altLang="ja-JP" sz="2400" dirty="0">
                          <a:latin typeface="BIZ UDPゴシック" panose="020B0400000000000000" pitchFamily="50" charset="-128"/>
                          <a:ea typeface="BIZ UDPゴシック" panose="020B0400000000000000" pitchFamily="50" charset="-128"/>
                        </a:rPr>
                        <a:t>VPN/</a:t>
                      </a:r>
                      <a:r>
                        <a:rPr kumimoji="1" lang="ja-JP" altLang="en-US" sz="2400" dirty="0">
                          <a:latin typeface="BIZ UDPゴシック" panose="020B0400000000000000" pitchFamily="50" charset="-128"/>
                          <a:ea typeface="BIZ UDPゴシック" panose="020B0400000000000000" pitchFamily="50" charset="-128"/>
                        </a:rPr>
                        <a:t>リモートデスクトップ方式</a:t>
                      </a:r>
                      <a:endParaRPr kumimoji="1" lang="en-US" altLang="ja-JP" sz="2400" dirty="0">
                        <a:latin typeface="BIZ UDPゴシック" panose="020B0400000000000000" pitchFamily="50" charset="-128"/>
                        <a:ea typeface="BIZ UDPゴシック" panose="020B0400000000000000" pitchFamily="50" charset="-128"/>
                      </a:endParaRPr>
                    </a:p>
                  </a:txBody>
                  <a:tcPr>
                    <a:solidFill>
                      <a:schemeClr val="accent6">
                        <a:lumMod val="40000"/>
                        <a:lumOff val="60000"/>
                      </a:schemeClr>
                    </a:solidFill>
                  </a:tcPr>
                </a:tc>
                <a:extLst>
                  <a:ext uri="{0D108BD9-81ED-4DB2-BD59-A6C34878D82A}">
                    <a16:rowId xmlns:a16="http://schemas.microsoft.com/office/drawing/2014/main" val="1967083426"/>
                  </a:ext>
                </a:extLst>
              </a:tr>
              <a:tr h="370840">
                <a:tc>
                  <a:txBody>
                    <a:bodyPr/>
                    <a:lstStyle/>
                    <a:p>
                      <a:r>
                        <a:rPr kumimoji="1" lang="ja-JP" altLang="en-US" sz="2400" dirty="0">
                          <a:latin typeface="BIZ UDPゴシック" panose="020B0400000000000000" pitchFamily="50" charset="-128"/>
                          <a:ea typeface="BIZ UDPゴシック" panose="020B0400000000000000" pitchFamily="50" charset="-128"/>
                        </a:rPr>
                        <a:t>方式</a:t>
                      </a:r>
                      <a:r>
                        <a:rPr kumimoji="1" lang="en-US" altLang="ja-JP" sz="2400" dirty="0">
                          <a:latin typeface="BIZ UDPゴシック" panose="020B0400000000000000" pitchFamily="50" charset="-128"/>
                          <a:ea typeface="BIZ UDPゴシック" panose="020B0400000000000000" pitchFamily="50" charset="-128"/>
                        </a:rPr>
                        <a:t>6</a:t>
                      </a:r>
                      <a:endParaRPr kumimoji="1" lang="ja-JP" altLang="en-US" sz="2400" dirty="0">
                        <a:latin typeface="BIZ UDPゴシック" panose="020B0400000000000000" pitchFamily="50" charset="-128"/>
                        <a:ea typeface="BIZ UDPゴシック" panose="020B0400000000000000" pitchFamily="50" charset="-128"/>
                      </a:endParaRPr>
                    </a:p>
                  </a:txBody>
                  <a:tcPr>
                    <a:solidFill>
                      <a:schemeClr val="accent6">
                        <a:lumMod val="20000"/>
                        <a:lumOff val="80000"/>
                      </a:schemeClr>
                    </a:solidFill>
                  </a:tcPr>
                </a:tc>
                <a:tc>
                  <a:txBody>
                    <a:bodyPr/>
                    <a:lstStyle/>
                    <a:p>
                      <a:r>
                        <a:rPr kumimoji="1" lang="ja-JP" altLang="en-US" sz="2400" dirty="0">
                          <a:latin typeface="BIZ UDPゴシック" panose="020B0400000000000000" pitchFamily="50" charset="-128"/>
                          <a:ea typeface="BIZ UDPゴシック" panose="020B0400000000000000" pitchFamily="50" charset="-128"/>
                        </a:rPr>
                        <a:t>個人所有端末・クラウドサービス方式</a:t>
                      </a:r>
                      <a:endParaRPr kumimoji="1" lang="en-US" altLang="ja-JP" sz="2400" dirty="0">
                        <a:latin typeface="BIZ UDPゴシック" panose="020B0400000000000000" pitchFamily="50" charset="-128"/>
                        <a:ea typeface="BIZ UDPゴシック" panose="020B0400000000000000" pitchFamily="50" charset="-128"/>
                      </a:endParaRPr>
                    </a:p>
                  </a:txBody>
                  <a:tcPr>
                    <a:solidFill>
                      <a:schemeClr val="accent6">
                        <a:lumMod val="20000"/>
                        <a:lumOff val="80000"/>
                      </a:schemeClr>
                    </a:solidFill>
                  </a:tcPr>
                </a:tc>
                <a:extLst>
                  <a:ext uri="{0D108BD9-81ED-4DB2-BD59-A6C34878D82A}">
                    <a16:rowId xmlns:a16="http://schemas.microsoft.com/office/drawing/2014/main" val="465032303"/>
                  </a:ext>
                </a:extLst>
              </a:tr>
              <a:tr h="370840">
                <a:tc>
                  <a:txBody>
                    <a:bodyPr/>
                    <a:lstStyle/>
                    <a:p>
                      <a:r>
                        <a:rPr kumimoji="1" lang="ja-JP" altLang="en-US" sz="2400" dirty="0">
                          <a:latin typeface="BIZ UDPゴシック" panose="020B0400000000000000" pitchFamily="50" charset="-128"/>
                          <a:ea typeface="BIZ UDPゴシック" panose="020B0400000000000000" pitchFamily="50" charset="-128"/>
                        </a:rPr>
                        <a:t>方式</a:t>
                      </a:r>
                      <a:r>
                        <a:rPr kumimoji="1" lang="en-US" altLang="ja-JP" sz="2400" dirty="0">
                          <a:latin typeface="BIZ UDPゴシック" panose="020B0400000000000000" pitchFamily="50" charset="-128"/>
                          <a:ea typeface="BIZ UDPゴシック" panose="020B0400000000000000" pitchFamily="50" charset="-128"/>
                        </a:rPr>
                        <a:t>7</a:t>
                      </a:r>
                      <a:endParaRPr kumimoji="1" lang="ja-JP" altLang="en-US" sz="2400" dirty="0">
                        <a:latin typeface="BIZ UDPゴシック" panose="020B0400000000000000" pitchFamily="50" charset="-128"/>
                        <a:ea typeface="BIZ UDPゴシック" panose="020B0400000000000000" pitchFamily="50" charset="-128"/>
                      </a:endParaRPr>
                    </a:p>
                  </a:txBody>
                  <a:tcPr>
                    <a:solidFill>
                      <a:schemeClr val="accent6">
                        <a:lumMod val="40000"/>
                        <a:lumOff val="60000"/>
                      </a:schemeClr>
                    </a:solidFill>
                  </a:tcPr>
                </a:tc>
                <a:tc>
                  <a:txBody>
                    <a:bodyPr/>
                    <a:lstStyle/>
                    <a:p>
                      <a:r>
                        <a:rPr kumimoji="1" lang="ja-JP" altLang="en-US" sz="2400" dirty="0">
                          <a:latin typeface="BIZ UDPゴシック" panose="020B0400000000000000" pitchFamily="50" charset="-128"/>
                          <a:ea typeface="BIZ UDPゴシック" panose="020B0400000000000000" pitchFamily="50" charset="-128"/>
                        </a:rPr>
                        <a:t>個人所有端末・スタンドアロン方式</a:t>
                      </a:r>
                      <a:endParaRPr kumimoji="1" lang="en-US" altLang="ja-JP" sz="2400" dirty="0">
                        <a:latin typeface="BIZ UDPゴシック" panose="020B0400000000000000" pitchFamily="50" charset="-128"/>
                        <a:ea typeface="BIZ UDPゴシック" panose="020B0400000000000000" pitchFamily="50" charset="-128"/>
                      </a:endParaRPr>
                    </a:p>
                  </a:txBody>
                  <a:tcPr>
                    <a:solidFill>
                      <a:schemeClr val="accent6">
                        <a:lumMod val="40000"/>
                        <a:lumOff val="60000"/>
                      </a:schemeClr>
                    </a:solidFill>
                  </a:tcPr>
                </a:tc>
                <a:extLst>
                  <a:ext uri="{0D108BD9-81ED-4DB2-BD59-A6C34878D82A}">
                    <a16:rowId xmlns:a16="http://schemas.microsoft.com/office/drawing/2014/main" val="1715013503"/>
                  </a:ext>
                </a:extLst>
              </a:tr>
              <a:tr h="370840">
                <a:tc>
                  <a:txBody>
                    <a:bodyPr/>
                    <a:lstStyle/>
                    <a:p>
                      <a:r>
                        <a:rPr kumimoji="1" lang="ja-JP" altLang="en-US" sz="2400" dirty="0">
                          <a:latin typeface="BIZ UDPゴシック" panose="020B0400000000000000" pitchFamily="50" charset="-128"/>
                          <a:ea typeface="BIZ UDPゴシック" panose="020B0400000000000000" pitchFamily="50" charset="-128"/>
                        </a:rPr>
                        <a:t>方式</a:t>
                      </a:r>
                      <a:r>
                        <a:rPr kumimoji="1" lang="en-US" altLang="ja-JP" sz="2400" dirty="0">
                          <a:latin typeface="BIZ UDPゴシック" panose="020B0400000000000000" pitchFamily="50" charset="-128"/>
                          <a:ea typeface="BIZ UDPゴシック" panose="020B0400000000000000" pitchFamily="50" charset="-128"/>
                        </a:rPr>
                        <a:t>8</a:t>
                      </a:r>
                      <a:endParaRPr kumimoji="1" lang="ja-JP" altLang="en-US" sz="2400" dirty="0">
                        <a:latin typeface="BIZ UDPゴシック" panose="020B0400000000000000" pitchFamily="50" charset="-128"/>
                        <a:ea typeface="BIZ UDPゴシック" panose="020B0400000000000000" pitchFamily="50" charset="-128"/>
                      </a:endParaRPr>
                    </a:p>
                  </a:txBody>
                  <a:tcPr>
                    <a:solidFill>
                      <a:schemeClr val="accent6">
                        <a:lumMod val="20000"/>
                        <a:lumOff val="80000"/>
                      </a:schemeClr>
                    </a:solidFill>
                  </a:tcPr>
                </a:tc>
                <a:tc>
                  <a:txBody>
                    <a:bodyPr/>
                    <a:lstStyle/>
                    <a:p>
                      <a:r>
                        <a:rPr kumimoji="1" lang="ja-JP" altLang="en-US" sz="2400" dirty="0">
                          <a:latin typeface="BIZ UDPゴシック" panose="020B0400000000000000" pitchFamily="50" charset="-128"/>
                          <a:ea typeface="BIZ UDPゴシック" panose="020B0400000000000000" pitchFamily="50" charset="-128"/>
                        </a:rPr>
                        <a:t>個人所有端末・セキュアブラウザ方式</a:t>
                      </a:r>
                      <a:endParaRPr kumimoji="1" lang="en-US" altLang="ja-JP" sz="2400" dirty="0">
                        <a:latin typeface="BIZ UDPゴシック" panose="020B0400000000000000" pitchFamily="50" charset="-128"/>
                        <a:ea typeface="BIZ UDPゴシック" panose="020B0400000000000000" pitchFamily="50" charset="-128"/>
                      </a:endParaRPr>
                    </a:p>
                  </a:txBody>
                  <a:tcPr>
                    <a:solidFill>
                      <a:schemeClr val="accent6">
                        <a:lumMod val="20000"/>
                        <a:lumOff val="80000"/>
                      </a:schemeClr>
                    </a:solidFill>
                  </a:tcPr>
                </a:tc>
                <a:extLst>
                  <a:ext uri="{0D108BD9-81ED-4DB2-BD59-A6C34878D82A}">
                    <a16:rowId xmlns:a16="http://schemas.microsoft.com/office/drawing/2014/main" val="129922873"/>
                  </a:ext>
                </a:extLst>
              </a:tr>
            </a:tbl>
          </a:graphicData>
        </a:graphic>
      </p:graphicFrame>
      <p:sp>
        <p:nvSpPr>
          <p:cNvPr id="8" name="テキスト ボックス 7">
            <a:extLst>
              <a:ext uri="{FF2B5EF4-FFF2-40B4-BE49-F238E27FC236}">
                <a16:creationId xmlns:a16="http://schemas.microsoft.com/office/drawing/2014/main" id="{B556E108-4A10-081A-AB13-E36B192D118A}"/>
              </a:ext>
            </a:extLst>
          </p:cNvPr>
          <p:cNvSpPr txBox="1"/>
          <p:nvPr/>
        </p:nvSpPr>
        <p:spPr>
          <a:xfrm>
            <a:off x="1176728" y="8978054"/>
            <a:ext cx="15655075" cy="400110"/>
          </a:xfrm>
          <a:prstGeom prst="rect">
            <a:avLst/>
          </a:prstGeom>
          <a:noFill/>
        </p:spPr>
        <p:txBody>
          <a:bodyPr wrap="square">
            <a:spAutoFit/>
          </a:bodyPr>
          <a:lstStyle/>
          <a:p>
            <a:r>
              <a:rPr kumimoji="1" lang="ja-JP" altLang="en-US" sz="2000" dirty="0">
                <a:latin typeface="BIZ UDPゴシック" panose="020B0400000000000000" pitchFamily="50" charset="-128"/>
                <a:ea typeface="BIZ UDPゴシック" panose="020B0400000000000000" pitchFamily="50" charset="-128"/>
              </a:rPr>
              <a:t>総務省「中小企業等担当者向けテレワークセキュリティの手引き</a:t>
            </a:r>
            <a:r>
              <a:rPr lang="ja-JP" altLang="en-US" sz="2000" u="sng" dirty="0">
                <a:uFill>
                  <a:solidFill>
                    <a:schemeClr val="bg1"/>
                  </a:solidFill>
                </a:uFill>
                <a:latin typeface="BIZ UDPゴシック" panose="020B0400000000000000" pitchFamily="50" charset="-128"/>
                <a:ea typeface="BIZ UDPゴシック" panose="020B0400000000000000" pitchFamily="50" charset="-128"/>
              </a:rPr>
              <a:t>」　</a:t>
            </a:r>
            <a:r>
              <a:rPr kumimoji="1" lang="en-US" altLang="ja-JP" sz="2000" u="sng" dirty="0">
                <a:uFill>
                  <a:solidFill>
                    <a:schemeClr val="bg1"/>
                  </a:solidFill>
                </a:uFill>
                <a:latin typeface="BIZ UDPゴシック" panose="020B0400000000000000" pitchFamily="50" charset="-128"/>
                <a:ea typeface="BIZ UDPゴシック" panose="020B0400000000000000" pitchFamily="50" charset="-128"/>
                <a:hlinkClick r:id="rId3"/>
              </a:rPr>
              <a:t>https://www.soumu.go.jp/main</a:t>
            </a:r>
            <a:r>
              <a:rPr kumimoji="1" lang="en-US" altLang="ja-JP" sz="2000" b="1" u="sng" dirty="0">
                <a:uFill>
                  <a:solidFill>
                    <a:schemeClr val="bg1"/>
                  </a:solidFill>
                </a:uFill>
                <a:latin typeface="BIZ UDPゴシック" panose="020B0400000000000000" pitchFamily="50" charset="-128"/>
                <a:ea typeface="BIZ UDPゴシック" panose="020B0400000000000000" pitchFamily="50" charset="-128"/>
                <a:hlinkClick r:id="rId3"/>
              </a:rPr>
              <a:t>_</a:t>
            </a:r>
            <a:r>
              <a:rPr kumimoji="1" lang="en-US" altLang="ja-JP" sz="2000" u="sng" dirty="0">
                <a:uFill>
                  <a:solidFill>
                    <a:schemeClr val="bg1"/>
                  </a:solidFill>
                </a:uFill>
                <a:latin typeface="BIZ UDPゴシック" panose="020B0400000000000000" pitchFamily="50" charset="-128"/>
                <a:ea typeface="BIZ UDPゴシック" panose="020B0400000000000000" pitchFamily="50" charset="-128"/>
                <a:hlinkClick r:id="rId3"/>
              </a:rPr>
              <a:t>content/000816096.pdf</a:t>
            </a:r>
            <a:endParaRPr kumimoji="1" lang="en-US" altLang="ja-JP" sz="2000" u="sng" dirty="0">
              <a:uFill>
                <a:solidFill>
                  <a:schemeClr val="bg1"/>
                </a:solidFill>
              </a:uFill>
              <a:latin typeface="BIZ UDPゴシック" panose="020B0400000000000000" pitchFamily="50" charset="-128"/>
              <a:ea typeface="BIZ UDPゴシック" panose="020B0400000000000000" pitchFamily="50" charset="-128"/>
            </a:endParaRPr>
          </a:p>
        </p:txBody>
      </p:sp>
      <p:pic>
        <p:nvPicPr>
          <p:cNvPr id="12" name="図 11">
            <a:extLst>
              <a:ext uri="{FF2B5EF4-FFF2-40B4-BE49-F238E27FC236}">
                <a16:creationId xmlns:a16="http://schemas.microsoft.com/office/drawing/2014/main" id="{9D350379-D0A4-3597-FB51-808FFFA4EB98}"/>
              </a:ext>
            </a:extLst>
          </p:cNvPr>
          <p:cNvPicPr>
            <a:picLocks noChangeAspect="1"/>
          </p:cNvPicPr>
          <p:nvPr/>
        </p:nvPicPr>
        <p:blipFill>
          <a:blip r:embed="rId4"/>
          <a:stretch>
            <a:fillRect/>
          </a:stretch>
        </p:blipFill>
        <p:spPr>
          <a:xfrm>
            <a:off x="1497040" y="2740881"/>
            <a:ext cx="6663562" cy="6159209"/>
          </a:xfrm>
          <a:prstGeom prst="rect">
            <a:avLst/>
          </a:prstGeom>
        </p:spPr>
      </p:pic>
      <p:sp>
        <p:nvSpPr>
          <p:cNvPr id="4" name="object 40">
            <a:extLst>
              <a:ext uri="{FF2B5EF4-FFF2-40B4-BE49-F238E27FC236}">
                <a16:creationId xmlns:a16="http://schemas.microsoft.com/office/drawing/2014/main" id="{0CEF8D20-0205-CD0C-CAA6-626B16748E7C}"/>
              </a:ext>
            </a:extLst>
          </p:cNvPr>
          <p:cNvSpPr txBox="1"/>
          <p:nvPr/>
        </p:nvSpPr>
        <p:spPr>
          <a:xfrm>
            <a:off x="8026400" y="181698"/>
            <a:ext cx="9404654" cy="203677"/>
          </a:xfrm>
          <a:prstGeom prst="rect">
            <a:avLst/>
          </a:prstGeom>
        </p:spPr>
        <p:txBody>
          <a:bodyPr vert="horz" wrap="square" lIns="0" tIns="11207" rIns="0" bIns="0" rtlCol="0" anchor="ctr">
            <a:spAutoFit/>
          </a:bodyPr>
          <a:lstStyle/>
          <a:p>
            <a:pPr marL="11205" algn="r">
              <a:lnSpc>
                <a:spcPts val="15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2</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中小企業に求められるデジタル化の推進とサイバーセキュリティ対策</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レベル共通</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1794919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269352" y="7098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セミナー内容</a:t>
            </a:r>
          </a:p>
        </p:txBody>
      </p:sp>
      <p:graphicFrame>
        <p:nvGraphicFramePr>
          <p:cNvPr id="3" name="表 5">
            <a:extLst>
              <a:ext uri="{FF2B5EF4-FFF2-40B4-BE49-F238E27FC236}">
                <a16:creationId xmlns:a16="http://schemas.microsoft.com/office/drawing/2014/main" id="{CFC742B4-FD47-DB6E-CE09-6589A5856A97}"/>
              </a:ext>
            </a:extLst>
          </p:cNvPr>
          <p:cNvGraphicFramePr>
            <a:graphicFrameLocks noGrp="1"/>
          </p:cNvGraphicFramePr>
          <p:nvPr>
            <p:extLst>
              <p:ext uri="{D42A27DB-BD31-4B8C-83A1-F6EECF244321}">
                <p14:modId xmlns:p14="http://schemas.microsoft.com/office/powerpoint/2010/main" val="3120981084"/>
              </p:ext>
            </p:extLst>
          </p:nvPr>
        </p:nvGraphicFramePr>
        <p:xfrm>
          <a:off x="1203098" y="1565088"/>
          <a:ext cx="15885689" cy="7879067"/>
        </p:xfrm>
        <a:graphic>
          <a:graphicData uri="http://schemas.openxmlformats.org/drawingml/2006/table">
            <a:tbl>
              <a:tblPr firstRow="1" bandRow="1">
                <a:tableStyleId>{5C22544A-7EE6-4342-B048-85BDC9FD1C3A}</a:tableStyleId>
              </a:tblPr>
              <a:tblGrid>
                <a:gridCol w="1959202">
                  <a:extLst>
                    <a:ext uri="{9D8B030D-6E8A-4147-A177-3AD203B41FA5}">
                      <a16:colId xmlns:a16="http://schemas.microsoft.com/office/drawing/2014/main" val="2889673174"/>
                    </a:ext>
                  </a:extLst>
                </a:gridCol>
                <a:gridCol w="13926487">
                  <a:extLst>
                    <a:ext uri="{9D8B030D-6E8A-4147-A177-3AD203B41FA5}">
                      <a16:colId xmlns:a16="http://schemas.microsoft.com/office/drawing/2014/main" val="899843941"/>
                    </a:ext>
                  </a:extLst>
                </a:gridCol>
              </a:tblGrid>
              <a:tr h="657412">
                <a:tc>
                  <a:txBody>
                    <a:bodyPr/>
                    <a:lstStyle/>
                    <a:p>
                      <a:pPr algn="ctr"/>
                      <a:r>
                        <a:rPr kumimoji="1" lang="ja-JP" altLang="en-US" sz="2800" dirty="0">
                          <a:latin typeface="BIZ UDPゴシック" panose="020B0400000000000000" pitchFamily="50" charset="-128"/>
                          <a:ea typeface="BIZ UDPゴシック" panose="020B0400000000000000" pitchFamily="50" charset="-128"/>
                        </a:rPr>
                        <a:t>編</a:t>
                      </a:r>
                    </a:p>
                  </a:txBody>
                  <a:tcPr anchor="ctr">
                    <a:solidFill>
                      <a:srgbClr val="0BA931"/>
                    </a:solidFill>
                  </a:tcPr>
                </a:tc>
                <a:tc>
                  <a:txBody>
                    <a:bodyPr/>
                    <a:lstStyle/>
                    <a:p>
                      <a:pPr algn="ctr"/>
                      <a:r>
                        <a:rPr kumimoji="1" lang="ja-JP" altLang="en-US" sz="2800" dirty="0">
                          <a:latin typeface="BIZ UDPゴシック" panose="020B0400000000000000" pitchFamily="50" charset="-128"/>
                          <a:ea typeface="BIZ UDPゴシック" panose="020B0400000000000000" pitchFamily="50" charset="-128"/>
                        </a:rPr>
                        <a:t>テーマ</a:t>
                      </a:r>
                    </a:p>
                  </a:txBody>
                  <a:tcPr anchor="ctr">
                    <a:solidFill>
                      <a:srgbClr val="0BA931"/>
                    </a:solidFill>
                  </a:tcPr>
                </a:tc>
                <a:extLst>
                  <a:ext uri="{0D108BD9-81ED-4DB2-BD59-A6C34878D82A}">
                    <a16:rowId xmlns:a16="http://schemas.microsoft.com/office/drawing/2014/main" val="3426679809"/>
                  </a:ext>
                </a:extLst>
              </a:tr>
              <a:tr h="1053158">
                <a:tc>
                  <a:txBody>
                    <a:bodyPr/>
                    <a:lstStyle/>
                    <a:p>
                      <a:pPr algn="ctr"/>
                      <a:r>
                        <a:rPr kumimoji="1" lang="ja-JP" altLang="en-US" sz="3600" dirty="0">
                          <a:latin typeface="BIZ UDPゴシック" panose="020B0400000000000000" pitchFamily="50" charset="-128"/>
                          <a:ea typeface="BIZ UDPゴシック" panose="020B0400000000000000" pitchFamily="50" charset="-128"/>
                        </a:rPr>
                        <a:t>第</a:t>
                      </a:r>
                      <a:r>
                        <a:rPr kumimoji="1" lang="en-US" altLang="ja-JP" sz="3600" dirty="0">
                          <a:latin typeface="BIZ UDPゴシック" panose="020B0400000000000000" pitchFamily="50" charset="-128"/>
                          <a:ea typeface="BIZ UDPゴシック" panose="020B0400000000000000" pitchFamily="50" charset="-128"/>
                        </a:rPr>
                        <a:t>0</a:t>
                      </a:r>
                      <a:r>
                        <a:rPr kumimoji="1" lang="ja-JP" altLang="en-US" sz="3600" dirty="0">
                          <a:latin typeface="BIZ UDPゴシック" panose="020B0400000000000000" pitchFamily="50" charset="-128"/>
                          <a:ea typeface="BIZ UDPゴシック" panose="020B0400000000000000" pitchFamily="50" charset="-128"/>
                        </a:rPr>
                        <a:t>編</a:t>
                      </a:r>
                    </a:p>
                  </a:txBody>
                  <a:tcPr anchor="ctr">
                    <a:solidFill>
                      <a:schemeClr val="accent6">
                        <a:lumMod val="40000"/>
                        <a:lumOff val="60000"/>
                      </a:schemeClr>
                    </a:solidFill>
                  </a:tcPr>
                </a:tc>
                <a:tc>
                  <a:txBody>
                    <a:bodyPr/>
                    <a:lstStyle/>
                    <a:p>
                      <a:r>
                        <a:rPr kumimoji="1" lang="ja-JP" altLang="en-US" sz="3600" dirty="0">
                          <a:latin typeface="BIZ UDPゴシック" panose="020B0400000000000000" pitchFamily="50" charset="-128"/>
                          <a:ea typeface="BIZ UDPゴシック" panose="020B0400000000000000" pitchFamily="50" charset="-128"/>
                        </a:rPr>
                        <a:t>はじめに</a:t>
                      </a:r>
                    </a:p>
                  </a:txBody>
                  <a:tcPr anchor="ctr">
                    <a:solidFill>
                      <a:schemeClr val="accent6">
                        <a:lumMod val="40000"/>
                        <a:lumOff val="60000"/>
                      </a:schemeClr>
                    </a:solidFill>
                  </a:tcPr>
                </a:tc>
                <a:extLst>
                  <a:ext uri="{0D108BD9-81ED-4DB2-BD59-A6C34878D82A}">
                    <a16:rowId xmlns:a16="http://schemas.microsoft.com/office/drawing/2014/main" val="2396087593"/>
                  </a:ext>
                </a:extLst>
              </a:tr>
              <a:tr h="1053158">
                <a:tc>
                  <a:txBody>
                    <a:bodyPr/>
                    <a:lstStyle/>
                    <a:p>
                      <a:pPr algn="ctr"/>
                      <a:r>
                        <a:rPr kumimoji="1" lang="ja-JP" altLang="en-US" sz="3600" dirty="0">
                          <a:latin typeface="BIZ UDPゴシック" panose="020B0400000000000000" pitchFamily="50" charset="-128"/>
                          <a:ea typeface="BIZ UDPゴシック" panose="020B0400000000000000" pitchFamily="50" charset="-128"/>
                        </a:rPr>
                        <a:t>第</a:t>
                      </a:r>
                      <a:r>
                        <a:rPr kumimoji="1" lang="en-US" altLang="ja-JP" sz="3600" dirty="0">
                          <a:latin typeface="BIZ UDPゴシック" panose="020B0400000000000000" pitchFamily="50" charset="-128"/>
                          <a:ea typeface="BIZ UDPゴシック" panose="020B0400000000000000" pitchFamily="50" charset="-128"/>
                        </a:rPr>
                        <a:t>1</a:t>
                      </a:r>
                      <a:r>
                        <a:rPr kumimoji="1" lang="ja-JP" altLang="en-US" sz="3600" dirty="0">
                          <a:latin typeface="BIZ UDPゴシック" panose="020B0400000000000000" pitchFamily="50" charset="-128"/>
                          <a:ea typeface="BIZ UDPゴシック" panose="020B0400000000000000" pitchFamily="50" charset="-128"/>
                        </a:rPr>
                        <a:t>編</a:t>
                      </a:r>
                    </a:p>
                  </a:txBody>
                  <a:tcPr anchor="ctr">
                    <a:solidFill>
                      <a:schemeClr val="accent6">
                        <a:lumMod val="20000"/>
                        <a:lumOff val="80000"/>
                      </a:schemeClr>
                    </a:solidFill>
                  </a:tcPr>
                </a:tc>
                <a:tc>
                  <a:txBody>
                    <a:bodyPr/>
                    <a:lstStyle/>
                    <a:p>
                      <a:r>
                        <a:rPr kumimoji="1" lang="ja-JP" altLang="en-US" sz="3600" dirty="0">
                          <a:latin typeface="BIZ UDPゴシック" panose="020B0400000000000000" pitchFamily="50" charset="-128"/>
                          <a:ea typeface="BIZ UDPゴシック" panose="020B0400000000000000" pitchFamily="50" charset="-128"/>
                        </a:rPr>
                        <a:t>サイバーセキュリティを取り巻く背景</a:t>
                      </a:r>
                      <a:endParaRPr kumimoji="1" lang="en-US" altLang="ja-JP" sz="3600" dirty="0">
                        <a:latin typeface="BIZ UDPゴシック" panose="020B0400000000000000" pitchFamily="50" charset="-128"/>
                        <a:ea typeface="BIZ UDPゴシック" panose="020B0400000000000000" pitchFamily="50" charset="-128"/>
                      </a:endParaRPr>
                    </a:p>
                  </a:txBody>
                  <a:tcPr anchor="ctr">
                    <a:solidFill>
                      <a:schemeClr val="accent6">
                        <a:lumMod val="20000"/>
                        <a:lumOff val="80000"/>
                      </a:schemeClr>
                    </a:solidFill>
                  </a:tcPr>
                </a:tc>
                <a:extLst>
                  <a:ext uri="{0D108BD9-81ED-4DB2-BD59-A6C34878D82A}">
                    <a16:rowId xmlns:a16="http://schemas.microsoft.com/office/drawing/2014/main" val="1617600481"/>
                  </a:ext>
                </a:extLst>
              </a:tr>
              <a:tr h="1053158">
                <a:tc>
                  <a:txBody>
                    <a:bodyPr/>
                    <a:lstStyle/>
                    <a:p>
                      <a:pPr algn="ctr"/>
                      <a:r>
                        <a:rPr kumimoji="1" lang="ja-JP" altLang="en-US" sz="3600" dirty="0">
                          <a:latin typeface="BIZ UDPゴシック" panose="020B0400000000000000" pitchFamily="50" charset="-128"/>
                          <a:ea typeface="BIZ UDPゴシック" panose="020B0400000000000000" pitchFamily="50" charset="-128"/>
                        </a:rPr>
                        <a:t>第</a:t>
                      </a:r>
                      <a:r>
                        <a:rPr kumimoji="1" lang="en-US" altLang="ja-JP" sz="3600" dirty="0">
                          <a:latin typeface="BIZ UDPゴシック" panose="020B0400000000000000" pitchFamily="50" charset="-128"/>
                          <a:ea typeface="BIZ UDPゴシック" panose="020B0400000000000000" pitchFamily="50" charset="-128"/>
                        </a:rPr>
                        <a:t>2</a:t>
                      </a:r>
                      <a:r>
                        <a:rPr kumimoji="1" lang="ja-JP" altLang="en-US" sz="3600" dirty="0">
                          <a:latin typeface="BIZ UDPゴシック" panose="020B0400000000000000" pitchFamily="50" charset="-128"/>
                          <a:ea typeface="BIZ UDPゴシック" panose="020B0400000000000000" pitchFamily="50" charset="-128"/>
                        </a:rPr>
                        <a:t>編</a:t>
                      </a:r>
                    </a:p>
                  </a:txBody>
                  <a:tcPr anchor="ctr">
                    <a:solidFill>
                      <a:schemeClr val="accent6">
                        <a:lumMod val="40000"/>
                        <a:lumOff val="60000"/>
                      </a:schemeClr>
                    </a:solidFill>
                  </a:tcPr>
                </a:tc>
                <a:tc>
                  <a:txBody>
                    <a:bodyPr/>
                    <a:lstStyle/>
                    <a:p>
                      <a:r>
                        <a:rPr kumimoji="1" lang="ja-JP" altLang="en-US" sz="3600" dirty="0">
                          <a:latin typeface="BIZ UDPゴシック" panose="020B0400000000000000" pitchFamily="50" charset="-128"/>
                          <a:ea typeface="BIZ UDPゴシック" panose="020B0400000000000000" pitchFamily="50" charset="-128"/>
                        </a:rPr>
                        <a:t>中小企業に求められるデジタル化の推進とサイバーセキュリティ対策</a:t>
                      </a:r>
                    </a:p>
                  </a:txBody>
                  <a:tcPr anchor="ctr">
                    <a:solidFill>
                      <a:schemeClr val="accent6">
                        <a:lumMod val="40000"/>
                        <a:lumOff val="60000"/>
                      </a:schemeClr>
                    </a:solidFill>
                  </a:tcPr>
                </a:tc>
                <a:extLst>
                  <a:ext uri="{0D108BD9-81ED-4DB2-BD59-A6C34878D82A}">
                    <a16:rowId xmlns:a16="http://schemas.microsoft.com/office/drawing/2014/main" val="2284944724"/>
                  </a:ext>
                </a:extLst>
              </a:tr>
              <a:tr h="1053158">
                <a:tc>
                  <a:txBody>
                    <a:bodyPr/>
                    <a:lstStyle/>
                    <a:p>
                      <a:pPr algn="ctr"/>
                      <a:r>
                        <a:rPr kumimoji="1" lang="ja-JP" altLang="en-US" sz="3600" dirty="0">
                          <a:latin typeface="BIZ UDPゴシック" panose="020B0400000000000000" pitchFamily="50" charset="-128"/>
                          <a:ea typeface="BIZ UDPゴシック" panose="020B0400000000000000" pitchFamily="50" charset="-128"/>
                        </a:rPr>
                        <a:t>第</a:t>
                      </a:r>
                      <a:r>
                        <a:rPr kumimoji="1" lang="en-US" altLang="ja-JP" sz="3600" dirty="0">
                          <a:latin typeface="BIZ UDPゴシック" panose="020B0400000000000000" pitchFamily="50" charset="-128"/>
                          <a:ea typeface="BIZ UDPゴシック" panose="020B0400000000000000" pitchFamily="50" charset="-128"/>
                        </a:rPr>
                        <a:t>3</a:t>
                      </a:r>
                      <a:r>
                        <a:rPr kumimoji="1" lang="ja-JP" altLang="en-US" sz="3600" dirty="0">
                          <a:latin typeface="BIZ UDPゴシック" panose="020B0400000000000000" pitchFamily="50" charset="-128"/>
                          <a:ea typeface="BIZ UDPゴシック" panose="020B0400000000000000" pitchFamily="50" charset="-128"/>
                        </a:rPr>
                        <a:t>編</a:t>
                      </a:r>
                    </a:p>
                  </a:txBody>
                  <a:tcPr anchor="ctr">
                    <a:solidFill>
                      <a:schemeClr val="accent6">
                        <a:lumMod val="20000"/>
                        <a:lumOff val="80000"/>
                      </a:schemeClr>
                    </a:solidFill>
                  </a:tcPr>
                </a:tc>
                <a:tc>
                  <a:txBody>
                    <a:bodyPr/>
                    <a:lstStyle/>
                    <a:p>
                      <a:r>
                        <a:rPr kumimoji="1" lang="ja-JP" altLang="en-US" sz="3600" dirty="0">
                          <a:latin typeface="BIZ UDPゴシック" panose="020B0400000000000000" pitchFamily="50" charset="-128"/>
                          <a:ea typeface="BIZ UDPゴシック" panose="020B0400000000000000" pitchFamily="50" charset="-128"/>
                        </a:rPr>
                        <a:t>これからの企業経営に必要な</a:t>
                      </a:r>
                      <a:r>
                        <a:rPr kumimoji="1" lang="en-US" altLang="ja-JP" sz="3600" dirty="0">
                          <a:latin typeface="BIZ UDPゴシック" panose="020B0400000000000000" pitchFamily="50" charset="-128"/>
                          <a:ea typeface="BIZ UDPゴシック" panose="020B0400000000000000" pitchFamily="50" charset="-128"/>
                        </a:rPr>
                        <a:t>IT</a:t>
                      </a:r>
                      <a:r>
                        <a:rPr kumimoji="1" lang="ja-JP" altLang="en-US" sz="3600" dirty="0">
                          <a:latin typeface="BIZ UDPゴシック" panose="020B0400000000000000" pitchFamily="50" charset="-128"/>
                          <a:ea typeface="BIZ UDPゴシック" panose="020B0400000000000000" pitchFamily="50" charset="-128"/>
                        </a:rPr>
                        <a:t>活用とサイバーセキュリティ対策</a:t>
                      </a:r>
                    </a:p>
                  </a:txBody>
                  <a:tcPr anchor="ctr">
                    <a:solidFill>
                      <a:schemeClr val="accent6">
                        <a:lumMod val="20000"/>
                        <a:lumOff val="80000"/>
                      </a:schemeClr>
                    </a:solidFill>
                  </a:tcPr>
                </a:tc>
                <a:extLst>
                  <a:ext uri="{0D108BD9-81ED-4DB2-BD59-A6C34878D82A}">
                    <a16:rowId xmlns:a16="http://schemas.microsoft.com/office/drawing/2014/main" val="4094529348"/>
                  </a:ext>
                </a:extLst>
              </a:tr>
              <a:tr h="1955865">
                <a:tc>
                  <a:txBody>
                    <a:bodyPr/>
                    <a:lstStyle/>
                    <a:p>
                      <a:pPr algn="ctr"/>
                      <a:r>
                        <a:rPr kumimoji="1" lang="ja-JP" altLang="en-US" sz="3600" dirty="0">
                          <a:latin typeface="BIZ UDPゴシック" panose="020B0400000000000000" pitchFamily="50" charset="-128"/>
                          <a:ea typeface="BIZ UDPゴシック" panose="020B0400000000000000" pitchFamily="50" charset="-128"/>
                        </a:rPr>
                        <a:t>第</a:t>
                      </a:r>
                      <a:r>
                        <a:rPr kumimoji="1" lang="en-US" altLang="ja-JP" sz="3600" dirty="0">
                          <a:latin typeface="BIZ UDPゴシック" panose="020B0400000000000000" pitchFamily="50" charset="-128"/>
                          <a:ea typeface="BIZ UDPゴシック" panose="020B0400000000000000" pitchFamily="50" charset="-128"/>
                        </a:rPr>
                        <a:t>4</a:t>
                      </a:r>
                      <a:r>
                        <a:rPr kumimoji="1" lang="ja-JP" altLang="en-US" sz="3600" dirty="0">
                          <a:latin typeface="BIZ UDPゴシック" panose="020B0400000000000000" pitchFamily="50" charset="-128"/>
                          <a:ea typeface="BIZ UDPゴシック" panose="020B0400000000000000" pitchFamily="50" charset="-128"/>
                        </a:rPr>
                        <a:t>編</a:t>
                      </a:r>
                    </a:p>
                  </a:txBody>
                  <a:tcPr anchor="ctr">
                    <a:solidFill>
                      <a:schemeClr val="accent6">
                        <a:lumMod val="40000"/>
                        <a:lumOff val="60000"/>
                      </a:schemeClr>
                    </a:solidFill>
                  </a:tcPr>
                </a:tc>
                <a:tc>
                  <a:txBody>
                    <a:bodyPr/>
                    <a:lstStyle/>
                    <a:p>
                      <a:r>
                        <a:rPr kumimoji="1" lang="ja-JP" altLang="en-US" sz="3600" dirty="0">
                          <a:latin typeface="BIZ UDPゴシック" panose="020B0400000000000000" pitchFamily="50" charset="-128"/>
                          <a:ea typeface="BIZ UDPゴシック" panose="020B0400000000000000" pitchFamily="50" charset="-128"/>
                        </a:rPr>
                        <a:t>セキュリティ事象に対応して組織として対策すべき対策基準と具体的な実施</a:t>
                      </a:r>
                    </a:p>
                  </a:txBody>
                  <a:tcPr anchor="ctr">
                    <a:solidFill>
                      <a:schemeClr val="accent6">
                        <a:lumMod val="40000"/>
                        <a:lumOff val="60000"/>
                      </a:schemeClr>
                    </a:solidFill>
                  </a:tcPr>
                </a:tc>
                <a:extLst>
                  <a:ext uri="{0D108BD9-81ED-4DB2-BD59-A6C34878D82A}">
                    <a16:rowId xmlns:a16="http://schemas.microsoft.com/office/drawing/2014/main" val="3379718352"/>
                  </a:ext>
                </a:extLst>
              </a:tr>
              <a:tr h="1053158">
                <a:tc>
                  <a:txBody>
                    <a:bodyPr/>
                    <a:lstStyle/>
                    <a:p>
                      <a:pPr algn="ctr"/>
                      <a:r>
                        <a:rPr kumimoji="1" lang="ja-JP" altLang="en-US" sz="3600" dirty="0">
                          <a:latin typeface="BIZ UDPゴシック" panose="020B0400000000000000" pitchFamily="50" charset="-128"/>
                          <a:ea typeface="BIZ UDPゴシック" panose="020B0400000000000000" pitchFamily="50" charset="-128"/>
                        </a:rPr>
                        <a:t>第</a:t>
                      </a:r>
                      <a:r>
                        <a:rPr kumimoji="1" lang="en-US" altLang="ja-JP" sz="3600" dirty="0">
                          <a:latin typeface="BIZ UDPゴシック" panose="020B0400000000000000" pitchFamily="50" charset="-128"/>
                          <a:ea typeface="BIZ UDPゴシック" panose="020B0400000000000000" pitchFamily="50" charset="-128"/>
                        </a:rPr>
                        <a:t>5</a:t>
                      </a:r>
                      <a:r>
                        <a:rPr kumimoji="1" lang="ja-JP" altLang="en-US" sz="3600" dirty="0">
                          <a:latin typeface="BIZ UDPゴシック" panose="020B0400000000000000" pitchFamily="50" charset="-128"/>
                          <a:ea typeface="BIZ UDPゴシック" panose="020B0400000000000000" pitchFamily="50" charset="-128"/>
                        </a:rPr>
                        <a:t>編</a:t>
                      </a:r>
                    </a:p>
                  </a:txBody>
                  <a:tcPr anchor="ctr">
                    <a:solidFill>
                      <a:schemeClr val="accent6">
                        <a:lumMod val="20000"/>
                        <a:lumOff val="80000"/>
                      </a:schemeClr>
                    </a:solidFill>
                  </a:tcPr>
                </a:tc>
                <a:tc>
                  <a:txBody>
                    <a:bodyPr/>
                    <a:lstStyle/>
                    <a:p>
                      <a:r>
                        <a:rPr kumimoji="1" lang="ja-JP" altLang="en-US" sz="3600" dirty="0">
                          <a:latin typeface="BIZ UDPゴシック" panose="020B0400000000000000" pitchFamily="50" charset="-128"/>
                          <a:ea typeface="BIZ UDPゴシック" panose="020B0400000000000000" pitchFamily="50" charset="-128"/>
                        </a:rPr>
                        <a:t>各種ガイドラインを参考にした対策の実施</a:t>
                      </a:r>
                      <a:endParaRPr kumimoji="1" lang="en-US" altLang="ja-JP" sz="3600" dirty="0">
                        <a:latin typeface="BIZ UDPゴシック" panose="020B0400000000000000" pitchFamily="50" charset="-128"/>
                        <a:ea typeface="BIZ UDPゴシック" panose="020B0400000000000000" pitchFamily="50" charset="-128"/>
                      </a:endParaRPr>
                    </a:p>
                  </a:txBody>
                  <a:tcPr anchor="ctr">
                    <a:solidFill>
                      <a:schemeClr val="accent6">
                        <a:lumMod val="20000"/>
                        <a:lumOff val="80000"/>
                      </a:schemeClr>
                    </a:solidFill>
                  </a:tcPr>
                </a:tc>
                <a:extLst>
                  <a:ext uri="{0D108BD9-81ED-4DB2-BD59-A6C34878D82A}">
                    <a16:rowId xmlns:a16="http://schemas.microsoft.com/office/drawing/2014/main" val="396651419"/>
                  </a:ext>
                </a:extLst>
              </a:tr>
            </a:tbl>
          </a:graphicData>
        </a:graphic>
      </p:graphicFrame>
      <p:sp>
        <p:nvSpPr>
          <p:cNvPr id="2" name="正方形/長方形 1">
            <a:extLst>
              <a:ext uri="{FF2B5EF4-FFF2-40B4-BE49-F238E27FC236}">
                <a16:creationId xmlns:a16="http://schemas.microsoft.com/office/drawing/2014/main" id="{A8BD46AF-41F4-57FE-BA49-B41E4DA0E263}"/>
              </a:ext>
            </a:extLst>
          </p:cNvPr>
          <p:cNvSpPr/>
          <p:nvPr/>
        </p:nvSpPr>
        <p:spPr>
          <a:xfrm>
            <a:off x="1203097" y="2237490"/>
            <a:ext cx="15885689" cy="3134610"/>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8103497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C11A3258-32A7-4125-9006-D8285FF2D2CC}"/>
              </a:ext>
            </a:extLst>
          </p:cNvPr>
          <p:cNvSpPr txBox="1"/>
          <p:nvPr/>
        </p:nvSpPr>
        <p:spPr>
          <a:xfrm>
            <a:off x="13106608" y="597600"/>
            <a:ext cx="432444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5-2-3.】</a:t>
            </a:r>
          </a:p>
          <a:p>
            <a:pPr algn="ctr"/>
            <a:r>
              <a:rPr lang="en-US" altLang="ja-JP" sz="2400" b="1" dirty="0">
                <a:latin typeface="BIZ UDPゴシック" panose="020B0400000000000000" pitchFamily="50" charset="-128"/>
                <a:ea typeface="BIZ UDPゴシック" panose="020B0400000000000000" pitchFamily="50" charset="-128"/>
              </a:rPr>
              <a:t>P67</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P68</a:t>
            </a:r>
          </a:p>
        </p:txBody>
      </p:sp>
      <p:sp>
        <p:nvSpPr>
          <p:cNvPr id="3" name="テキスト プレースホルダー 2">
            <a:extLst>
              <a:ext uri="{FF2B5EF4-FFF2-40B4-BE49-F238E27FC236}">
                <a16:creationId xmlns:a16="http://schemas.microsoft.com/office/drawing/2014/main" id="{671B73AB-EA84-D28A-867F-D38E0A00B32E}"/>
              </a:ext>
            </a:extLst>
          </p:cNvPr>
          <p:cNvSpPr txBox="1">
            <a:spLocks noGrp="1"/>
          </p:cNvSpPr>
          <p:nvPr>
            <p:ph type="title" idx="4294967295"/>
          </p:nvPr>
        </p:nvSpPr>
        <p:spPr>
          <a:xfrm>
            <a:off x="1269352" y="706207"/>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ja-JP" altLang="en-US" sz="4000" dirty="0">
                <a:latin typeface="BIZ UDPゴシック" panose="020B0400000000000000" pitchFamily="50" charset="-128"/>
                <a:ea typeface="BIZ UDPゴシック" panose="020B0400000000000000" pitchFamily="50" charset="-128"/>
              </a:rPr>
              <a:t>重大インシデント事例から学ぶ課題解決</a:t>
            </a:r>
            <a:endParaRPr kumimoji="1" lang="en-US" altLang="ja-JP"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p:txBody>
      </p:sp>
      <p:sp>
        <p:nvSpPr>
          <p:cNvPr id="10" name="テキスト プレースホルダー 2">
            <a:extLst>
              <a:ext uri="{FF2B5EF4-FFF2-40B4-BE49-F238E27FC236}">
                <a16:creationId xmlns:a16="http://schemas.microsoft.com/office/drawing/2014/main" id="{6745B5A5-8DAA-B26F-2DC7-A0E651B16258}"/>
              </a:ext>
            </a:extLst>
          </p:cNvPr>
          <p:cNvSpPr txBox="1">
            <a:spLocks/>
          </p:cNvSpPr>
          <p:nvPr/>
        </p:nvSpPr>
        <p:spPr>
          <a:xfrm>
            <a:off x="1332852" y="1612800"/>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インシデント対応の流れ</a:t>
            </a:r>
          </a:p>
        </p:txBody>
      </p:sp>
      <p:sp>
        <p:nvSpPr>
          <p:cNvPr id="13" name="テキスト ボックス 12">
            <a:extLst>
              <a:ext uri="{FF2B5EF4-FFF2-40B4-BE49-F238E27FC236}">
                <a16:creationId xmlns:a16="http://schemas.microsoft.com/office/drawing/2014/main" id="{678DEB2A-B365-C768-5EEC-A60D40CFCB99}"/>
              </a:ext>
            </a:extLst>
          </p:cNvPr>
          <p:cNvSpPr txBox="1"/>
          <p:nvPr/>
        </p:nvSpPr>
        <p:spPr>
          <a:xfrm>
            <a:off x="1554679" y="2174400"/>
            <a:ext cx="15456498" cy="3266215"/>
          </a:xfrm>
          <a:prstGeom prst="rect">
            <a:avLst/>
          </a:prstGeom>
          <a:noFill/>
        </p:spPr>
        <p:txBody>
          <a:bodyPr wrap="square">
            <a:spAutoFit/>
          </a:bodyPr>
          <a:lstStyle/>
          <a:p>
            <a:pPr>
              <a:lnSpc>
                <a:spcPct val="110000"/>
              </a:lnSpc>
            </a:pPr>
            <a:r>
              <a:rPr kumimoji="1" lang="ja-JP" altLang="en-US" sz="3200" u="sng" dirty="0">
                <a:latin typeface="BIZ UDPゴシック" panose="020B0400000000000000" pitchFamily="50" charset="-128"/>
                <a:ea typeface="BIZ UDPゴシック" panose="020B0400000000000000" pitchFamily="50" charset="-128"/>
              </a:rPr>
              <a:t>手順概要</a:t>
            </a:r>
            <a:endParaRPr kumimoji="1" lang="en-US" altLang="ja-JP" sz="3200" u="sng" dirty="0">
              <a:latin typeface="BIZ UDPゴシック" panose="020B0400000000000000" pitchFamily="50" charset="-128"/>
              <a:ea typeface="BIZ UDPゴシック" panose="020B0400000000000000" pitchFamily="50" charset="-128"/>
            </a:endParaRPr>
          </a:p>
          <a:p>
            <a:pPr marL="742950" indent="-742950">
              <a:lnSpc>
                <a:spcPct val="110000"/>
              </a:lnSpc>
              <a:buFont typeface="+mj-lt"/>
              <a:buAutoNum type="arabicPeriod"/>
            </a:pPr>
            <a:r>
              <a:rPr kumimoji="1" lang="ja-JP" altLang="en-US" sz="3200" dirty="0">
                <a:latin typeface="BIZ UDPゴシック" panose="020B0400000000000000" pitchFamily="50" charset="-128"/>
                <a:ea typeface="BIZ UDPゴシック" panose="020B0400000000000000" pitchFamily="50" charset="-128"/>
              </a:rPr>
              <a:t>検知・初動対応</a:t>
            </a:r>
            <a:endParaRPr kumimoji="1" lang="en-US" altLang="ja-JP" sz="3200" dirty="0">
              <a:latin typeface="BIZ UDPゴシック" panose="020B0400000000000000" pitchFamily="50" charset="-128"/>
              <a:ea typeface="BIZ UDPゴシック" panose="020B0400000000000000" pitchFamily="50" charset="-128"/>
            </a:endParaRPr>
          </a:p>
          <a:p>
            <a:pPr marL="742950" indent="-742950">
              <a:lnSpc>
                <a:spcPct val="110000"/>
              </a:lnSpc>
              <a:buFont typeface="+mj-lt"/>
              <a:buAutoNum type="arabicPeriod"/>
            </a:pPr>
            <a:r>
              <a:rPr kumimoji="1" lang="ja-JP" altLang="en-US" sz="3200" dirty="0">
                <a:latin typeface="BIZ UDPゴシック" panose="020B0400000000000000" pitchFamily="50" charset="-128"/>
                <a:ea typeface="BIZ UDPゴシック" panose="020B0400000000000000" pitchFamily="50" charset="-128"/>
              </a:rPr>
              <a:t>報告・公表</a:t>
            </a:r>
            <a:endParaRPr kumimoji="1" lang="en-US" altLang="ja-JP" sz="3200" dirty="0">
              <a:latin typeface="BIZ UDPゴシック" panose="020B0400000000000000" pitchFamily="50" charset="-128"/>
              <a:ea typeface="BIZ UDPゴシック" panose="020B0400000000000000" pitchFamily="50" charset="-128"/>
            </a:endParaRPr>
          </a:p>
          <a:p>
            <a:pPr marL="742950" indent="-742950">
              <a:lnSpc>
                <a:spcPct val="110000"/>
              </a:lnSpc>
              <a:buFont typeface="+mj-lt"/>
              <a:buAutoNum type="arabicPeriod"/>
            </a:pPr>
            <a:r>
              <a:rPr kumimoji="1" lang="ja-JP" altLang="en-US" sz="3200" dirty="0">
                <a:latin typeface="BIZ UDPゴシック" panose="020B0400000000000000" pitchFamily="50" charset="-128"/>
                <a:ea typeface="BIZ UDPゴシック" panose="020B0400000000000000" pitchFamily="50" charset="-128"/>
              </a:rPr>
              <a:t>（調査・対応）復旧・再発防止</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endParaRPr kumimoji="1" lang="en-US" altLang="ja-JP" sz="3200" dirty="0">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endParaRPr kumimoji="1" lang="en-US" altLang="ja-JP" sz="3200" dirty="0">
              <a:latin typeface="BIZ UDPゴシック" panose="020B0400000000000000" pitchFamily="50" charset="-128"/>
              <a:ea typeface="BIZ UDPゴシック" panose="020B0400000000000000" pitchFamily="50" charset="-128"/>
            </a:endParaRPr>
          </a:p>
        </p:txBody>
      </p:sp>
      <p:pic>
        <p:nvPicPr>
          <p:cNvPr id="5" name="図 4">
            <a:extLst>
              <a:ext uri="{FF2B5EF4-FFF2-40B4-BE49-F238E27FC236}">
                <a16:creationId xmlns:a16="http://schemas.microsoft.com/office/drawing/2014/main" id="{EA27C0CE-E178-E5D7-86E8-F125D3081754}"/>
              </a:ext>
            </a:extLst>
          </p:cNvPr>
          <p:cNvPicPr>
            <a:picLocks noChangeAspect="1"/>
          </p:cNvPicPr>
          <p:nvPr/>
        </p:nvPicPr>
        <p:blipFill>
          <a:blip r:embed="rId3"/>
          <a:stretch>
            <a:fillRect/>
          </a:stretch>
        </p:blipFill>
        <p:spPr>
          <a:xfrm>
            <a:off x="2058656" y="4792752"/>
            <a:ext cx="13492826" cy="3646710"/>
          </a:xfrm>
          <a:prstGeom prst="rect">
            <a:avLst/>
          </a:prstGeom>
        </p:spPr>
      </p:pic>
      <p:sp>
        <p:nvSpPr>
          <p:cNvPr id="4" name="object 40">
            <a:extLst>
              <a:ext uri="{FF2B5EF4-FFF2-40B4-BE49-F238E27FC236}">
                <a16:creationId xmlns:a16="http://schemas.microsoft.com/office/drawing/2014/main" id="{5E01CDBF-AC00-B496-C959-D8451D1667A3}"/>
              </a:ext>
            </a:extLst>
          </p:cNvPr>
          <p:cNvSpPr txBox="1"/>
          <p:nvPr/>
        </p:nvSpPr>
        <p:spPr>
          <a:xfrm>
            <a:off x="8026400" y="181698"/>
            <a:ext cx="9404654" cy="203677"/>
          </a:xfrm>
          <a:prstGeom prst="rect">
            <a:avLst/>
          </a:prstGeom>
        </p:spPr>
        <p:txBody>
          <a:bodyPr vert="horz" wrap="square" lIns="0" tIns="11207" rIns="0" bIns="0" rtlCol="0" anchor="ctr">
            <a:spAutoFit/>
          </a:bodyPr>
          <a:lstStyle/>
          <a:p>
            <a:pPr marL="11205" algn="r">
              <a:lnSpc>
                <a:spcPts val="15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2</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中小企業に求められるデジタル化の推進とサイバーセキュリティ対策</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レベル共通</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2427399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C11A3258-32A7-4125-9006-D8285FF2D2CC}"/>
              </a:ext>
            </a:extLst>
          </p:cNvPr>
          <p:cNvSpPr txBox="1"/>
          <p:nvPr/>
        </p:nvSpPr>
        <p:spPr>
          <a:xfrm>
            <a:off x="13106608" y="597600"/>
            <a:ext cx="432444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5-3-3.】</a:t>
            </a:r>
          </a:p>
          <a:p>
            <a:pPr algn="ctr"/>
            <a:r>
              <a:rPr lang="en-US" altLang="ja-JP" sz="2400" b="1" dirty="0">
                <a:latin typeface="BIZ UDPゴシック" panose="020B0400000000000000" pitchFamily="50" charset="-128"/>
                <a:ea typeface="BIZ UDPゴシック" panose="020B0400000000000000" pitchFamily="50" charset="-128"/>
              </a:rPr>
              <a:t>P74</a:t>
            </a:r>
          </a:p>
        </p:txBody>
      </p:sp>
      <p:sp>
        <p:nvSpPr>
          <p:cNvPr id="3" name="テキスト プレースホルダー 2">
            <a:extLst>
              <a:ext uri="{FF2B5EF4-FFF2-40B4-BE49-F238E27FC236}">
                <a16:creationId xmlns:a16="http://schemas.microsoft.com/office/drawing/2014/main" id="{671B73AB-EA84-D28A-867F-D38E0A00B32E}"/>
              </a:ext>
            </a:extLst>
          </p:cNvPr>
          <p:cNvSpPr txBox="1">
            <a:spLocks noGrp="1"/>
          </p:cNvSpPr>
          <p:nvPr>
            <p:ph type="title" idx="4294967295"/>
          </p:nvPr>
        </p:nvSpPr>
        <p:spPr>
          <a:xfrm>
            <a:off x="1269352" y="706207"/>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ja-JP" altLang="en-US" sz="4000" dirty="0">
                <a:latin typeface="BIZ UDPゴシック" panose="020B0400000000000000" pitchFamily="50" charset="-128"/>
                <a:ea typeface="BIZ UDPゴシック" panose="020B0400000000000000" pitchFamily="50" charset="-128"/>
              </a:rPr>
              <a:t>重大インシデント事例から学ぶ課題解決</a:t>
            </a:r>
            <a:endParaRPr kumimoji="1" lang="en-US" altLang="ja-JP"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p:txBody>
      </p:sp>
      <p:sp>
        <p:nvSpPr>
          <p:cNvPr id="10" name="テキスト プレースホルダー 2">
            <a:extLst>
              <a:ext uri="{FF2B5EF4-FFF2-40B4-BE49-F238E27FC236}">
                <a16:creationId xmlns:a16="http://schemas.microsoft.com/office/drawing/2014/main" id="{6745B5A5-8DAA-B26F-2DC7-A0E651B16258}"/>
              </a:ext>
            </a:extLst>
          </p:cNvPr>
          <p:cNvSpPr txBox="1">
            <a:spLocks/>
          </p:cNvSpPr>
          <p:nvPr/>
        </p:nvSpPr>
        <p:spPr>
          <a:xfrm>
            <a:off x="1332852" y="1612800"/>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具体的な対応策</a:t>
            </a:r>
          </a:p>
        </p:txBody>
      </p:sp>
      <p:sp>
        <p:nvSpPr>
          <p:cNvPr id="13" name="テキスト ボックス 12">
            <a:extLst>
              <a:ext uri="{FF2B5EF4-FFF2-40B4-BE49-F238E27FC236}">
                <a16:creationId xmlns:a16="http://schemas.microsoft.com/office/drawing/2014/main" id="{678DEB2A-B365-C768-5EEC-A60D40CFCB99}"/>
              </a:ext>
            </a:extLst>
          </p:cNvPr>
          <p:cNvSpPr txBox="1"/>
          <p:nvPr/>
        </p:nvSpPr>
        <p:spPr>
          <a:xfrm>
            <a:off x="1554679" y="2174400"/>
            <a:ext cx="15456498" cy="4891275"/>
          </a:xfrm>
          <a:prstGeom prst="rect">
            <a:avLst/>
          </a:prstGeom>
          <a:noFill/>
        </p:spPr>
        <p:txBody>
          <a:bodyPr wrap="square">
            <a:spAutoFit/>
          </a:bodyPr>
          <a:lstStyle/>
          <a:p>
            <a:pPr>
              <a:lnSpc>
                <a:spcPct val="110000"/>
              </a:lnSpc>
            </a:pPr>
            <a:r>
              <a:rPr kumimoji="1" lang="ja-JP" altLang="en-US" sz="3200" u="sng" dirty="0">
                <a:latin typeface="BIZ UDPゴシック" panose="020B0400000000000000" pitchFamily="50" charset="-128"/>
                <a:ea typeface="BIZ UDPゴシック" panose="020B0400000000000000" pitchFamily="50" charset="-128"/>
              </a:rPr>
              <a:t>実施するべき技術的対策</a:t>
            </a:r>
            <a:endParaRPr kumimoji="1" lang="en-US" altLang="ja-JP" sz="3200" u="sng" dirty="0">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r>
              <a:rPr kumimoji="1" lang="en-US" altLang="ja-JP" sz="3200" dirty="0">
                <a:latin typeface="BIZ UDPゴシック" panose="020B0400000000000000" pitchFamily="50" charset="-128"/>
                <a:ea typeface="BIZ UDPゴシック" panose="020B0400000000000000" pitchFamily="50" charset="-128"/>
              </a:rPr>
              <a:t>VPN</a:t>
            </a:r>
            <a:r>
              <a:rPr kumimoji="1" lang="ja-JP" altLang="en-US" sz="3200" dirty="0">
                <a:latin typeface="BIZ UDPゴシック" panose="020B0400000000000000" pitchFamily="50" charset="-128"/>
                <a:ea typeface="BIZ UDPゴシック" panose="020B0400000000000000" pitchFamily="50" charset="-128"/>
              </a:rPr>
              <a:t>機器への接続に多要素認証を導入し、接続元の信頼性を上げる。</a:t>
            </a:r>
            <a:endParaRPr kumimoji="1" lang="en-US" altLang="ja-JP" sz="3200" dirty="0">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外部から中枢のサーバに対し、</a:t>
            </a:r>
            <a:r>
              <a:rPr kumimoji="1" lang="en-US" altLang="ja-JP" sz="3200" dirty="0">
                <a:latin typeface="BIZ UDPゴシック" panose="020B0400000000000000" pitchFamily="50" charset="-128"/>
                <a:ea typeface="BIZ UDPゴシック" panose="020B0400000000000000" pitchFamily="50" charset="-128"/>
              </a:rPr>
              <a:t>VPN</a:t>
            </a:r>
            <a:r>
              <a:rPr kumimoji="1" lang="ja-JP" altLang="en-US" sz="3200" dirty="0">
                <a:latin typeface="BIZ UDPゴシック" panose="020B0400000000000000" pitchFamily="50" charset="-128"/>
                <a:ea typeface="BIZ UDPゴシック" panose="020B0400000000000000" pitchFamily="50" charset="-128"/>
              </a:rPr>
              <a:t>経由での直接接続をさせない。</a:t>
            </a:r>
            <a:endParaRPr kumimoji="1" lang="en-US" altLang="ja-JP" sz="3200" dirty="0">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サーバや</a:t>
            </a:r>
            <a:r>
              <a:rPr kumimoji="1" lang="en-US" altLang="ja-JP" sz="3200" dirty="0">
                <a:latin typeface="BIZ UDPゴシック" panose="020B0400000000000000" pitchFamily="50" charset="-128"/>
                <a:ea typeface="BIZ UDPゴシック" panose="020B0400000000000000" pitchFamily="50" charset="-128"/>
              </a:rPr>
              <a:t>PC</a:t>
            </a:r>
            <a:r>
              <a:rPr kumimoji="1" lang="ja-JP" altLang="en-US" sz="3200" dirty="0">
                <a:latin typeface="BIZ UDPゴシック" panose="020B0400000000000000" pitchFamily="50" charset="-128"/>
                <a:ea typeface="BIZ UDPゴシック" panose="020B0400000000000000" pitchFamily="50" charset="-128"/>
              </a:rPr>
              <a:t>の特権アカウントのパスワードを定期的に変更する。</a:t>
            </a:r>
            <a:endParaRPr kumimoji="1" lang="en-US" altLang="ja-JP" sz="3200" dirty="0">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r>
              <a:rPr kumimoji="1" lang="en-US" altLang="ja-JP" sz="3200" dirty="0">
                <a:latin typeface="BIZ UDPゴシック" panose="020B0400000000000000" pitchFamily="50" charset="-128"/>
                <a:ea typeface="BIZ UDPゴシック" panose="020B0400000000000000" pitchFamily="50" charset="-128"/>
              </a:rPr>
              <a:t>OS</a:t>
            </a:r>
            <a:r>
              <a:rPr kumimoji="1" lang="ja-JP" altLang="en-US" sz="3200" dirty="0">
                <a:latin typeface="BIZ UDPゴシック" panose="020B0400000000000000" pitchFamily="50" charset="-128"/>
                <a:ea typeface="BIZ UDPゴシック" panose="020B0400000000000000" pitchFamily="50" charset="-128"/>
              </a:rPr>
              <a:t>のファイアウォール機能を有効にし、接続元を限定する。</a:t>
            </a:r>
            <a:endParaRPr kumimoji="1" lang="en-US" altLang="ja-JP" sz="3200" dirty="0">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サーバやネットワーク機器のログを取得し、定期的に確認する。</a:t>
            </a:r>
            <a:endParaRPr kumimoji="1" lang="en-US" altLang="ja-JP" sz="3200" dirty="0">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脆弱性情報を高い頻度で確認する。</a:t>
            </a:r>
            <a:endParaRPr kumimoji="1" lang="en-US" altLang="ja-JP" sz="3200" dirty="0">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パッチマネジメントを実施する。</a:t>
            </a:r>
            <a:endParaRPr kumimoji="1" lang="en-US" altLang="ja-JP" sz="3200" dirty="0">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r>
              <a:rPr kumimoji="1" lang="en-US" altLang="ja-JP" sz="3200" dirty="0">
                <a:latin typeface="BIZ UDPゴシック" panose="020B0400000000000000" pitchFamily="50" charset="-128"/>
                <a:ea typeface="BIZ UDPゴシック" panose="020B0400000000000000" pitchFamily="50" charset="-128"/>
              </a:rPr>
              <a:t>EDR</a:t>
            </a:r>
            <a:r>
              <a:rPr kumimoji="1" lang="ja-JP" altLang="en-US" sz="3200" dirty="0">
                <a:latin typeface="BIZ UDPゴシック" panose="020B0400000000000000" pitchFamily="50" charset="-128"/>
                <a:ea typeface="BIZ UDPゴシック" panose="020B0400000000000000" pitchFamily="50" charset="-128"/>
              </a:rPr>
              <a:t>などの製品を導入する。</a:t>
            </a:r>
            <a:endParaRPr kumimoji="1" lang="en-US" altLang="ja-JP" sz="3200" dirty="0">
              <a:latin typeface="BIZ UDPゴシック" panose="020B0400000000000000" pitchFamily="50" charset="-128"/>
              <a:ea typeface="BIZ UDPゴシック" panose="020B0400000000000000" pitchFamily="50" charset="-128"/>
            </a:endParaRPr>
          </a:p>
        </p:txBody>
      </p:sp>
      <p:pic>
        <p:nvPicPr>
          <p:cNvPr id="2" name="図 1">
            <a:extLst>
              <a:ext uri="{FF2B5EF4-FFF2-40B4-BE49-F238E27FC236}">
                <a16:creationId xmlns:a16="http://schemas.microsoft.com/office/drawing/2014/main" id="{6452CB8D-F4B3-A8BF-839B-058279CD6E47}"/>
              </a:ext>
            </a:extLst>
          </p:cNvPr>
          <p:cNvPicPr>
            <a:picLocks noChangeAspect="1"/>
          </p:cNvPicPr>
          <p:nvPr/>
        </p:nvPicPr>
        <p:blipFill>
          <a:blip r:embed="rId3"/>
          <a:stretch>
            <a:fillRect/>
          </a:stretch>
        </p:blipFill>
        <p:spPr>
          <a:xfrm>
            <a:off x="9117950" y="5821282"/>
            <a:ext cx="7955474" cy="3215511"/>
          </a:xfrm>
          <a:prstGeom prst="rect">
            <a:avLst/>
          </a:prstGeom>
        </p:spPr>
      </p:pic>
      <p:sp>
        <p:nvSpPr>
          <p:cNvPr id="4" name="object 40">
            <a:extLst>
              <a:ext uri="{FF2B5EF4-FFF2-40B4-BE49-F238E27FC236}">
                <a16:creationId xmlns:a16="http://schemas.microsoft.com/office/drawing/2014/main" id="{28A08C7F-07E1-D40E-B471-BA0E081E78C3}"/>
              </a:ext>
            </a:extLst>
          </p:cNvPr>
          <p:cNvSpPr txBox="1"/>
          <p:nvPr/>
        </p:nvSpPr>
        <p:spPr>
          <a:xfrm>
            <a:off x="8026400" y="181698"/>
            <a:ext cx="9404654" cy="203677"/>
          </a:xfrm>
          <a:prstGeom prst="rect">
            <a:avLst/>
          </a:prstGeom>
        </p:spPr>
        <p:txBody>
          <a:bodyPr vert="horz" wrap="square" lIns="0" tIns="11207" rIns="0" bIns="0" rtlCol="0" anchor="ctr">
            <a:spAutoFit/>
          </a:bodyPr>
          <a:lstStyle/>
          <a:p>
            <a:pPr marL="11205" algn="r">
              <a:lnSpc>
                <a:spcPts val="15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2</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中小企業に求められるデジタル化の推進とサイバーセキュリティ対策</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レベル共通</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40457044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EAE8D1DB-6FDB-9495-CF0C-BF9D661C22F2}"/>
              </a:ext>
            </a:extLst>
          </p:cNvPr>
          <p:cNvSpPr txBox="1">
            <a:spLocks/>
          </p:cNvSpPr>
          <p:nvPr/>
        </p:nvSpPr>
        <p:spPr>
          <a:xfrm>
            <a:off x="1332852" y="2019082"/>
            <a:ext cx="16098200" cy="4313479"/>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10000"/>
              </a:lnSpc>
            </a:pPr>
            <a:r>
              <a:rPr lang="ja-JP" altLang="en-US" sz="3600" dirty="0">
                <a:latin typeface="BIZ UDPゴシック" panose="020B0400000000000000" pitchFamily="50" charset="-128"/>
                <a:ea typeface="BIZ UDPゴシック" panose="020B0400000000000000" pitchFamily="50" charset="-128"/>
              </a:rPr>
              <a:t>これからの企業経営で必要な観点：社会の動向</a:t>
            </a:r>
            <a:endParaRPr lang="en-US" altLang="ja-JP" sz="3600" dirty="0">
              <a:latin typeface="BIZ UDPゴシック" panose="020B0400000000000000" pitchFamily="50" charset="-128"/>
              <a:ea typeface="BIZ UDPゴシック" panose="020B0400000000000000" pitchFamily="50" charset="-128"/>
            </a:endParaRPr>
          </a:p>
          <a:p>
            <a:pPr>
              <a:lnSpc>
                <a:spcPct val="110000"/>
              </a:lnSpc>
            </a:pPr>
            <a:endParaRPr lang="en-US" altLang="ja-JP" sz="3600" dirty="0">
              <a:latin typeface="BIZ UDPゴシック" panose="020B0400000000000000" pitchFamily="50" charset="-128"/>
              <a:ea typeface="BIZ UDPゴシック" panose="020B0400000000000000" pitchFamily="50" charset="-128"/>
            </a:endParaRPr>
          </a:p>
          <a:p>
            <a:pPr>
              <a:lnSpc>
                <a:spcPct val="110000"/>
              </a:lnSpc>
            </a:pPr>
            <a:r>
              <a:rPr lang="ja-JP" altLang="en-US" sz="3600" dirty="0">
                <a:latin typeface="BIZ UDPゴシック" panose="020B0400000000000000" pitchFamily="50" charset="-128"/>
                <a:ea typeface="BIZ UDPゴシック" panose="020B0400000000000000" pitchFamily="50" charset="-128"/>
              </a:rPr>
              <a:t>守りの</a:t>
            </a:r>
            <a:r>
              <a:rPr lang="en-US" altLang="ja-JP" sz="3600" dirty="0">
                <a:latin typeface="BIZ UDPゴシック" panose="020B0400000000000000" pitchFamily="50" charset="-128"/>
                <a:ea typeface="BIZ UDPゴシック" panose="020B0400000000000000" pitchFamily="50" charset="-128"/>
              </a:rPr>
              <a:t>IT</a:t>
            </a:r>
            <a:r>
              <a:rPr lang="ja-JP" altLang="en-US" sz="3600" dirty="0">
                <a:latin typeface="BIZ UDPゴシック" panose="020B0400000000000000" pitchFamily="50" charset="-128"/>
                <a:ea typeface="BIZ UDPゴシック" panose="020B0400000000000000" pitchFamily="50" charset="-128"/>
              </a:rPr>
              <a:t>投資と攻めの</a:t>
            </a:r>
            <a:r>
              <a:rPr lang="en-US" altLang="ja-JP" sz="3600" dirty="0">
                <a:latin typeface="BIZ UDPゴシック" panose="020B0400000000000000" pitchFamily="50" charset="-128"/>
                <a:ea typeface="BIZ UDPゴシック" panose="020B0400000000000000" pitchFamily="50" charset="-128"/>
              </a:rPr>
              <a:t>IT</a:t>
            </a:r>
            <a:r>
              <a:rPr lang="ja-JP" altLang="en-US" sz="3600" dirty="0">
                <a:latin typeface="BIZ UDPゴシック" panose="020B0400000000000000" pitchFamily="50" charset="-128"/>
                <a:ea typeface="BIZ UDPゴシック" panose="020B0400000000000000" pitchFamily="50" charset="-128"/>
              </a:rPr>
              <a:t>投資</a:t>
            </a:r>
            <a:endParaRPr lang="en-US" altLang="ja-JP" sz="3600" dirty="0">
              <a:latin typeface="BIZ UDPゴシック" panose="020B0400000000000000" pitchFamily="50" charset="-128"/>
              <a:ea typeface="BIZ UDPゴシック" panose="020B0400000000000000" pitchFamily="50" charset="-128"/>
            </a:endParaRPr>
          </a:p>
          <a:p>
            <a:pPr>
              <a:lnSpc>
                <a:spcPct val="110000"/>
              </a:lnSpc>
            </a:pPr>
            <a:endParaRPr lang="en-US" altLang="ja-JP" sz="3600" dirty="0">
              <a:latin typeface="BIZ UDPゴシック" panose="020B0400000000000000" pitchFamily="50" charset="-128"/>
              <a:ea typeface="BIZ UDPゴシック" panose="020B0400000000000000" pitchFamily="50" charset="-128"/>
            </a:endParaRPr>
          </a:p>
          <a:p>
            <a:pPr>
              <a:lnSpc>
                <a:spcPct val="110000"/>
              </a:lnSpc>
            </a:pPr>
            <a:r>
              <a:rPr lang="ja-JP" altLang="en-US" sz="3600" dirty="0">
                <a:latin typeface="BIZ UDPゴシック" panose="020B0400000000000000" pitchFamily="50" charset="-128"/>
                <a:ea typeface="BIZ UDPゴシック" panose="020B0400000000000000" pitchFamily="50" charset="-128"/>
              </a:rPr>
              <a:t>経営投資としてのサイバーセキュリティ対策</a:t>
            </a:r>
            <a:endParaRPr lang="en-US" altLang="ja-JP" sz="3600" dirty="0">
              <a:latin typeface="BIZ UDPゴシック" panose="020B0400000000000000" pitchFamily="50" charset="-128"/>
              <a:ea typeface="BIZ UDPゴシック" panose="020B0400000000000000" pitchFamily="50" charset="-128"/>
            </a:endParaRPr>
          </a:p>
        </p:txBody>
      </p:sp>
      <p:sp>
        <p:nvSpPr>
          <p:cNvPr id="2" name="テキスト プレースホルダー 2">
            <a:extLst>
              <a:ext uri="{FF2B5EF4-FFF2-40B4-BE49-F238E27FC236}">
                <a16:creationId xmlns:a16="http://schemas.microsoft.com/office/drawing/2014/main" id="{365E5FEE-87C4-1932-3FEF-54D4E229B46A}"/>
              </a:ext>
            </a:extLst>
          </p:cNvPr>
          <p:cNvSpPr txBox="1">
            <a:spLocks noGrp="1"/>
          </p:cNvSpPr>
          <p:nvPr>
            <p:ph type="title" idx="4294967295"/>
          </p:nvPr>
        </p:nvSpPr>
        <p:spPr>
          <a:xfrm>
            <a:off x="1269352" y="709801"/>
            <a:ext cx="16098200"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6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第</a:t>
            </a:r>
            <a:r>
              <a:rPr kumimoji="1" lang="en-US" altLang="ja-JP" sz="36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6</a:t>
            </a:r>
            <a:r>
              <a:rPr kumimoji="1" lang="ja-JP" altLang="en-US" sz="36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章</a:t>
            </a:r>
            <a:r>
              <a:rPr kumimoji="1" lang="en-US" altLang="ja-JP" sz="36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36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企業経営で重要となる</a:t>
            </a:r>
            <a:r>
              <a:rPr kumimoji="1" lang="en-US" altLang="ja-JP" sz="36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IT</a:t>
            </a:r>
            <a:r>
              <a:rPr kumimoji="1" lang="ja-JP" altLang="en-US" sz="36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投資と投資としてのサイバーセキュリティ対策</a:t>
            </a:r>
          </a:p>
        </p:txBody>
      </p:sp>
      <p:sp>
        <p:nvSpPr>
          <p:cNvPr id="5" name="object 40">
            <a:extLst>
              <a:ext uri="{FF2B5EF4-FFF2-40B4-BE49-F238E27FC236}">
                <a16:creationId xmlns:a16="http://schemas.microsoft.com/office/drawing/2014/main" id="{4EB4CC90-E90D-FD59-BF57-24BF054D18DE}"/>
              </a:ext>
            </a:extLst>
          </p:cNvPr>
          <p:cNvSpPr txBox="1"/>
          <p:nvPr/>
        </p:nvSpPr>
        <p:spPr>
          <a:xfrm>
            <a:off x="8026400" y="181698"/>
            <a:ext cx="9404654" cy="203677"/>
          </a:xfrm>
          <a:prstGeom prst="rect">
            <a:avLst/>
          </a:prstGeom>
        </p:spPr>
        <p:txBody>
          <a:bodyPr vert="horz" wrap="square" lIns="0" tIns="11207" rIns="0" bIns="0" rtlCol="0" anchor="ctr">
            <a:spAutoFit/>
          </a:bodyPr>
          <a:lstStyle/>
          <a:p>
            <a:pPr marL="11205" algn="r">
              <a:lnSpc>
                <a:spcPts val="15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2</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中小企業に求められるデジタル化の推進とサイバーセキュリティ対策</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レベル共通</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42837847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C11A3258-32A7-4125-9006-D8285FF2D2CC}"/>
              </a:ext>
            </a:extLst>
          </p:cNvPr>
          <p:cNvSpPr txBox="1"/>
          <p:nvPr/>
        </p:nvSpPr>
        <p:spPr>
          <a:xfrm>
            <a:off x="13106608" y="597600"/>
            <a:ext cx="432444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6-1-1.】</a:t>
            </a:r>
          </a:p>
          <a:p>
            <a:pPr algn="ctr"/>
            <a:r>
              <a:rPr lang="en-US" altLang="ja-JP" sz="2400" b="1" dirty="0">
                <a:latin typeface="BIZ UDPゴシック" panose="020B0400000000000000" pitchFamily="50" charset="-128"/>
                <a:ea typeface="BIZ UDPゴシック" panose="020B0400000000000000" pitchFamily="50" charset="-128"/>
              </a:rPr>
              <a:t>P76</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P78</a:t>
            </a:r>
          </a:p>
        </p:txBody>
      </p:sp>
      <p:sp>
        <p:nvSpPr>
          <p:cNvPr id="3" name="テキスト プレースホルダー 2">
            <a:extLst>
              <a:ext uri="{FF2B5EF4-FFF2-40B4-BE49-F238E27FC236}">
                <a16:creationId xmlns:a16="http://schemas.microsoft.com/office/drawing/2014/main" id="{671B73AB-EA84-D28A-867F-D38E0A00B32E}"/>
              </a:ext>
            </a:extLst>
          </p:cNvPr>
          <p:cNvSpPr txBox="1">
            <a:spLocks noGrp="1"/>
          </p:cNvSpPr>
          <p:nvPr>
            <p:ph type="title" idx="4294967295"/>
          </p:nvPr>
        </p:nvSpPr>
        <p:spPr>
          <a:xfrm>
            <a:off x="1269352" y="706207"/>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これからの企業経営で必要な観点：社会の動向</a:t>
            </a:r>
          </a:p>
        </p:txBody>
      </p:sp>
      <p:sp>
        <p:nvSpPr>
          <p:cNvPr id="10" name="テキスト プレースホルダー 2">
            <a:extLst>
              <a:ext uri="{FF2B5EF4-FFF2-40B4-BE49-F238E27FC236}">
                <a16:creationId xmlns:a16="http://schemas.microsoft.com/office/drawing/2014/main" id="{6745B5A5-8DAA-B26F-2DC7-A0E651B16258}"/>
              </a:ext>
            </a:extLst>
          </p:cNvPr>
          <p:cNvSpPr txBox="1">
            <a:spLocks/>
          </p:cNvSpPr>
          <p:nvPr/>
        </p:nvSpPr>
        <p:spPr>
          <a:xfrm>
            <a:off x="1332852" y="1612800"/>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現実社会とサイバー空間のつながり</a:t>
            </a:r>
          </a:p>
        </p:txBody>
      </p:sp>
      <p:pic>
        <p:nvPicPr>
          <p:cNvPr id="6" name="図 5">
            <a:extLst>
              <a:ext uri="{FF2B5EF4-FFF2-40B4-BE49-F238E27FC236}">
                <a16:creationId xmlns:a16="http://schemas.microsoft.com/office/drawing/2014/main" id="{B444BC7A-1919-7061-72C6-BAB1D32491C6}"/>
              </a:ext>
            </a:extLst>
          </p:cNvPr>
          <p:cNvPicPr>
            <a:picLocks noChangeAspect="1"/>
          </p:cNvPicPr>
          <p:nvPr/>
        </p:nvPicPr>
        <p:blipFill>
          <a:blip r:embed="rId3"/>
          <a:srcRect l="648" t="9603" r="5070" b="3196"/>
          <a:stretch>
            <a:fillRect/>
          </a:stretch>
        </p:blipFill>
        <p:spPr>
          <a:xfrm>
            <a:off x="2684291" y="2277010"/>
            <a:ext cx="12241557" cy="7031390"/>
          </a:xfrm>
          <a:prstGeom prst="rect">
            <a:avLst/>
          </a:prstGeom>
        </p:spPr>
      </p:pic>
      <p:sp>
        <p:nvSpPr>
          <p:cNvPr id="4" name="object 40">
            <a:extLst>
              <a:ext uri="{FF2B5EF4-FFF2-40B4-BE49-F238E27FC236}">
                <a16:creationId xmlns:a16="http://schemas.microsoft.com/office/drawing/2014/main" id="{7E4EE753-C910-200E-08F4-A0255C939AB4}"/>
              </a:ext>
            </a:extLst>
          </p:cNvPr>
          <p:cNvSpPr txBox="1"/>
          <p:nvPr/>
        </p:nvSpPr>
        <p:spPr>
          <a:xfrm>
            <a:off x="8026400" y="181698"/>
            <a:ext cx="9404654" cy="203677"/>
          </a:xfrm>
          <a:prstGeom prst="rect">
            <a:avLst/>
          </a:prstGeom>
        </p:spPr>
        <p:txBody>
          <a:bodyPr vert="horz" wrap="square" lIns="0" tIns="11207" rIns="0" bIns="0" rtlCol="0" anchor="ctr">
            <a:spAutoFit/>
          </a:bodyPr>
          <a:lstStyle/>
          <a:p>
            <a:pPr marL="11205" algn="r">
              <a:lnSpc>
                <a:spcPts val="15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2</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中小企業に求められるデジタル化の推進とサイバーセキュリティ対策</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レベル共通</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39870973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C11A3258-32A7-4125-9006-D8285FF2D2CC}"/>
              </a:ext>
            </a:extLst>
          </p:cNvPr>
          <p:cNvSpPr txBox="1"/>
          <p:nvPr/>
        </p:nvSpPr>
        <p:spPr>
          <a:xfrm>
            <a:off x="13106608" y="597600"/>
            <a:ext cx="432444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6-1-2.】</a:t>
            </a:r>
          </a:p>
          <a:p>
            <a:pPr algn="ctr"/>
            <a:r>
              <a:rPr lang="en-US" altLang="ja-JP" sz="2400" b="1" dirty="0">
                <a:latin typeface="BIZ UDPゴシック" panose="020B0400000000000000" pitchFamily="50" charset="-128"/>
                <a:ea typeface="BIZ UDPゴシック" panose="020B0400000000000000" pitchFamily="50" charset="-128"/>
              </a:rPr>
              <a:t>P79</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P81</a:t>
            </a:r>
          </a:p>
        </p:txBody>
      </p:sp>
      <p:sp>
        <p:nvSpPr>
          <p:cNvPr id="3" name="テキスト プレースホルダー 2">
            <a:extLst>
              <a:ext uri="{FF2B5EF4-FFF2-40B4-BE49-F238E27FC236}">
                <a16:creationId xmlns:a16="http://schemas.microsoft.com/office/drawing/2014/main" id="{671B73AB-EA84-D28A-867F-D38E0A00B32E}"/>
              </a:ext>
            </a:extLst>
          </p:cNvPr>
          <p:cNvSpPr txBox="1">
            <a:spLocks noGrp="1"/>
          </p:cNvSpPr>
          <p:nvPr>
            <p:ph type="title" idx="4294967295"/>
          </p:nvPr>
        </p:nvSpPr>
        <p:spPr>
          <a:xfrm>
            <a:off x="1269352" y="706207"/>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これからの企業経営で必要な観点：社会の動向</a:t>
            </a:r>
          </a:p>
        </p:txBody>
      </p:sp>
      <p:sp>
        <p:nvSpPr>
          <p:cNvPr id="10" name="テキスト プレースホルダー 2">
            <a:extLst>
              <a:ext uri="{FF2B5EF4-FFF2-40B4-BE49-F238E27FC236}">
                <a16:creationId xmlns:a16="http://schemas.microsoft.com/office/drawing/2014/main" id="{6745B5A5-8DAA-B26F-2DC7-A0E651B16258}"/>
              </a:ext>
            </a:extLst>
          </p:cNvPr>
          <p:cNvSpPr txBox="1">
            <a:spLocks/>
          </p:cNvSpPr>
          <p:nvPr/>
        </p:nvSpPr>
        <p:spPr>
          <a:xfrm>
            <a:off x="1332852" y="1612800"/>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IT</a:t>
            </a:r>
            <a:r>
              <a:rPr lang="ja-JP" altLang="en-US" sz="3600" dirty="0">
                <a:latin typeface="BIZ UDPゴシック" panose="020B0400000000000000" pitchFamily="50" charset="-128"/>
                <a:ea typeface="BIZ UDPゴシック" panose="020B0400000000000000" pitchFamily="50" charset="-128"/>
              </a:rPr>
              <a:t>活用における課題</a:t>
            </a:r>
          </a:p>
        </p:txBody>
      </p:sp>
      <p:sp>
        <p:nvSpPr>
          <p:cNvPr id="13" name="テキスト ボックス 12">
            <a:extLst>
              <a:ext uri="{FF2B5EF4-FFF2-40B4-BE49-F238E27FC236}">
                <a16:creationId xmlns:a16="http://schemas.microsoft.com/office/drawing/2014/main" id="{678DEB2A-B365-C768-5EEC-A60D40CFCB99}"/>
              </a:ext>
            </a:extLst>
          </p:cNvPr>
          <p:cNvSpPr txBox="1"/>
          <p:nvPr/>
        </p:nvSpPr>
        <p:spPr>
          <a:xfrm>
            <a:off x="1616926" y="2174400"/>
            <a:ext cx="15456498" cy="3807902"/>
          </a:xfrm>
          <a:prstGeom prst="rect">
            <a:avLst/>
          </a:prstGeom>
          <a:noFill/>
        </p:spPr>
        <p:txBody>
          <a:bodyPr wrap="square">
            <a:spAutoFit/>
          </a:bodyPr>
          <a:lstStyle/>
          <a:p>
            <a:pPr>
              <a:lnSpc>
                <a:spcPct val="110000"/>
              </a:lnSpc>
            </a:pPr>
            <a:r>
              <a:rPr kumimoji="1" lang="ja-JP" altLang="en-US" sz="3200" u="sng" dirty="0">
                <a:latin typeface="BIZ UDPゴシック" panose="020B0400000000000000" pitchFamily="50" charset="-128"/>
                <a:ea typeface="BIZ UDPゴシック" panose="020B0400000000000000" pitchFamily="50" charset="-128"/>
              </a:rPr>
              <a:t>我が国がデジタル化で後れを取った</a:t>
            </a:r>
            <a:r>
              <a:rPr kumimoji="1" lang="en-US" altLang="ja-JP" sz="3200" u="sng" dirty="0">
                <a:latin typeface="BIZ UDPゴシック" panose="020B0400000000000000" pitchFamily="50" charset="-128"/>
                <a:ea typeface="BIZ UDPゴシック" panose="020B0400000000000000" pitchFamily="50" charset="-128"/>
              </a:rPr>
              <a:t>6</a:t>
            </a:r>
            <a:r>
              <a:rPr kumimoji="1" lang="ja-JP" altLang="en-US" sz="3200" u="sng" dirty="0">
                <a:latin typeface="BIZ UDPゴシック" panose="020B0400000000000000" pitchFamily="50" charset="-128"/>
                <a:ea typeface="BIZ UDPゴシック" panose="020B0400000000000000" pitchFamily="50" charset="-128"/>
              </a:rPr>
              <a:t>つの理由</a:t>
            </a:r>
            <a:endParaRPr kumimoji="1" lang="en-US" altLang="ja-JP" sz="3200" u="sng" dirty="0">
              <a:latin typeface="BIZ UDPゴシック" panose="020B0400000000000000" pitchFamily="50" charset="-128"/>
              <a:ea typeface="BIZ UDPゴシック" panose="020B0400000000000000" pitchFamily="50" charset="-128"/>
            </a:endParaRPr>
          </a:p>
          <a:p>
            <a:pPr marL="742950" indent="-742950">
              <a:lnSpc>
                <a:spcPct val="110000"/>
              </a:lnSpc>
              <a:buFont typeface="+mj-lt"/>
              <a:buAutoNum type="arabicPeriod"/>
            </a:pPr>
            <a:r>
              <a:rPr kumimoji="1" lang="en-US" altLang="ja-JP" sz="3200" dirty="0">
                <a:latin typeface="BIZ UDPゴシック" panose="020B0400000000000000" pitchFamily="50" charset="-128"/>
                <a:ea typeface="BIZ UDPゴシック" panose="020B0400000000000000" pitchFamily="50" charset="-128"/>
              </a:rPr>
              <a:t>ICT</a:t>
            </a:r>
            <a:r>
              <a:rPr kumimoji="1" lang="ja-JP" altLang="en-US" sz="3200" dirty="0">
                <a:latin typeface="BIZ UDPゴシック" panose="020B0400000000000000" pitchFamily="50" charset="-128"/>
                <a:ea typeface="BIZ UDPゴシック" panose="020B0400000000000000" pitchFamily="50" charset="-128"/>
              </a:rPr>
              <a:t>投資の低迷</a:t>
            </a:r>
          </a:p>
          <a:p>
            <a:pPr marL="742950" indent="-742950">
              <a:lnSpc>
                <a:spcPct val="110000"/>
              </a:lnSpc>
              <a:buFont typeface="+mj-lt"/>
              <a:buAutoNum type="arabicPeriod"/>
            </a:pPr>
            <a:r>
              <a:rPr kumimoji="1" lang="ja-JP" altLang="en-US" sz="3200" dirty="0">
                <a:latin typeface="BIZ UDPゴシック" panose="020B0400000000000000" pitchFamily="50" charset="-128"/>
                <a:ea typeface="BIZ UDPゴシック" panose="020B0400000000000000" pitchFamily="50" charset="-128"/>
              </a:rPr>
              <a:t>業務改革等を伴わない</a:t>
            </a:r>
            <a:r>
              <a:rPr kumimoji="1" lang="en-US" altLang="ja-JP" sz="3200" dirty="0">
                <a:latin typeface="BIZ UDPゴシック" panose="020B0400000000000000" pitchFamily="50" charset="-128"/>
                <a:ea typeface="BIZ UDPゴシック" panose="020B0400000000000000" pitchFamily="50" charset="-128"/>
              </a:rPr>
              <a:t>ICT</a:t>
            </a:r>
            <a:r>
              <a:rPr kumimoji="1" lang="ja-JP" altLang="en-US" sz="3200" dirty="0">
                <a:latin typeface="BIZ UDPゴシック" panose="020B0400000000000000" pitchFamily="50" charset="-128"/>
                <a:ea typeface="BIZ UDPゴシック" panose="020B0400000000000000" pitchFamily="50" charset="-128"/>
              </a:rPr>
              <a:t>投資</a:t>
            </a:r>
          </a:p>
          <a:p>
            <a:pPr marL="742950" indent="-742950">
              <a:lnSpc>
                <a:spcPct val="110000"/>
              </a:lnSpc>
              <a:buFont typeface="+mj-lt"/>
              <a:buAutoNum type="arabicPeriod"/>
            </a:pPr>
            <a:r>
              <a:rPr kumimoji="1" lang="en-US" altLang="ja-JP" sz="3200" dirty="0">
                <a:latin typeface="BIZ UDPゴシック" panose="020B0400000000000000" pitchFamily="50" charset="-128"/>
                <a:ea typeface="BIZ UDPゴシック" panose="020B0400000000000000" pitchFamily="50" charset="-128"/>
              </a:rPr>
              <a:t>ICT</a:t>
            </a:r>
            <a:r>
              <a:rPr kumimoji="1" lang="ja-JP" altLang="en-US" sz="3200" dirty="0">
                <a:latin typeface="BIZ UDPゴシック" panose="020B0400000000000000" pitchFamily="50" charset="-128"/>
                <a:ea typeface="BIZ UDPゴシック" panose="020B0400000000000000" pitchFamily="50" charset="-128"/>
              </a:rPr>
              <a:t>人材不足・偏在</a:t>
            </a:r>
          </a:p>
          <a:p>
            <a:pPr marL="742950" indent="-742950">
              <a:lnSpc>
                <a:spcPct val="110000"/>
              </a:lnSpc>
              <a:buFont typeface="+mj-lt"/>
              <a:buAutoNum type="arabicPeriod"/>
            </a:pPr>
            <a:r>
              <a:rPr kumimoji="1" lang="ja-JP" altLang="en-US" sz="3200" dirty="0">
                <a:latin typeface="BIZ UDPゴシック" panose="020B0400000000000000" pitchFamily="50" charset="-128"/>
                <a:ea typeface="BIZ UDPゴシック" panose="020B0400000000000000" pitchFamily="50" charset="-128"/>
              </a:rPr>
              <a:t>過去の成功体験</a:t>
            </a:r>
          </a:p>
          <a:p>
            <a:pPr marL="742950" indent="-742950">
              <a:lnSpc>
                <a:spcPct val="110000"/>
              </a:lnSpc>
              <a:buFont typeface="+mj-lt"/>
              <a:buAutoNum type="arabicPeriod"/>
            </a:pPr>
            <a:r>
              <a:rPr kumimoji="1" lang="ja-JP" altLang="en-US" sz="3200" dirty="0">
                <a:latin typeface="BIZ UDPゴシック" panose="020B0400000000000000" pitchFamily="50" charset="-128"/>
                <a:ea typeface="BIZ UDPゴシック" panose="020B0400000000000000" pitchFamily="50" charset="-128"/>
              </a:rPr>
              <a:t>デジタル化への不安感・抵抗感</a:t>
            </a:r>
          </a:p>
          <a:p>
            <a:pPr marL="742950" indent="-742950">
              <a:lnSpc>
                <a:spcPct val="110000"/>
              </a:lnSpc>
              <a:buFont typeface="+mj-lt"/>
              <a:buAutoNum type="arabicPeriod"/>
            </a:pPr>
            <a:r>
              <a:rPr kumimoji="1" lang="ja-JP" altLang="en-US" sz="3200" dirty="0">
                <a:latin typeface="BIZ UDPゴシック" panose="020B0400000000000000" pitchFamily="50" charset="-128"/>
                <a:ea typeface="BIZ UDPゴシック" panose="020B0400000000000000" pitchFamily="50" charset="-128"/>
              </a:rPr>
              <a:t>デジタルリテラシーが十分ではない</a:t>
            </a:r>
          </a:p>
        </p:txBody>
      </p:sp>
      <p:sp>
        <p:nvSpPr>
          <p:cNvPr id="4" name="object 40">
            <a:extLst>
              <a:ext uri="{FF2B5EF4-FFF2-40B4-BE49-F238E27FC236}">
                <a16:creationId xmlns:a16="http://schemas.microsoft.com/office/drawing/2014/main" id="{027903A4-B454-D0B4-65F8-39E6EDC17DC5}"/>
              </a:ext>
            </a:extLst>
          </p:cNvPr>
          <p:cNvSpPr txBox="1"/>
          <p:nvPr/>
        </p:nvSpPr>
        <p:spPr>
          <a:xfrm>
            <a:off x="8026400" y="181698"/>
            <a:ext cx="9404654" cy="203677"/>
          </a:xfrm>
          <a:prstGeom prst="rect">
            <a:avLst/>
          </a:prstGeom>
        </p:spPr>
        <p:txBody>
          <a:bodyPr vert="horz" wrap="square" lIns="0" tIns="11207" rIns="0" bIns="0" rtlCol="0" anchor="ctr">
            <a:spAutoFit/>
          </a:bodyPr>
          <a:lstStyle/>
          <a:p>
            <a:pPr marL="11205" algn="r">
              <a:lnSpc>
                <a:spcPts val="15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2</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中小企業に求められるデジタル化の推進とサイバーセキュリティ対策</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レベル共通</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40137674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C11A3258-32A7-4125-9006-D8285FF2D2CC}"/>
              </a:ext>
            </a:extLst>
          </p:cNvPr>
          <p:cNvSpPr txBox="1"/>
          <p:nvPr/>
        </p:nvSpPr>
        <p:spPr>
          <a:xfrm>
            <a:off x="13106608" y="597600"/>
            <a:ext cx="432444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6-2-1.】</a:t>
            </a:r>
          </a:p>
          <a:p>
            <a:pPr algn="ctr"/>
            <a:r>
              <a:rPr lang="en-US" altLang="ja-JP" sz="2400" b="1" dirty="0">
                <a:latin typeface="BIZ UDPゴシック" panose="020B0400000000000000" pitchFamily="50" charset="-128"/>
                <a:ea typeface="BIZ UDPゴシック" panose="020B0400000000000000" pitchFamily="50" charset="-128"/>
              </a:rPr>
              <a:t>P82</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P83</a:t>
            </a:r>
          </a:p>
        </p:txBody>
      </p:sp>
      <p:sp>
        <p:nvSpPr>
          <p:cNvPr id="3" name="テキスト プレースホルダー 2">
            <a:extLst>
              <a:ext uri="{FF2B5EF4-FFF2-40B4-BE49-F238E27FC236}">
                <a16:creationId xmlns:a16="http://schemas.microsoft.com/office/drawing/2014/main" id="{671B73AB-EA84-D28A-867F-D38E0A00B32E}"/>
              </a:ext>
            </a:extLst>
          </p:cNvPr>
          <p:cNvSpPr txBox="1">
            <a:spLocks noGrp="1"/>
          </p:cNvSpPr>
          <p:nvPr>
            <p:ph type="title" idx="4294967295"/>
          </p:nvPr>
        </p:nvSpPr>
        <p:spPr>
          <a:xfrm>
            <a:off x="1269352" y="706207"/>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守りの</a:t>
            </a:r>
            <a:r>
              <a:rPr kumimoji="1" lang="en-US" altLang="ja-JP"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IT</a:t>
            </a: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投資と攻めの</a:t>
            </a:r>
            <a:r>
              <a:rPr kumimoji="1" lang="en-US" altLang="ja-JP"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IT</a:t>
            </a: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投資</a:t>
            </a:r>
          </a:p>
        </p:txBody>
      </p:sp>
      <p:sp>
        <p:nvSpPr>
          <p:cNvPr id="10" name="テキスト プレースホルダー 2">
            <a:extLst>
              <a:ext uri="{FF2B5EF4-FFF2-40B4-BE49-F238E27FC236}">
                <a16:creationId xmlns:a16="http://schemas.microsoft.com/office/drawing/2014/main" id="{6745B5A5-8DAA-B26F-2DC7-A0E651B16258}"/>
              </a:ext>
            </a:extLst>
          </p:cNvPr>
          <p:cNvSpPr txBox="1">
            <a:spLocks/>
          </p:cNvSpPr>
          <p:nvPr/>
        </p:nvSpPr>
        <p:spPr>
          <a:xfrm>
            <a:off x="1332852" y="1560856"/>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守りの</a:t>
            </a:r>
            <a:r>
              <a:rPr lang="en-US" altLang="ja-JP" sz="3600" dirty="0">
                <a:latin typeface="BIZ UDPゴシック" panose="020B0400000000000000" pitchFamily="50" charset="-128"/>
                <a:ea typeface="BIZ UDPゴシック" panose="020B0400000000000000" pitchFamily="50" charset="-128"/>
              </a:rPr>
              <a:t>IT</a:t>
            </a:r>
            <a:r>
              <a:rPr lang="ja-JP" altLang="en-US" sz="3600" dirty="0">
                <a:latin typeface="BIZ UDPゴシック" panose="020B0400000000000000" pitchFamily="50" charset="-128"/>
                <a:ea typeface="BIZ UDPゴシック" panose="020B0400000000000000" pitchFamily="50" charset="-128"/>
              </a:rPr>
              <a:t>投資、攻めの</a:t>
            </a:r>
            <a:r>
              <a:rPr lang="en-US" altLang="ja-JP" sz="3600" dirty="0">
                <a:latin typeface="BIZ UDPゴシック" panose="020B0400000000000000" pitchFamily="50" charset="-128"/>
                <a:ea typeface="BIZ UDPゴシック" panose="020B0400000000000000" pitchFamily="50" charset="-128"/>
              </a:rPr>
              <a:t>IT</a:t>
            </a:r>
            <a:r>
              <a:rPr lang="ja-JP" altLang="en-US" sz="3600" dirty="0">
                <a:latin typeface="BIZ UDPゴシック" panose="020B0400000000000000" pitchFamily="50" charset="-128"/>
                <a:ea typeface="BIZ UDPゴシック" panose="020B0400000000000000" pitchFamily="50" charset="-128"/>
              </a:rPr>
              <a:t>投資の概要</a:t>
            </a:r>
          </a:p>
        </p:txBody>
      </p:sp>
      <p:pic>
        <p:nvPicPr>
          <p:cNvPr id="5" name="図 4">
            <a:extLst>
              <a:ext uri="{FF2B5EF4-FFF2-40B4-BE49-F238E27FC236}">
                <a16:creationId xmlns:a16="http://schemas.microsoft.com/office/drawing/2014/main" id="{288F0518-D824-5B01-1FC9-12D647F3286A}"/>
              </a:ext>
            </a:extLst>
          </p:cNvPr>
          <p:cNvPicPr>
            <a:picLocks noChangeAspect="1"/>
          </p:cNvPicPr>
          <p:nvPr/>
        </p:nvPicPr>
        <p:blipFill>
          <a:blip r:embed="rId3"/>
          <a:srcRect l="6439" r="4593" b="10246"/>
          <a:stretch>
            <a:fillRect/>
          </a:stretch>
        </p:blipFill>
        <p:spPr>
          <a:xfrm>
            <a:off x="1295376" y="2587277"/>
            <a:ext cx="15645353" cy="5484926"/>
          </a:xfrm>
          <a:prstGeom prst="rect">
            <a:avLst/>
          </a:prstGeom>
        </p:spPr>
      </p:pic>
      <p:sp>
        <p:nvSpPr>
          <p:cNvPr id="4" name="object 40">
            <a:extLst>
              <a:ext uri="{FF2B5EF4-FFF2-40B4-BE49-F238E27FC236}">
                <a16:creationId xmlns:a16="http://schemas.microsoft.com/office/drawing/2014/main" id="{24B0D79C-FD1E-AC86-EBAF-FCCB90877D85}"/>
              </a:ext>
            </a:extLst>
          </p:cNvPr>
          <p:cNvSpPr txBox="1"/>
          <p:nvPr/>
        </p:nvSpPr>
        <p:spPr>
          <a:xfrm>
            <a:off x="8026400" y="181698"/>
            <a:ext cx="9404654" cy="203677"/>
          </a:xfrm>
          <a:prstGeom prst="rect">
            <a:avLst/>
          </a:prstGeom>
        </p:spPr>
        <p:txBody>
          <a:bodyPr vert="horz" wrap="square" lIns="0" tIns="11207" rIns="0" bIns="0" rtlCol="0" anchor="ctr">
            <a:spAutoFit/>
          </a:bodyPr>
          <a:lstStyle/>
          <a:p>
            <a:pPr marL="11205" algn="r">
              <a:lnSpc>
                <a:spcPts val="15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2</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中小企業に求められるデジタル化の推進とサイバーセキュリティ対策</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レベル共通</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73707909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C11A3258-32A7-4125-9006-D8285FF2D2CC}"/>
              </a:ext>
            </a:extLst>
          </p:cNvPr>
          <p:cNvSpPr txBox="1"/>
          <p:nvPr/>
        </p:nvSpPr>
        <p:spPr>
          <a:xfrm>
            <a:off x="13106608" y="597600"/>
            <a:ext cx="432444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6-2-2.】</a:t>
            </a:r>
          </a:p>
          <a:p>
            <a:pPr algn="ctr"/>
            <a:r>
              <a:rPr lang="en-US" altLang="ja-JP" sz="2400" b="1" dirty="0">
                <a:latin typeface="BIZ UDPゴシック" panose="020B0400000000000000" pitchFamily="50" charset="-128"/>
                <a:ea typeface="BIZ UDPゴシック" panose="020B0400000000000000" pitchFamily="50" charset="-128"/>
              </a:rPr>
              <a:t>P83</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P84</a:t>
            </a:r>
          </a:p>
        </p:txBody>
      </p:sp>
      <p:sp>
        <p:nvSpPr>
          <p:cNvPr id="3" name="テキスト プレースホルダー 2">
            <a:extLst>
              <a:ext uri="{FF2B5EF4-FFF2-40B4-BE49-F238E27FC236}">
                <a16:creationId xmlns:a16="http://schemas.microsoft.com/office/drawing/2014/main" id="{671B73AB-EA84-D28A-867F-D38E0A00B32E}"/>
              </a:ext>
            </a:extLst>
          </p:cNvPr>
          <p:cNvSpPr txBox="1">
            <a:spLocks noGrp="1"/>
          </p:cNvSpPr>
          <p:nvPr>
            <p:ph type="title" idx="4294967295"/>
          </p:nvPr>
        </p:nvSpPr>
        <p:spPr>
          <a:xfrm>
            <a:off x="1269352" y="706207"/>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守りの</a:t>
            </a:r>
            <a:r>
              <a:rPr kumimoji="1" lang="en-US" altLang="ja-JP"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IT</a:t>
            </a: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投資と攻めの</a:t>
            </a:r>
            <a:r>
              <a:rPr kumimoji="1" lang="en-US" altLang="ja-JP"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IT</a:t>
            </a: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投資</a:t>
            </a:r>
          </a:p>
        </p:txBody>
      </p:sp>
      <p:sp>
        <p:nvSpPr>
          <p:cNvPr id="10" name="テキスト プレースホルダー 2">
            <a:extLst>
              <a:ext uri="{FF2B5EF4-FFF2-40B4-BE49-F238E27FC236}">
                <a16:creationId xmlns:a16="http://schemas.microsoft.com/office/drawing/2014/main" id="{6745B5A5-8DAA-B26F-2DC7-A0E651B16258}"/>
              </a:ext>
            </a:extLst>
          </p:cNvPr>
          <p:cNvSpPr txBox="1">
            <a:spLocks/>
          </p:cNvSpPr>
          <p:nvPr/>
        </p:nvSpPr>
        <p:spPr>
          <a:xfrm>
            <a:off x="1332852" y="1612800"/>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「攻めの</a:t>
            </a:r>
            <a:r>
              <a:rPr lang="en-US" altLang="ja-JP" sz="3600" dirty="0">
                <a:latin typeface="BIZ UDPゴシック" panose="020B0400000000000000" pitchFamily="50" charset="-128"/>
                <a:ea typeface="BIZ UDPゴシック" panose="020B0400000000000000" pitchFamily="50" charset="-128"/>
              </a:rPr>
              <a:t>IT</a:t>
            </a:r>
            <a:r>
              <a:rPr lang="ja-JP" altLang="en-US" sz="3600" dirty="0">
                <a:latin typeface="BIZ UDPゴシック" panose="020B0400000000000000" pitchFamily="50" charset="-128"/>
                <a:ea typeface="BIZ UDPゴシック" panose="020B0400000000000000" pitchFamily="50" charset="-128"/>
              </a:rPr>
              <a:t>」に取り組む方針について</a:t>
            </a:r>
          </a:p>
        </p:txBody>
      </p:sp>
      <p:sp>
        <p:nvSpPr>
          <p:cNvPr id="13" name="テキスト ボックス 12">
            <a:extLst>
              <a:ext uri="{FF2B5EF4-FFF2-40B4-BE49-F238E27FC236}">
                <a16:creationId xmlns:a16="http://schemas.microsoft.com/office/drawing/2014/main" id="{678DEB2A-B365-C768-5EEC-A60D40CFCB99}"/>
              </a:ext>
            </a:extLst>
          </p:cNvPr>
          <p:cNvSpPr txBox="1"/>
          <p:nvPr/>
        </p:nvSpPr>
        <p:spPr>
          <a:xfrm>
            <a:off x="1616926" y="2174400"/>
            <a:ext cx="15456498" cy="584775"/>
          </a:xfrm>
          <a:prstGeom prst="rect">
            <a:avLst/>
          </a:prstGeom>
          <a:noFill/>
        </p:spPr>
        <p:txBody>
          <a:bodyPr wrap="square">
            <a:spAutoFit/>
          </a:bodyPr>
          <a:lstStyle/>
          <a:p>
            <a:r>
              <a:rPr kumimoji="1" lang="en-US" altLang="ja-JP" sz="3200" u="sng" dirty="0">
                <a:latin typeface="BIZ UDPゴシック" panose="020B0400000000000000" pitchFamily="50" charset="-128"/>
                <a:ea typeface="BIZ UDPゴシック" panose="020B0400000000000000" pitchFamily="50" charset="-128"/>
              </a:rPr>
              <a:t>2025</a:t>
            </a:r>
            <a:r>
              <a:rPr kumimoji="1" lang="ja-JP" altLang="en-US" sz="3200" u="sng" dirty="0">
                <a:latin typeface="BIZ UDPゴシック" panose="020B0400000000000000" pitchFamily="50" charset="-128"/>
                <a:ea typeface="BIZ UDPゴシック" panose="020B0400000000000000" pitchFamily="50" charset="-128"/>
              </a:rPr>
              <a:t>年の崖</a:t>
            </a:r>
            <a:endParaRPr kumimoji="1" lang="en-US" altLang="ja-JP" sz="3200" u="sng" dirty="0">
              <a:latin typeface="BIZ UDPゴシック" panose="020B0400000000000000" pitchFamily="50" charset="-128"/>
              <a:ea typeface="BIZ UDPゴシック" panose="020B0400000000000000" pitchFamily="50" charset="-128"/>
            </a:endParaRPr>
          </a:p>
        </p:txBody>
      </p:sp>
      <p:graphicFrame>
        <p:nvGraphicFramePr>
          <p:cNvPr id="2" name="表 5">
            <a:extLst>
              <a:ext uri="{FF2B5EF4-FFF2-40B4-BE49-F238E27FC236}">
                <a16:creationId xmlns:a16="http://schemas.microsoft.com/office/drawing/2014/main" id="{21A29FD3-13B9-FA08-8DD8-51CFD67A511B}"/>
              </a:ext>
            </a:extLst>
          </p:cNvPr>
          <p:cNvGraphicFramePr>
            <a:graphicFrameLocks noGrp="1"/>
          </p:cNvGraphicFramePr>
          <p:nvPr>
            <p:extLst>
              <p:ext uri="{D42A27DB-BD31-4B8C-83A1-F6EECF244321}">
                <p14:modId xmlns:p14="http://schemas.microsoft.com/office/powerpoint/2010/main" val="1360746095"/>
              </p:ext>
            </p:extLst>
          </p:nvPr>
        </p:nvGraphicFramePr>
        <p:xfrm>
          <a:off x="10233169" y="2172675"/>
          <a:ext cx="7019070" cy="7023579"/>
        </p:xfrm>
        <a:graphic>
          <a:graphicData uri="http://schemas.openxmlformats.org/drawingml/2006/table">
            <a:tbl>
              <a:tblPr firstRow="1" bandRow="1">
                <a:tableStyleId>{5C22544A-7EE6-4342-B048-85BDC9FD1C3A}</a:tableStyleId>
              </a:tblPr>
              <a:tblGrid>
                <a:gridCol w="1594070">
                  <a:extLst>
                    <a:ext uri="{9D8B030D-6E8A-4147-A177-3AD203B41FA5}">
                      <a16:colId xmlns:a16="http://schemas.microsoft.com/office/drawing/2014/main" val="2889673174"/>
                    </a:ext>
                  </a:extLst>
                </a:gridCol>
                <a:gridCol w="5425000">
                  <a:extLst>
                    <a:ext uri="{9D8B030D-6E8A-4147-A177-3AD203B41FA5}">
                      <a16:colId xmlns:a16="http://schemas.microsoft.com/office/drawing/2014/main" val="899843941"/>
                    </a:ext>
                  </a:extLst>
                </a:gridCol>
              </a:tblGrid>
              <a:tr h="721883">
                <a:tc>
                  <a:txBody>
                    <a:bodyPr/>
                    <a:lstStyle/>
                    <a:p>
                      <a:pPr algn="ctr"/>
                      <a:r>
                        <a:rPr kumimoji="1" lang="ja-JP" altLang="en-US" sz="3200" dirty="0">
                          <a:latin typeface="BIZ UDPゴシック" panose="020B0400000000000000" pitchFamily="50" charset="-128"/>
                          <a:ea typeface="BIZ UDPゴシック" panose="020B0400000000000000" pitchFamily="50" charset="-128"/>
                        </a:rPr>
                        <a:t>項番</a:t>
                      </a:r>
                    </a:p>
                  </a:txBody>
                  <a:tcPr anchor="ctr">
                    <a:solidFill>
                      <a:schemeClr val="accent6"/>
                    </a:solidFill>
                  </a:tcPr>
                </a:tc>
                <a:tc>
                  <a:txBody>
                    <a:bodyPr/>
                    <a:lstStyle/>
                    <a:p>
                      <a:pPr algn="ctr"/>
                      <a:r>
                        <a:rPr kumimoji="1" lang="ja-JP" altLang="en-US" sz="3200" dirty="0">
                          <a:latin typeface="BIZ UDPゴシック" panose="020B0400000000000000" pitchFamily="50" charset="-128"/>
                          <a:ea typeface="BIZ UDPゴシック" panose="020B0400000000000000" pitchFamily="50" charset="-128"/>
                        </a:rPr>
                        <a:t>課題</a:t>
                      </a:r>
                    </a:p>
                  </a:txBody>
                  <a:tcPr anchor="ctr">
                    <a:solidFill>
                      <a:schemeClr val="accent6"/>
                    </a:solidFill>
                  </a:tcPr>
                </a:tc>
                <a:extLst>
                  <a:ext uri="{0D108BD9-81ED-4DB2-BD59-A6C34878D82A}">
                    <a16:rowId xmlns:a16="http://schemas.microsoft.com/office/drawing/2014/main" val="3426679809"/>
                  </a:ext>
                </a:extLst>
              </a:tr>
              <a:tr h="1154761">
                <a:tc>
                  <a:txBody>
                    <a:bodyPr/>
                    <a:lstStyle/>
                    <a:p>
                      <a:pPr algn="ctr"/>
                      <a:r>
                        <a:rPr kumimoji="1" lang="ja-JP" altLang="en-US" sz="3200" dirty="0">
                          <a:latin typeface="BIZ UDPゴシック" panose="020B0400000000000000" pitchFamily="50" charset="-128"/>
                          <a:ea typeface="BIZ UDPゴシック" panose="020B0400000000000000" pitchFamily="50" charset="-128"/>
                        </a:rPr>
                        <a:t>対策</a:t>
                      </a:r>
                      <a:r>
                        <a:rPr kumimoji="1" lang="en-US" altLang="ja-JP" sz="3200" dirty="0">
                          <a:latin typeface="BIZ UDPゴシック" panose="020B0400000000000000" pitchFamily="50" charset="-128"/>
                          <a:ea typeface="BIZ UDPゴシック" panose="020B0400000000000000" pitchFamily="50" charset="-128"/>
                        </a:rPr>
                        <a:t>1</a:t>
                      </a:r>
                      <a:endParaRPr kumimoji="1" lang="ja-JP" altLang="en-US" sz="3200" dirty="0">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tc>
                  <a:txBody>
                    <a:bodyPr/>
                    <a:lstStyle/>
                    <a:p>
                      <a:r>
                        <a:rPr kumimoji="1" lang="ja-JP" altLang="en-US" sz="3200" dirty="0">
                          <a:latin typeface="BIZ UDPゴシック" panose="020B0400000000000000" pitchFamily="50" charset="-128"/>
                          <a:ea typeface="BIZ UDPゴシック" panose="020B0400000000000000" pitchFamily="50" charset="-128"/>
                        </a:rPr>
                        <a:t>「見える化」指標、診断スキームの構築</a:t>
                      </a:r>
                    </a:p>
                  </a:txBody>
                  <a:tcPr anchor="ctr">
                    <a:solidFill>
                      <a:schemeClr val="accent6">
                        <a:lumMod val="40000"/>
                        <a:lumOff val="60000"/>
                      </a:schemeClr>
                    </a:solidFill>
                  </a:tcPr>
                </a:tc>
                <a:extLst>
                  <a:ext uri="{0D108BD9-81ED-4DB2-BD59-A6C34878D82A}">
                    <a16:rowId xmlns:a16="http://schemas.microsoft.com/office/drawing/2014/main" val="2396087593"/>
                  </a:ext>
                </a:extLst>
              </a:tr>
              <a:tr h="1154761">
                <a:tc>
                  <a:txBody>
                    <a:bodyPr/>
                    <a:lstStyle/>
                    <a:p>
                      <a:pPr algn="ctr"/>
                      <a:r>
                        <a:rPr kumimoji="1" lang="ja-JP" altLang="en-US" sz="3200" dirty="0">
                          <a:latin typeface="BIZ UDPゴシック" panose="020B0400000000000000" pitchFamily="50" charset="-128"/>
                          <a:ea typeface="BIZ UDPゴシック" panose="020B0400000000000000" pitchFamily="50" charset="-128"/>
                        </a:rPr>
                        <a:t>対策</a:t>
                      </a:r>
                      <a:r>
                        <a:rPr kumimoji="1" lang="en-US" altLang="ja-JP" sz="3200" dirty="0">
                          <a:latin typeface="BIZ UDPゴシック" panose="020B0400000000000000" pitchFamily="50" charset="-128"/>
                          <a:ea typeface="BIZ UDPゴシック" panose="020B0400000000000000" pitchFamily="50" charset="-128"/>
                        </a:rPr>
                        <a:t>2</a:t>
                      </a:r>
                      <a:endParaRPr kumimoji="1" lang="ja-JP" altLang="en-US" sz="3200" dirty="0">
                        <a:latin typeface="BIZ UDPゴシック" panose="020B0400000000000000" pitchFamily="50" charset="-128"/>
                        <a:ea typeface="BIZ UDPゴシック" panose="020B0400000000000000" pitchFamily="50" charset="-128"/>
                      </a:endParaRPr>
                    </a:p>
                  </a:txBody>
                  <a:tcPr anchor="ctr">
                    <a:solidFill>
                      <a:schemeClr val="accent6">
                        <a:lumMod val="20000"/>
                        <a:lumOff val="80000"/>
                      </a:schemeClr>
                    </a:solidFill>
                  </a:tcPr>
                </a:tc>
                <a:tc>
                  <a:txBody>
                    <a:bodyPr/>
                    <a:lstStyle/>
                    <a:p>
                      <a:r>
                        <a:rPr kumimoji="1" lang="en-US" altLang="ja-JP" sz="3200" dirty="0">
                          <a:latin typeface="BIZ UDPゴシック" panose="020B0400000000000000" pitchFamily="50" charset="-128"/>
                          <a:ea typeface="BIZ UDPゴシック" panose="020B0400000000000000" pitchFamily="50" charset="-128"/>
                        </a:rPr>
                        <a:t>DX</a:t>
                      </a:r>
                      <a:r>
                        <a:rPr kumimoji="1" lang="ja-JP" altLang="en-US" sz="3200" dirty="0">
                          <a:latin typeface="BIZ UDPゴシック" panose="020B0400000000000000" pitchFamily="50" charset="-128"/>
                          <a:ea typeface="BIZ UDPゴシック" panose="020B0400000000000000" pitchFamily="50" charset="-128"/>
                        </a:rPr>
                        <a:t>推進ガイドラインの策定</a:t>
                      </a:r>
                    </a:p>
                  </a:txBody>
                  <a:tcPr anchor="ctr">
                    <a:solidFill>
                      <a:schemeClr val="accent6">
                        <a:lumMod val="20000"/>
                        <a:lumOff val="80000"/>
                      </a:schemeClr>
                    </a:solidFill>
                  </a:tcPr>
                </a:tc>
                <a:extLst>
                  <a:ext uri="{0D108BD9-81ED-4DB2-BD59-A6C34878D82A}">
                    <a16:rowId xmlns:a16="http://schemas.microsoft.com/office/drawing/2014/main" val="1617600481"/>
                  </a:ext>
                </a:extLst>
              </a:tr>
              <a:tr h="1154761">
                <a:tc>
                  <a:txBody>
                    <a:bodyPr/>
                    <a:lstStyle/>
                    <a:p>
                      <a:pPr algn="ctr"/>
                      <a:r>
                        <a:rPr kumimoji="1" lang="ja-JP" altLang="en-US" sz="3200" dirty="0">
                          <a:latin typeface="BIZ UDPゴシック" panose="020B0400000000000000" pitchFamily="50" charset="-128"/>
                          <a:ea typeface="BIZ UDPゴシック" panose="020B0400000000000000" pitchFamily="50" charset="-128"/>
                        </a:rPr>
                        <a:t>対策</a:t>
                      </a:r>
                      <a:r>
                        <a:rPr kumimoji="1" lang="en-US" altLang="ja-JP" sz="3200" dirty="0">
                          <a:latin typeface="BIZ UDPゴシック" panose="020B0400000000000000" pitchFamily="50" charset="-128"/>
                          <a:ea typeface="BIZ UDPゴシック" panose="020B0400000000000000" pitchFamily="50" charset="-128"/>
                        </a:rPr>
                        <a:t>3</a:t>
                      </a:r>
                      <a:endParaRPr kumimoji="1" lang="ja-JP" altLang="en-US" sz="3200" dirty="0">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tc>
                  <a:txBody>
                    <a:bodyPr/>
                    <a:lstStyle/>
                    <a:p>
                      <a:r>
                        <a:rPr kumimoji="1" lang="en-US" altLang="ja-JP" sz="3200" dirty="0">
                          <a:latin typeface="BIZ UDPゴシック" panose="020B0400000000000000" pitchFamily="50" charset="-128"/>
                          <a:ea typeface="BIZ UDPゴシック" panose="020B0400000000000000" pitchFamily="50" charset="-128"/>
                        </a:rPr>
                        <a:t>IT</a:t>
                      </a:r>
                      <a:r>
                        <a:rPr kumimoji="1" lang="ja-JP" altLang="en-US" sz="3200" dirty="0">
                          <a:latin typeface="BIZ UDPゴシック" panose="020B0400000000000000" pitchFamily="50" charset="-128"/>
                          <a:ea typeface="BIZ UDPゴシック" panose="020B0400000000000000" pitchFamily="50" charset="-128"/>
                        </a:rPr>
                        <a:t>システムの刷新</a:t>
                      </a:r>
                    </a:p>
                  </a:txBody>
                  <a:tcPr anchor="ctr">
                    <a:solidFill>
                      <a:schemeClr val="accent6">
                        <a:lumMod val="40000"/>
                        <a:lumOff val="60000"/>
                      </a:schemeClr>
                    </a:solidFill>
                  </a:tcPr>
                </a:tc>
                <a:extLst>
                  <a:ext uri="{0D108BD9-81ED-4DB2-BD59-A6C34878D82A}">
                    <a16:rowId xmlns:a16="http://schemas.microsoft.com/office/drawing/2014/main" val="1537157140"/>
                  </a:ext>
                </a:extLst>
              </a:tr>
              <a:tr h="1682652">
                <a:tc>
                  <a:txBody>
                    <a:bodyPr/>
                    <a:lstStyle/>
                    <a:p>
                      <a:pPr algn="ctr"/>
                      <a:r>
                        <a:rPr kumimoji="1" lang="ja-JP" altLang="en-US" sz="3200" dirty="0">
                          <a:latin typeface="BIZ UDPゴシック" panose="020B0400000000000000" pitchFamily="50" charset="-128"/>
                          <a:ea typeface="BIZ UDPゴシック" panose="020B0400000000000000" pitchFamily="50" charset="-128"/>
                        </a:rPr>
                        <a:t>対策</a:t>
                      </a:r>
                      <a:r>
                        <a:rPr kumimoji="1" lang="en-US" altLang="ja-JP" sz="3200" dirty="0">
                          <a:latin typeface="BIZ UDPゴシック" panose="020B0400000000000000" pitchFamily="50" charset="-128"/>
                          <a:ea typeface="BIZ UDPゴシック" panose="020B0400000000000000" pitchFamily="50" charset="-128"/>
                        </a:rPr>
                        <a:t>4</a:t>
                      </a:r>
                      <a:endParaRPr kumimoji="1" lang="ja-JP" altLang="en-US" sz="3200" dirty="0">
                        <a:latin typeface="BIZ UDPゴシック" panose="020B0400000000000000" pitchFamily="50" charset="-128"/>
                        <a:ea typeface="BIZ UDPゴシック" panose="020B0400000000000000" pitchFamily="50" charset="-128"/>
                      </a:endParaRPr>
                    </a:p>
                  </a:txBody>
                  <a:tcPr anchor="ctr">
                    <a:solidFill>
                      <a:schemeClr val="accent6">
                        <a:lumMod val="20000"/>
                        <a:lumOff val="80000"/>
                      </a:schemeClr>
                    </a:solidFill>
                  </a:tcPr>
                </a:tc>
                <a:tc>
                  <a:txBody>
                    <a:bodyPr/>
                    <a:lstStyle/>
                    <a:p>
                      <a:r>
                        <a:rPr kumimoji="1" lang="ja-JP" altLang="en-US" sz="3200" dirty="0">
                          <a:latin typeface="BIZ UDPゴシック" panose="020B0400000000000000" pitchFamily="50" charset="-128"/>
                          <a:ea typeface="BIZ UDPゴシック" panose="020B0400000000000000" pitchFamily="50" charset="-128"/>
                        </a:rPr>
                        <a:t>ユーザー企業・ベンダー企業との新しい関係性構築</a:t>
                      </a:r>
                    </a:p>
                  </a:txBody>
                  <a:tcPr anchor="ctr">
                    <a:solidFill>
                      <a:schemeClr val="accent6">
                        <a:lumMod val="20000"/>
                        <a:lumOff val="80000"/>
                      </a:schemeClr>
                    </a:solidFill>
                  </a:tcPr>
                </a:tc>
                <a:extLst>
                  <a:ext uri="{0D108BD9-81ED-4DB2-BD59-A6C34878D82A}">
                    <a16:rowId xmlns:a16="http://schemas.microsoft.com/office/drawing/2014/main" val="367874391"/>
                  </a:ext>
                </a:extLst>
              </a:tr>
              <a:tr h="1154761">
                <a:tc>
                  <a:txBody>
                    <a:bodyPr/>
                    <a:lstStyle/>
                    <a:p>
                      <a:pPr algn="ctr"/>
                      <a:r>
                        <a:rPr kumimoji="1" lang="ja-JP" altLang="en-US" sz="3200" dirty="0">
                          <a:latin typeface="BIZ UDPゴシック" panose="020B0400000000000000" pitchFamily="50" charset="-128"/>
                          <a:ea typeface="BIZ UDPゴシック" panose="020B0400000000000000" pitchFamily="50" charset="-128"/>
                        </a:rPr>
                        <a:t>対策</a:t>
                      </a:r>
                      <a:r>
                        <a:rPr kumimoji="1" lang="en-US" altLang="ja-JP" sz="3200" dirty="0">
                          <a:latin typeface="BIZ UDPゴシック" panose="020B0400000000000000" pitchFamily="50" charset="-128"/>
                          <a:ea typeface="BIZ UDPゴシック" panose="020B0400000000000000" pitchFamily="50" charset="-128"/>
                        </a:rPr>
                        <a:t>5</a:t>
                      </a:r>
                      <a:endParaRPr kumimoji="1" lang="ja-JP" altLang="en-US" sz="3200" dirty="0">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tc>
                  <a:txBody>
                    <a:bodyPr/>
                    <a:lstStyle/>
                    <a:p>
                      <a:r>
                        <a:rPr kumimoji="1" lang="en-US" altLang="ja-JP" sz="3200" dirty="0">
                          <a:latin typeface="BIZ UDPゴシック" panose="020B0400000000000000" pitchFamily="50" charset="-128"/>
                          <a:ea typeface="BIZ UDPゴシック" panose="020B0400000000000000" pitchFamily="50" charset="-128"/>
                        </a:rPr>
                        <a:t>DX</a:t>
                      </a:r>
                      <a:r>
                        <a:rPr kumimoji="1" lang="ja-JP" altLang="en-US" sz="3200" dirty="0">
                          <a:latin typeface="BIZ UDPゴシック" panose="020B0400000000000000" pitchFamily="50" charset="-128"/>
                          <a:ea typeface="BIZ UDPゴシック" panose="020B0400000000000000" pitchFamily="50" charset="-128"/>
                        </a:rPr>
                        <a:t>人材の育成・確保</a:t>
                      </a:r>
                    </a:p>
                  </a:txBody>
                  <a:tcPr anchor="ctr">
                    <a:solidFill>
                      <a:schemeClr val="accent6">
                        <a:lumMod val="40000"/>
                        <a:lumOff val="60000"/>
                      </a:schemeClr>
                    </a:solidFill>
                  </a:tcPr>
                </a:tc>
                <a:extLst>
                  <a:ext uri="{0D108BD9-81ED-4DB2-BD59-A6C34878D82A}">
                    <a16:rowId xmlns:a16="http://schemas.microsoft.com/office/drawing/2014/main" val="1331936183"/>
                  </a:ext>
                </a:extLst>
              </a:tr>
            </a:tbl>
          </a:graphicData>
        </a:graphic>
      </p:graphicFrame>
      <p:pic>
        <p:nvPicPr>
          <p:cNvPr id="5" name="図 4">
            <a:extLst>
              <a:ext uri="{FF2B5EF4-FFF2-40B4-BE49-F238E27FC236}">
                <a16:creationId xmlns:a16="http://schemas.microsoft.com/office/drawing/2014/main" id="{D4F469DC-1B62-96E4-88EF-1992B4EBAB9A}"/>
              </a:ext>
            </a:extLst>
          </p:cNvPr>
          <p:cNvPicPr>
            <a:picLocks noChangeAspect="1"/>
          </p:cNvPicPr>
          <p:nvPr/>
        </p:nvPicPr>
        <p:blipFill>
          <a:blip r:embed="rId3"/>
          <a:stretch>
            <a:fillRect/>
          </a:stretch>
        </p:blipFill>
        <p:spPr>
          <a:xfrm>
            <a:off x="1332852" y="2707679"/>
            <a:ext cx="8664006" cy="4120341"/>
          </a:xfrm>
          <a:prstGeom prst="rect">
            <a:avLst/>
          </a:prstGeom>
        </p:spPr>
      </p:pic>
      <p:sp>
        <p:nvSpPr>
          <p:cNvPr id="6" name="テキスト ボックス 5">
            <a:extLst>
              <a:ext uri="{FF2B5EF4-FFF2-40B4-BE49-F238E27FC236}">
                <a16:creationId xmlns:a16="http://schemas.microsoft.com/office/drawing/2014/main" id="{70321D15-101A-FB3D-A350-5F0FA74486C3}"/>
              </a:ext>
            </a:extLst>
          </p:cNvPr>
          <p:cNvSpPr txBox="1"/>
          <p:nvPr/>
        </p:nvSpPr>
        <p:spPr>
          <a:xfrm>
            <a:off x="1100062" y="7579115"/>
            <a:ext cx="8493643" cy="1015663"/>
          </a:xfrm>
          <a:prstGeom prst="rect">
            <a:avLst/>
          </a:prstGeom>
          <a:noFill/>
        </p:spPr>
        <p:txBody>
          <a:bodyPr wrap="square" rtlCol="0">
            <a:spAutoFit/>
          </a:bodyPr>
          <a:lstStyle/>
          <a:p>
            <a:pPr algn="ctr"/>
            <a:r>
              <a:rPr kumimoji="1" lang="ja-JP" altLang="en-US" sz="2000" dirty="0">
                <a:latin typeface="BIZ UDPゴシック" panose="020B0400000000000000" pitchFamily="50" charset="-128"/>
                <a:ea typeface="BIZ UDPゴシック" panose="020B0400000000000000" pitchFamily="50" charset="-128"/>
              </a:rPr>
              <a:t>「</a:t>
            </a:r>
            <a:r>
              <a:rPr kumimoji="1" lang="en-US" altLang="ja-JP" sz="2000" dirty="0">
                <a:latin typeface="BIZ UDPゴシック" panose="020B0400000000000000" pitchFamily="50" charset="-128"/>
                <a:ea typeface="BIZ UDPゴシック" panose="020B0400000000000000" pitchFamily="50" charset="-128"/>
              </a:rPr>
              <a:t>2025</a:t>
            </a:r>
            <a:r>
              <a:rPr kumimoji="1" lang="ja-JP" altLang="en-US" sz="2000" dirty="0">
                <a:latin typeface="BIZ UDPゴシック" panose="020B0400000000000000" pitchFamily="50" charset="-128"/>
                <a:ea typeface="BIZ UDPゴシック" panose="020B0400000000000000" pitchFamily="50" charset="-128"/>
              </a:rPr>
              <a:t>年の崖」の概要図</a:t>
            </a:r>
            <a:endParaRPr kumimoji="1" lang="en-US" altLang="ja-JP" sz="2000" dirty="0">
              <a:latin typeface="BIZ UDPゴシック" panose="020B0400000000000000" pitchFamily="50" charset="-128"/>
              <a:ea typeface="BIZ UDPゴシック" panose="020B0400000000000000" pitchFamily="50" charset="-128"/>
            </a:endParaRPr>
          </a:p>
          <a:p>
            <a:pPr algn="ctr"/>
            <a:r>
              <a:rPr kumimoji="1" lang="ja-JP" altLang="en-US" sz="2000" dirty="0">
                <a:latin typeface="BIZ UDPゴシック" panose="020B0400000000000000" pitchFamily="50" charset="-128"/>
                <a:ea typeface="BIZ UDPゴシック" panose="020B0400000000000000" pitchFamily="50" charset="-128"/>
              </a:rPr>
              <a:t>（出典）経済産業省「</a:t>
            </a:r>
            <a:r>
              <a:rPr kumimoji="1" lang="en-US" altLang="ja-JP" sz="2000" dirty="0">
                <a:latin typeface="BIZ UDPゴシック" panose="020B0400000000000000" pitchFamily="50" charset="-128"/>
                <a:ea typeface="BIZ UDPゴシック" panose="020B0400000000000000" pitchFamily="50" charset="-128"/>
              </a:rPr>
              <a:t>DX</a:t>
            </a:r>
            <a:r>
              <a:rPr kumimoji="1" lang="ja-JP" altLang="en-US" sz="2000" dirty="0">
                <a:latin typeface="BIZ UDPゴシック" panose="020B0400000000000000" pitchFamily="50" charset="-128"/>
                <a:ea typeface="BIZ UDPゴシック" panose="020B0400000000000000" pitchFamily="50" charset="-128"/>
              </a:rPr>
              <a:t>レポート ～</a:t>
            </a:r>
            <a:r>
              <a:rPr kumimoji="1" lang="en-US" altLang="ja-JP" sz="2000" dirty="0">
                <a:latin typeface="BIZ UDPゴシック" panose="020B0400000000000000" pitchFamily="50" charset="-128"/>
                <a:ea typeface="BIZ UDPゴシック" panose="020B0400000000000000" pitchFamily="50" charset="-128"/>
              </a:rPr>
              <a:t>IT</a:t>
            </a:r>
            <a:r>
              <a:rPr kumimoji="1" lang="ja-JP" altLang="en-US" sz="2000" dirty="0">
                <a:latin typeface="BIZ UDPゴシック" panose="020B0400000000000000" pitchFamily="50" charset="-128"/>
                <a:ea typeface="BIZ UDPゴシック" panose="020B0400000000000000" pitchFamily="50" charset="-128"/>
              </a:rPr>
              <a:t>システム「</a:t>
            </a:r>
            <a:r>
              <a:rPr kumimoji="1" lang="en-US" altLang="ja-JP" sz="2000" dirty="0">
                <a:latin typeface="BIZ UDPゴシック" panose="020B0400000000000000" pitchFamily="50" charset="-128"/>
                <a:ea typeface="BIZ UDPゴシック" panose="020B0400000000000000" pitchFamily="50" charset="-128"/>
              </a:rPr>
              <a:t>2025</a:t>
            </a:r>
            <a:r>
              <a:rPr kumimoji="1" lang="ja-JP" altLang="en-US" sz="2000" dirty="0">
                <a:latin typeface="BIZ UDPゴシック" panose="020B0400000000000000" pitchFamily="50" charset="-128"/>
                <a:ea typeface="BIZ UDPゴシック" panose="020B0400000000000000" pitchFamily="50" charset="-128"/>
              </a:rPr>
              <a:t>年の崖」の克服と</a:t>
            </a:r>
            <a:r>
              <a:rPr kumimoji="1" lang="en-US" altLang="ja-JP" sz="2000" dirty="0">
                <a:latin typeface="BIZ UDPゴシック" panose="020B0400000000000000" pitchFamily="50" charset="-128"/>
                <a:ea typeface="BIZ UDPゴシック" panose="020B0400000000000000" pitchFamily="50" charset="-128"/>
              </a:rPr>
              <a:t>DX</a:t>
            </a:r>
            <a:r>
              <a:rPr kumimoji="1" lang="ja-JP" altLang="en-US" sz="2000" dirty="0">
                <a:latin typeface="BIZ UDPゴシック" panose="020B0400000000000000" pitchFamily="50" charset="-128"/>
                <a:ea typeface="BIZ UDPゴシック" panose="020B0400000000000000" pitchFamily="50" charset="-128"/>
              </a:rPr>
              <a:t>の本格的な展開～」をもとに作成</a:t>
            </a:r>
          </a:p>
        </p:txBody>
      </p:sp>
      <p:sp>
        <p:nvSpPr>
          <p:cNvPr id="4" name="object 40">
            <a:extLst>
              <a:ext uri="{FF2B5EF4-FFF2-40B4-BE49-F238E27FC236}">
                <a16:creationId xmlns:a16="http://schemas.microsoft.com/office/drawing/2014/main" id="{A59C9D2C-088F-8AFB-AD3A-477507D01486}"/>
              </a:ext>
            </a:extLst>
          </p:cNvPr>
          <p:cNvSpPr txBox="1"/>
          <p:nvPr/>
        </p:nvSpPr>
        <p:spPr>
          <a:xfrm>
            <a:off x="8026400" y="181698"/>
            <a:ext cx="9404654" cy="203677"/>
          </a:xfrm>
          <a:prstGeom prst="rect">
            <a:avLst/>
          </a:prstGeom>
        </p:spPr>
        <p:txBody>
          <a:bodyPr vert="horz" wrap="square" lIns="0" tIns="11207" rIns="0" bIns="0" rtlCol="0" anchor="ctr">
            <a:spAutoFit/>
          </a:bodyPr>
          <a:lstStyle/>
          <a:p>
            <a:pPr marL="11205" algn="r">
              <a:lnSpc>
                <a:spcPts val="15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2</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中小企業に求められるデジタル化の推進とサイバーセキュリティ対策</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レベル共通</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69387325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C11A3258-32A7-4125-9006-D8285FF2D2CC}"/>
              </a:ext>
            </a:extLst>
          </p:cNvPr>
          <p:cNvSpPr txBox="1"/>
          <p:nvPr/>
        </p:nvSpPr>
        <p:spPr>
          <a:xfrm>
            <a:off x="13106608" y="597600"/>
            <a:ext cx="432444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6-2-3.】</a:t>
            </a:r>
          </a:p>
          <a:p>
            <a:pPr algn="ctr"/>
            <a:r>
              <a:rPr lang="en-US" altLang="ja-JP" sz="2400" b="1" dirty="0">
                <a:latin typeface="BIZ UDPゴシック" panose="020B0400000000000000" pitchFamily="50" charset="-128"/>
                <a:ea typeface="BIZ UDPゴシック" panose="020B0400000000000000" pitchFamily="50" charset="-128"/>
              </a:rPr>
              <a:t>P84</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P85</a:t>
            </a:r>
          </a:p>
        </p:txBody>
      </p:sp>
      <p:sp>
        <p:nvSpPr>
          <p:cNvPr id="3" name="テキスト プレースホルダー 2">
            <a:extLst>
              <a:ext uri="{FF2B5EF4-FFF2-40B4-BE49-F238E27FC236}">
                <a16:creationId xmlns:a16="http://schemas.microsoft.com/office/drawing/2014/main" id="{671B73AB-EA84-D28A-867F-D38E0A00B32E}"/>
              </a:ext>
            </a:extLst>
          </p:cNvPr>
          <p:cNvSpPr txBox="1">
            <a:spLocks noGrp="1"/>
          </p:cNvSpPr>
          <p:nvPr>
            <p:ph type="title" idx="4294967295"/>
          </p:nvPr>
        </p:nvSpPr>
        <p:spPr>
          <a:xfrm>
            <a:off x="1269352" y="706207"/>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守りの</a:t>
            </a:r>
            <a:r>
              <a:rPr kumimoji="1" lang="en-US" altLang="ja-JP"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IT</a:t>
            </a: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投資と攻めの</a:t>
            </a:r>
            <a:r>
              <a:rPr kumimoji="1" lang="en-US" altLang="ja-JP"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IT</a:t>
            </a: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投資</a:t>
            </a:r>
          </a:p>
        </p:txBody>
      </p:sp>
      <p:sp>
        <p:nvSpPr>
          <p:cNvPr id="10" name="テキスト プレースホルダー 2">
            <a:extLst>
              <a:ext uri="{FF2B5EF4-FFF2-40B4-BE49-F238E27FC236}">
                <a16:creationId xmlns:a16="http://schemas.microsoft.com/office/drawing/2014/main" id="{6745B5A5-8DAA-B26F-2DC7-A0E651B16258}"/>
              </a:ext>
            </a:extLst>
          </p:cNvPr>
          <p:cNvSpPr txBox="1">
            <a:spLocks/>
          </p:cNvSpPr>
          <p:nvPr/>
        </p:nvSpPr>
        <p:spPr>
          <a:xfrm>
            <a:off x="1332852" y="1612800"/>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IT</a:t>
            </a:r>
            <a:r>
              <a:rPr lang="ja-JP" altLang="en-US" sz="3600" dirty="0">
                <a:latin typeface="BIZ UDPゴシック" panose="020B0400000000000000" pitchFamily="50" charset="-128"/>
                <a:ea typeface="BIZ UDPゴシック" panose="020B0400000000000000" pitchFamily="50" charset="-128"/>
              </a:rPr>
              <a:t>を活用した生産性の向上</a:t>
            </a:r>
          </a:p>
        </p:txBody>
      </p:sp>
      <p:sp>
        <p:nvSpPr>
          <p:cNvPr id="13" name="テキスト ボックス 12">
            <a:extLst>
              <a:ext uri="{FF2B5EF4-FFF2-40B4-BE49-F238E27FC236}">
                <a16:creationId xmlns:a16="http://schemas.microsoft.com/office/drawing/2014/main" id="{678DEB2A-B365-C768-5EEC-A60D40CFCB99}"/>
              </a:ext>
            </a:extLst>
          </p:cNvPr>
          <p:cNvSpPr txBox="1"/>
          <p:nvPr/>
        </p:nvSpPr>
        <p:spPr>
          <a:xfrm>
            <a:off x="1616926" y="2174400"/>
            <a:ext cx="15456498" cy="2724528"/>
          </a:xfrm>
          <a:prstGeom prst="rect">
            <a:avLst/>
          </a:prstGeom>
          <a:noFill/>
        </p:spPr>
        <p:txBody>
          <a:bodyPr wrap="square">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「守りの</a:t>
            </a:r>
            <a:r>
              <a:rPr kumimoji="1" lang="en-US" altLang="ja-JP" sz="3200" dirty="0">
                <a:latin typeface="BIZ UDPゴシック" panose="020B0400000000000000" pitchFamily="50" charset="-128"/>
                <a:ea typeface="BIZ UDPゴシック" panose="020B0400000000000000" pitchFamily="50" charset="-128"/>
              </a:rPr>
              <a:t>IT</a:t>
            </a:r>
            <a:r>
              <a:rPr kumimoji="1" lang="ja-JP" altLang="en-US" sz="3200" dirty="0">
                <a:latin typeface="BIZ UDPゴシック" panose="020B0400000000000000" pitchFamily="50" charset="-128"/>
                <a:ea typeface="BIZ UDPゴシック" panose="020B0400000000000000" pitchFamily="50" charset="-128"/>
              </a:rPr>
              <a:t>投資」：デジタルオプティマイゼーション</a:t>
            </a:r>
            <a:endParaRPr kumimoji="1" lang="en-US" altLang="ja-JP" sz="3200" dirty="0">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業務効率化・コスト削減</a:t>
            </a:r>
            <a:endParaRPr kumimoji="1" lang="en-US" altLang="ja-JP" sz="3200" dirty="0">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デジタル活用するための環境整備</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ja-JP" altLang="en-US" sz="3200" u="sng" dirty="0">
                <a:latin typeface="BIZ UDPゴシック" panose="020B0400000000000000" pitchFamily="50" charset="-128"/>
                <a:ea typeface="BIZ UDPゴシック" panose="020B0400000000000000" pitchFamily="50" charset="-128"/>
              </a:rPr>
              <a:t>事例：某旅館</a:t>
            </a:r>
            <a:endParaRPr kumimoji="1" lang="en-US" altLang="ja-JP" sz="3200" u="sng" dirty="0">
              <a:latin typeface="BIZ UDPゴシック" panose="020B0400000000000000" pitchFamily="50" charset="-128"/>
              <a:ea typeface="BIZ UDPゴシック" panose="020B0400000000000000" pitchFamily="50" charset="-128"/>
            </a:endParaRPr>
          </a:p>
        </p:txBody>
      </p:sp>
      <p:pic>
        <p:nvPicPr>
          <p:cNvPr id="60" name="図 59">
            <a:extLst>
              <a:ext uri="{FF2B5EF4-FFF2-40B4-BE49-F238E27FC236}">
                <a16:creationId xmlns:a16="http://schemas.microsoft.com/office/drawing/2014/main" id="{42E190BE-C314-DA96-B029-B4C984B51B76}"/>
              </a:ext>
            </a:extLst>
          </p:cNvPr>
          <p:cNvPicPr>
            <a:picLocks noChangeAspect="1"/>
          </p:cNvPicPr>
          <p:nvPr/>
        </p:nvPicPr>
        <p:blipFill>
          <a:blip r:embed="rId3"/>
          <a:stretch>
            <a:fillRect/>
          </a:stretch>
        </p:blipFill>
        <p:spPr>
          <a:xfrm>
            <a:off x="2141927" y="5105707"/>
            <a:ext cx="12635122" cy="3933401"/>
          </a:xfrm>
          <a:prstGeom prst="rect">
            <a:avLst/>
          </a:prstGeom>
        </p:spPr>
      </p:pic>
      <p:grpSp>
        <p:nvGrpSpPr>
          <p:cNvPr id="15373" name="グループ化 403024645"/>
          <p:cNvGrpSpPr>
            <a:grpSpLocks/>
          </p:cNvGrpSpPr>
          <p:nvPr/>
        </p:nvGrpSpPr>
        <p:grpSpPr bwMode="auto">
          <a:xfrm>
            <a:off x="242888" y="168275"/>
            <a:ext cx="942975" cy="973138"/>
            <a:chOff x="0" y="0"/>
            <a:chExt cx="9428" cy="9728"/>
          </a:xfrm>
        </p:grpSpPr>
      </p:grpSp>
      <p:grpSp>
        <p:nvGrpSpPr>
          <p:cNvPr id="15368" name="グループ化 1857149818"/>
          <p:cNvGrpSpPr>
            <a:grpSpLocks/>
          </p:cNvGrpSpPr>
          <p:nvPr/>
        </p:nvGrpSpPr>
        <p:grpSpPr bwMode="auto">
          <a:xfrm>
            <a:off x="220663" y="168275"/>
            <a:ext cx="942975" cy="973138"/>
            <a:chOff x="0" y="0"/>
            <a:chExt cx="9423" cy="9728"/>
          </a:xfrm>
        </p:grpSpPr>
      </p:grpSp>
      <p:grpSp>
        <p:nvGrpSpPr>
          <p:cNvPr id="15361" name="グループ化 1504872673"/>
          <p:cNvGrpSpPr>
            <a:grpSpLocks/>
          </p:cNvGrpSpPr>
          <p:nvPr/>
        </p:nvGrpSpPr>
        <p:grpSpPr bwMode="auto">
          <a:xfrm>
            <a:off x="206375" y="111125"/>
            <a:ext cx="942975" cy="973138"/>
            <a:chOff x="0" y="0"/>
            <a:chExt cx="9428" cy="9728"/>
          </a:xfrm>
        </p:grpSpPr>
      </p:grpSp>
      <p:grpSp>
        <p:nvGrpSpPr>
          <p:cNvPr id="15365" name="グループ化 1493677302"/>
          <p:cNvGrpSpPr>
            <a:grpSpLocks/>
          </p:cNvGrpSpPr>
          <p:nvPr/>
        </p:nvGrpSpPr>
        <p:grpSpPr bwMode="auto">
          <a:xfrm>
            <a:off x="352425" y="130175"/>
            <a:ext cx="942975" cy="973138"/>
            <a:chOff x="0" y="0"/>
            <a:chExt cx="9428" cy="9728"/>
          </a:xfrm>
        </p:grpSpPr>
      </p:grpSp>
      <p:grpSp>
        <p:nvGrpSpPr>
          <p:cNvPr id="15388" name="Group 28"/>
          <p:cNvGrpSpPr>
            <a:grpSpLocks/>
          </p:cNvGrpSpPr>
          <p:nvPr/>
        </p:nvGrpSpPr>
        <p:grpSpPr bwMode="auto">
          <a:xfrm>
            <a:off x="579438" y="168275"/>
            <a:ext cx="942975" cy="973138"/>
            <a:chOff x="0" y="0"/>
            <a:chExt cx="9428" cy="9728"/>
          </a:xfrm>
        </p:grpSpPr>
      </p:grpSp>
      <p:grpSp>
        <p:nvGrpSpPr>
          <p:cNvPr id="15385" name="Group 25"/>
          <p:cNvGrpSpPr>
            <a:grpSpLocks/>
          </p:cNvGrpSpPr>
          <p:nvPr/>
        </p:nvGrpSpPr>
        <p:grpSpPr bwMode="auto">
          <a:xfrm>
            <a:off x="577850" y="168275"/>
            <a:ext cx="942975" cy="973138"/>
            <a:chOff x="0" y="0"/>
            <a:chExt cx="9423" cy="9728"/>
          </a:xfrm>
        </p:grpSpPr>
      </p:grpSp>
      <p:grpSp>
        <p:nvGrpSpPr>
          <p:cNvPr id="15377" name="Group 17"/>
          <p:cNvGrpSpPr>
            <a:grpSpLocks/>
          </p:cNvGrpSpPr>
          <p:nvPr/>
        </p:nvGrpSpPr>
        <p:grpSpPr bwMode="auto">
          <a:xfrm>
            <a:off x="414338" y="111125"/>
            <a:ext cx="942975" cy="973138"/>
            <a:chOff x="0" y="0"/>
            <a:chExt cx="9428" cy="9728"/>
          </a:xfrm>
        </p:grpSpPr>
      </p:grpSp>
      <p:grpSp>
        <p:nvGrpSpPr>
          <p:cNvPr id="15381" name="Group 21"/>
          <p:cNvGrpSpPr>
            <a:grpSpLocks/>
          </p:cNvGrpSpPr>
          <p:nvPr/>
        </p:nvGrpSpPr>
        <p:grpSpPr bwMode="auto">
          <a:xfrm>
            <a:off x="546100" y="130175"/>
            <a:ext cx="942975" cy="973138"/>
            <a:chOff x="0" y="0"/>
            <a:chExt cx="9428" cy="9728"/>
          </a:xfrm>
        </p:grpSpPr>
      </p:grpSp>
      <p:sp>
        <p:nvSpPr>
          <p:cNvPr id="4" name="object 40">
            <a:extLst>
              <a:ext uri="{FF2B5EF4-FFF2-40B4-BE49-F238E27FC236}">
                <a16:creationId xmlns:a16="http://schemas.microsoft.com/office/drawing/2014/main" id="{0174F426-77A8-1F7E-89F6-638A0551A730}"/>
              </a:ext>
            </a:extLst>
          </p:cNvPr>
          <p:cNvSpPr txBox="1"/>
          <p:nvPr/>
        </p:nvSpPr>
        <p:spPr>
          <a:xfrm>
            <a:off x="8026400" y="181698"/>
            <a:ext cx="9404654" cy="203677"/>
          </a:xfrm>
          <a:prstGeom prst="rect">
            <a:avLst/>
          </a:prstGeom>
        </p:spPr>
        <p:txBody>
          <a:bodyPr vert="horz" wrap="square" lIns="0" tIns="11207" rIns="0" bIns="0" rtlCol="0" anchor="ctr">
            <a:spAutoFit/>
          </a:bodyPr>
          <a:lstStyle/>
          <a:p>
            <a:pPr marL="11205" algn="r">
              <a:lnSpc>
                <a:spcPts val="15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2</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中小企業に求められるデジタル化の推進とサイバーセキュリティ対策</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レベル共通</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2" name="正方形/長方形 1">
            <a:extLst>
              <a:ext uri="{FF2B5EF4-FFF2-40B4-BE49-F238E27FC236}">
                <a16:creationId xmlns:a16="http://schemas.microsoft.com/office/drawing/2014/main" id="{2D25401E-BB1E-0C55-A7B2-095729B8CC3A}"/>
              </a:ext>
            </a:extLst>
          </p:cNvPr>
          <p:cNvSpPr/>
          <p:nvPr/>
        </p:nvSpPr>
        <p:spPr>
          <a:xfrm>
            <a:off x="1641987" y="2172675"/>
            <a:ext cx="8740878" cy="559875"/>
          </a:xfrm>
          <a:prstGeom prst="rect">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420087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C11A3258-32A7-4125-9006-D8285FF2D2CC}"/>
              </a:ext>
            </a:extLst>
          </p:cNvPr>
          <p:cNvSpPr txBox="1"/>
          <p:nvPr/>
        </p:nvSpPr>
        <p:spPr>
          <a:xfrm>
            <a:off x="13106608" y="597600"/>
            <a:ext cx="432444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6-2-4.】</a:t>
            </a:r>
          </a:p>
          <a:p>
            <a:pPr algn="ctr"/>
            <a:r>
              <a:rPr lang="en-US" altLang="ja-JP" sz="2400" b="1" dirty="0">
                <a:latin typeface="BIZ UDPゴシック" panose="020B0400000000000000" pitchFamily="50" charset="-128"/>
                <a:ea typeface="BIZ UDPゴシック" panose="020B0400000000000000" pitchFamily="50" charset="-128"/>
              </a:rPr>
              <a:t>P86</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P87</a:t>
            </a:r>
          </a:p>
        </p:txBody>
      </p:sp>
      <p:sp>
        <p:nvSpPr>
          <p:cNvPr id="3" name="テキスト プレースホルダー 2">
            <a:extLst>
              <a:ext uri="{FF2B5EF4-FFF2-40B4-BE49-F238E27FC236}">
                <a16:creationId xmlns:a16="http://schemas.microsoft.com/office/drawing/2014/main" id="{671B73AB-EA84-D28A-867F-D38E0A00B32E}"/>
              </a:ext>
            </a:extLst>
          </p:cNvPr>
          <p:cNvSpPr txBox="1">
            <a:spLocks noGrp="1"/>
          </p:cNvSpPr>
          <p:nvPr>
            <p:ph type="title" idx="4294967295"/>
          </p:nvPr>
        </p:nvSpPr>
        <p:spPr>
          <a:xfrm>
            <a:off x="1269352" y="706207"/>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守りの</a:t>
            </a:r>
            <a:r>
              <a:rPr kumimoji="1" lang="en-US" altLang="ja-JP"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IT</a:t>
            </a: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投資と攻めの</a:t>
            </a:r>
            <a:r>
              <a:rPr kumimoji="1" lang="en-US" altLang="ja-JP"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IT</a:t>
            </a: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投資</a:t>
            </a:r>
          </a:p>
        </p:txBody>
      </p:sp>
      <p:sp>
        <p:nvSpPr>
          <p:cNvPr id="10" name="テキスト プレースホルダー 2">
            <a:extLst>
              <a:ext uri="{FF2B5EF4-FFF2-40B4-BE49-F238E27FC236}">
                <a16:creationId xmlns:a16="http://schemas.microsoft.com/office/drawing/2014/main" id="{6745B5A5-8DAA-B26F-2DC7-A0E651B16258}"/>
              </a:ext>
            </a:extLst>
          </p:cNvPr>
          <p:cNvSpPr txBox="1">
            <a:spLocks/>
          </p:cNvSpPr>
          <p:nvPr/>
        </p:nvSpPr>
        <p:spPr>
          <a:xfrm>
            <a:off x="1332852" y="1612800"/>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IT</a:t>
            </a:r>
            <a:r>
              <a:rPr lang="ja-JP" altLang="en-US" sz="3600" dirty="0">
                <a:latin typeface="BIZ UDPゴシック" panose="020B0400000000000000" pitchFamily="50" charset="-128"/>
                <a:ea typeface="BIZ UDPゴシック" panose="020B0400000000000000" pitchFamily="50" charset="-128"/>
              </a:rPr>
              <a:t>を活用した新たなビジネスの展開</a:t>
            </a:r>
          </a:p>
        </p:txBody>
      </p:sp>
      <p:sp>
        <p:nvSpPr>
          <p:cNvPr id="13" name="テキスト ボックス 12">
            <a:extLst>
              <a:ext uri="{FF2B5EF4-FFF2-40B4-BE49-F238E27FC236}">
                <a16:creationId xmlns:a16="http://schemas.microsoft.com/office/drawing/2014/main" id="{678DEB2A-B365-C768-5EEC-A60D40CFCB99}"/>
              </a:ext>
            </a:extLst>
          </p:cNvPr>
          <p:cNvSpPr txBox="1"/>
          <p:nvPr/>
        </p:nvSpPr>
        <p:spPr>
          <a:xfrm>
            <a:off x="1616926" y="2174400"/>
            <a:ext cx="15456498" cy="2724528"/>
          </a:xfrm>
          <a:prstGeom prst="rect">
            <a:avLst/>
          </a:prstGeom>
          <a:noFill/>
        </p:spPr>
        <p:txBody>
          <a:bodyPr wrap="square">
            <a:spAutoFit/>
          </a:bodyPr>
          <a:lstStyle/>
          <a:p>
            <a:pPr>
              <a:lnSpc>
                <a:spcPct val="110000"/>
              </a:lnSpc>
            </a:pPr>
            <a:r>
              <a:rPr kumimoji="1" lang="ja-JP" altLang="en-US" sz="3200" dirty="0">
                <a:latin typeface="BIZ UDPゴシック" panose="020B0400000000000000" pitchFamily="50" charset="-128"/>
                <a:ea typeface="BIZ UDPゴシック" panose="020B0400000000000000" pitchFamily="50" charset="-128"/>
              </a:rPr>
              <a:t>「攻めの</a:t>
            </a:r>
            <a:r>
              <a:rPr kumimoji="1" lang="en-US" altLang="ja-JP" sz="3200" dirty="0">
                <a:latin typeface="BIZ UDPゴシック" panose="020B0400000000000000" pitchFamily="50" charset="-128"/>
                <a:ea typeface="BIZ UDPゴシック" panose="020B0400000000000000" pitchFamily="50" charset="-128"/>
              </a:rPr>
              <a:t>IT</a:t>
            </a:r>
            <a:r>
              <a:rPr kumimoji="1" lang="ja-JP" altLang="en-US" sz="3200" dirty="0">
                <a:latin typeface="BIZ UDPゴシック" panose="020B0400000000000000" pitchFamily="50" charset="-128"/>
                <a:ea typeface="BIZ UDPゴシック" panose="020B0400000000000000" pitchFamily="50" charset="-128"/>
              </a:rPr>
              <a:t>投資」：</a:t>
            </a:r>
            <a:r>
              <a:rPr kumimoji="1" lang="en-US" altLang="ja-JP" sz="3200" dirty="0">
                <a:latin typeface="BIZ UDPゴシック" panose="020B0400000000000000" pitchFamily="50" charset="-128"/>
                <a:ea typeface="BIZ UDPゴシック" panose="020B0400000000000000" pitchFamily="50" charset="-128"/>
              </a:rPr>
              <a:t>DX</a:t>
            </a:r>
          </a:p>
          <a:p>
            <a:pPr marL="571500" indent="-5715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ビジネス環境の急激な変化に対応するため</a:t>
            </a:r>
            <a:endParaRPr kumimoji="1" lang="en-US" altLang="ja-JP" sz="3200" dirty="0">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多様化する顧客ニーズに応えるため</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ja-JP" altLang="en-US" sz="3200" u="sng" dirty="0">
                <a:latin typeface="BIZ UDPゴシック" panose="020B0400000000000000" pitchFamily="50" charset="-128"/>
                <a:ea typeface="BIZ UDPゴシック" panose="020B0400000000000000" pitchFamily="50" charset="-128"/>
              </a:rPr>
              <a:t>事例：某ワイン製造会社</a:t>
            </a:r>
            <a:endParaRPr kumimoji="1" lang="en-US" altLang="ja-JP" sz="3200" u="sng" dirty="0">
              <a:latin typeface="BIZ UDPゴシック" panose="020B0400000000000000" pitchFamily="50" charset="-128"/>
              <a:ea typeface="BIZ UDPゴシック" panose="020B0400000000000000" pitchFamily="50" charset="-128"/>
            </a:endParaRPr>
          </a:p>
        </p:txBody>
      </p:sp>
      <p:pic>
        <p:nvPicPr>
          <p:cNvPr id="27" name="図 26">
            <a:extLst>
              <a:ext uri="{FF2B5EF4-FFF2-40B4-BE49-F238E27FC236}">
                <a16:creationId xmlns:a16="http://schemas.microsoft.com/office/drawing/2014/main" id="{965A56C1-026F-F178-7C7D-91E40C56A4B6}"/>
              </a:ext>
            </a:extLst>
          </p:cNvPr>
          <p:cNvPicPr>
            <a:picLocks noChangeAspect="1"/>
          </p:cNvPicPr>
          <p:nvPr/>
        </p:nvPicPr>
        <p:blipFill>
          <a:blip r:embed="rId3"/>
          <a:stretch>
            <a:fillRect/>
          </a:stretch>
        </p:blipFill>
        <p:spPr>
          <a:xfrm>
            <a:off x="3046766" y="4898322"/>
            <a:ext cx="11286021" cy="4202546"/>
          </a:xfrm>
          <a:prstGeom prst="rect">
            <a:avLst/>
          </a:prstGeom>
        </p:spPr>
      </p:pic>
      <p:sp>
        <p:nvSpPr>
          <p:cNvPr id="4" name="object 40">
            <a:extLst>
              <a:ext uri="{FF2B5EF4-FFF2-40B4-BE49-F238E27FC236}">
                <a16:creationId xmlns:a16="http://schemas.microsoft.com/office/drawing/2014/main" id="{B8787FAA-A69E-AAD8-F9C2-48E22992EE3A}"/>
              </a:ext>
            </a:extLst>
          </p:cNvPr>
          <p:cNvSpPr txBox="1"/>
          <p:nvPr/>
        </p:nvSpPr>
        <p:spPr>
          <a:xfrm>
            <a:off x="8026400" y="181698"/>
            <a:ext cx="9404654" cy="203677"/>
          </a:xfrm>
          <a:prstGeom prst="rect">
            <a:avLst/>
          </a:prstGeom>
        </p:spPr>
        <p:txBody>
          <a:bodyPr vert="horz" wrap="square" lIns="0" tIns="11207" rIns="0" bIns="0" rtlCol="0" anchor="ctr">
            <a:spAutoFit/>
          </a:bodyPr>
          <a:lstStyle/>
          <a:p>
            <a:pPr marL="11205" algn="r">
              <a:lnSpc>
                <a:spcPts val="15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2</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中小企業に求められるデジタル化の推進とサイバーセキュリティ対策</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レベル共通</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2" name="正方形/長方形 1">
            <a:extLst>
              <a:ext uri="{FF2B5EF4-FFF2-40B4-BE49-F238E27FC236}">
                <a16:creationId xmlns:a16="http://schemas.microsoft.com/office/drawing/2014/main" id="{F9735120-5D43-96A2-E5E4-E9F7ED5689A4}"/>
              </a:ext>
            </a:extLst>
          </p:cNvPr>
          <p:cNvSpPr/>
          <p:nvPr/>
        </p:nvSpPr>
        <p:spPr>
          <a:xfrm>
            <a:off x="1641987" y="2172675"/>
            <a:ext cx="3923071" cy="559875"/>
          </a:xfrm>
          <a:prstGeom prst="rect">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906435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C11A3258-32A7-4125-9006-D8285FF2D2CC}"/>
              </a:ext>
            </a:extLst>
          </p:cNvPr>
          <p:cNvSpPr txBox="1"/>
          <p:nvPr/>
        </p:nvSpPr>
        <p:spPr>
          <a:xfrm>
            <a:off x="13106608" y="597600"/>
            <a:ext cx="432444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6-2-5.】</a:t>
            </a:r>
          </a:p>
          <a:p>
            <a:pPr algn="ctr"/>
            <a:r>
              <a:rPr lang="en-US" altLang="ja-JP" sz="2400" b="1" dirty="0">
                <a:latin typeface="BIZ UDPゴシック" panose="020B0400000000000000" pitchFamily="50" charset="-128"/>
                <a:ea typeface="BIZ UDPゴシック" panose="020B0400000000000000" pitchFamily="50" charset="-128"/>
              </a:rPr>
              <a:t>P88</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P90</a:t>
            </a:r>
          </a:p>
        </p:txBody>
      </p:sp>
      <p:sp>
        <p:nvSpPr>
          <p:cNvPr id="3" name="テキスト プレースホルダー 2">
            <a:extLst>
              <a:ext uri="{FF2B5EF4-FFF2-40B4-BE49-F238E27FC236}">
                <a16:creationId xmlns:a16="http://schemas.microsoft.com/office/drawing/2014/main" id="{671B73AB-EA84-D28A-867F-D38E0A00B32E}"/>
              </a:ext>
            </a:extLst>
          </p:cNvPr>
          <p:cNvSpPr txBox="1">
            <a:spLocks noGrp="1"/>
          </p:cNvSpPr>
          <p:nvPr>
            <p:ph type="title" idx="4294967295"/>
          </p:nvPr>
        </p:nvSpPr>
        <p:spPr>
          <a:xfrm>
            <a:off x="1269352" y="706207"/>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守りの</a:t>
            </a:r>
            <a:r>
              <a:rPr kumimoji="1" lang="en-US" altLang="ja-JP"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IT</a:t>
            </a: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投資と攻めの</a:t>
            </a:r>
            <a:r>
              <a:rPr kumimoji="1" lang="en-US" altLang="ja-JP"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IT</a:t>
            </a: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投資</a:t>
            </a:r>
          </a:p>
        </p:txBody>
      </p:sp>
      <p:sp>
        <p:nvSpPr>
          <p:cNvPr id="10" name="テキスト プレースホルダー 2">
            <a:extLst>
              <a:ext uri="{FF2B5EF4-FFF2-40B4-BE49-F238E27FC236}">
                <a16:creationId xmlns:a16="http://schemas.microsoft.com/office/drawing/2014/main" id="{6745B5A5-8DAA-B26F-2DC7-A0E651B16258}"/>
              </a:ext>
            </a:extLst>
          </p:cNvPr>
          <p:cNvSpPr txBox="1">
            <a:spLocks/>
          </p:cNvSpPr>
          <p:nvPr/>
        </p:nvSpPr>
        <p:spPr>
          <a:xfrm>
            <a:off x="1332852" y="1612800"/>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次世代技術を活用したビジネス展開</a:t>
            </a:r>
          </a:p>
        </p:txBody>
      </p:sp>
      <p:sp>
        <p:nvSpPr>
          <p:cNvPr id="13" name="テキスト ボックス 12">
            <a:extLst>
              <a:ext uri="{FF2B5EF4-FFF2-40B4-BE49-F238E27FC236}">
                <a16:creationId xmlns:a16="http://schemas.microsoft.com/office/drawing/2014/main" id="{678DEB2A-B365-C768-5EEC-A60D40CFCB99}"/>
              </a:ext>
            </a:extLst>
          </p:cNvPr>
          <p:cNvSpPr txBox="1"/>
          <p:nvPr/>
        </p:nvSpPr>
        <p:spPr>
          <a:xfrm>
            <a:off x="1616926" y="2174400"/>
            <a:ext cx="15456498" cy="584775"/>
          </a:xfrm>
          <a:prstGeom prst="rect">
            <a:avLst/>
          </a:prstGeom>
          <a:noFill/>
        </p:spPr>
        <p:txBody>
          <a:bodyPr wrap="square">
            <a:spAutoFit/>
          </a:bodyPr>
          <a:lstStyle/>
          <a:p>
            <a:r>
              <a:rPr kumimoji="1" lang="ja-JP" altLang="en-US" sz="3200" u="sng" dirty="0">
                <a:latin typeface="BIZ UDPゴシック" panose="020B0400000000000000" pitchFamily="50" charset="-128"/>
                <a:ea typeface="BIZ UDPゴシック" panose="020B0400000000000000" pitchFamily="50" charset="-128"/>
              </a:rPr>
              <a:t>活用する技術</a:t>
            </a:r>
            <a:endParaRPr kumimoji="1" lang="en-US" altLang="ja-JP" sz="3200" u="sng" dirty="0">
              <a:latin typeface="BIZ UDPゴシック" panose="020B0400000000000000" pitchFamily="50" charset="-128"/>
              <a:ea typeface="BIZ UDPゴシック" panose="020B0400000000000000" pitchFamily="50" charset="-128"/>
            </a:endParaRPr>
          </a:p>
        </p:txBody>
      </p:sp>
      <p:graphicFrame>
        <p:nvGraphicFramePr>
          <p:cNvPr id="2" name="表 11">
            <a:extLst>
              <a:ext uri="{FF2B5EF4-FFF2-40B4-BE49-F238E27FC236}">
                <a16:creationId xmlns:a16="http://schemas.microsoft.com/office/drawing/2014/main" id="{27936FC1-9F8E-FFB7-96E2-EBA8F97B19A0}"/>
              </a:ext>
            </a:extLst>
          </p:cNvPr>
          <p:cNvGraphicFramePr>
            <a:graphicFrameLocks noGrp="1"/>
          </p:cNvGraphicFramePr>
          <p:nvPr>
            <p:extLst>
              <p:ext uri="{D42A27DB-BD31-4B8C-83A1-F6EECF244321}">
                <p14:modId xmlns:p14="http://schemas.microsoft.com/office/powerpoint/2010/main" val="557026512"/>
              </p:ext>
            </p:extLst>
          </p:nvPr>
        </p:nvGraphicFramePr>
        <p:xfrm>
          <a:off x="1499170" y="2811957"/>
          <a:ext cx="15649578" cy="6543081"/>
        </p:xfrm>
        <a:graphic>
          <a:graphicData uri="http://schemas.openxmlformats.org/drawingml/2006/table">
            <a:tbl>
              <a:tblPr firstRow="1" bandRow="1">
                <a:tableStyleId>{5C22544A-7EE6-4342-B048-85BDC9FD1C3A}</a:tableStyleId>
              </a:tblPr>
              <a:tblGrid>
                <a:gridCol w="1863990">
                  <a:extLst>
                    <a:ext uri="{9D8B030D-6E8A-4147-A177-3AD203B41FA5}">
                      <a16:colId xmlns:a16="http://schemas.microsoft.com/office/drawing/2014/main" val="3002759195"/>
                    </a:ext>
                  </a:extLst>
                </a:gridCol>
                <a:gridCol w="5825810">
                  <a:extLst>
                    <a:ext uri="{9D8B030D-6E8A-4147-A177-3AD203B41FA5}">
                      <a16:colId xmlns:a16="http://schemas.microsoft.com/office/drawing/2014/main" val="2648835228"/>
                    </a:ext>
                  </a:extLst>
                </a:gridCol>
                <a:gridCol w="7959778">
                  <a:extLst>
                    <a:ext uri="{9D8B030D-6E8A-4147-A177-3AD203B41FA5}">
                      <a16:colId xmlns:a16="http://schemas.microsoft.com/office/drawing/2014/main" val="449276439"/>
                    </a:ext>
                  </a:extLst>
                </a:gridCol>
              </a:tblGrid>
              <a:tr h="514193">
                <a:tc>
                  <a:txBody>
                    <a:bodyPr/>
                    <a:lstStyle/>
                    <a:p>
                      <a:pPr algn="ctr">
                        <a:lnSpc>
                          <a:spcPct val="110000"/>
                        </a:lnSpc>
                        <a:spcBef>
                          <a:spcPts val="0"/>
                        </a:spcBef>
                        <a:spcAft>
                          <a:spcPts val="0"/>
                        </a:spcAft>
                      </a:pPr>
                      <a:r>
                        <a:rPr kumimoji="1" lang="ja-JP" altLang="en-US" sz="2800" dirty="0">
                          <a:latin typeface="BIZ UDPゴシック" panose="020B0400000000000000" pitchFamily="50" charset="-128"/>
                          <a:ea typeface="BIZ UDPゴシック" panose="020B0400000000000000" pitchFamily="50" charset="-128"/>
                        </a:rPr>
                        <a:t>技術</a:t>
                      </a:r>
                    </a:p>
                  </a:txBody>
                  <a:tcPr>
                    <a:solidFill>
                      <a:schemeClr val="accent6"/>
                    </a:solidFill>
                  </a:tcPr>
                </a:tc>
                <a:tc>
                  <a:txBody>
                    <a:bodyPr/>
                    <a:lstStyle/>
                    <a:p>
                      <a:pPr algn="ctr">
                        <a:lnSpc>
                          <a:spcPct val="110000"/>
                        </a:lnSpc>
                        <a:spcBef>
                          <a:spcPts val="0"/>
                        </a:spcBef>
                        <a:spcAft>
                          <a:spcPts val="0"/>
                        </a:spcAft>
                      </a:pPr>
                      <a:r>
                        <a:rPr kumimoji="1" lang="ja-JP" altLang="en-US" sz="2800" dirty="0">
                          <a:latin typeface="BIZ UDPゴシック" panose="020B0400000000000000" pitchFamily="50" charset="-128"/>
                          <a:ea typeface="BIZ UDPゴシック" panose="020B0400000000000000" pitchFamily="50" charset="-128"/>
                        </a:rPr>
                        <a:t>概要</a:t>
                      </a:r>
                    </a:p>
                  </a:txBody>
                  <a:tcPr>
                    <a:solidFill>
                      <a:schemeClr val="accent6"/>
                    </a:solidFill>
                  </a:tcPr>
                </a:tc>
                <a:tc>
                  <a:txBody>
                    <a:bodyPr/>
                    <a:lstStyle/>
                    <a:p>
                      <a:pPr algn="ctr">
                        <a:lnSpc>
                          <a:spcPct val="110000"/>
                        </a:lnSpc>
                        <a:spcBef>
                          <a:spcPts val="0"/>
                        </a:spcBef>
                        <a:spcAft>
                          <a:spcPts val="0"/>
                        </a:spcAft>
                      </a:pPr>
                      <a:r>
                        <a:rPr kumimoji="1" lang="ja-JP" altLang="en-US" sz="2800" dirty="0">
                          <a:latin typeface="BIZ UDPゴシック" panose="020B0400000000000000" pitchFamily="50" charset="-128"/>
                          <a:ea typeface="BIZ UDPゴシック" panose="020B0400000000000000" pitchFamily="50" charset="-128"/>
                        </a:rPr>
                        <a:t>活用方法例</a:t>
                      </a:r>
                    </a:p>
                  </a:txBody>
                  <a:tcPr>
                    <a:solidFill>
                      <a:schemeClr val="accent6"/>
                    </a:solidFill>
                  </a:tcPr>
                </a:tc>
                <a:extLst>
                  <a:ext uri="{0D108BD9-81ED-4DB2-BD59-A6C34878D82A}">
                    <a16:rowId xmlns:a16="http://schemas.microsoft.com/office/drawing/2014/main" val="2429347348"/>
                  </a:ext>
                </a:extLst>
              </a:tr>
              <a:tr h="1843098">
                <a:tc>
                  <a:txBody>
                    <a:bodyPr/>
                    <a:lstStyle/>
                    <a:p>
                      <a:pPr algn="ctr">
                        <a:lnSpc>
                          <a:spcPct val="110000"/>
                        </a:lnSpc>
                        <a:spcBef>
                          <a:spcPts val="0"/>
                        </a:spcBef>
                        <a:spcAft>
                          <a:spcPts val="0"/>
                        </a:spcAft>
                      </a:pPr>
                      <a:r>
                        <a:rPr kumimoji="1" lang="en-US" altLang="ja-JP" sz="2800" dirty="0">
                          <a:latin typeface="BIZ UDPゴシック" panose="020B0400000000000000" pitchFamily="50" charset="-128"/>
                          <a:ea typeface="BIZ UDPゴシック" panose="020B0400000000000000" pitchFamily="50" charset="-128"/>
                        </a:rPr>
                        <a:t>AI</a:t>
                      </a:r>
                      <a:endParaRPr kumimoji="1" lang="ja-JP" altLang="en-US" sz="2800" dirty="0">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tc>
                  <a:txBody>
                    <a:bodyPr/>
                    <a:lstStyle/>
                    <a:p>
                      <a:pPr marL="0" marR="0" lvl="0" indent="0" algn="l" defTabSz="1320759" rtl="0" eaLnBrk="1" fontAlgn="auto" latinLnBrk="0" hangingPunct="1">
                        <a:lnSpc>
                          <a:spcPct val="110000"/>
                        </a:lnSpc>
                        <a:spcBef>
                          <a:spcPts val="0"/>
                        </a:spcBef>
                        <a:spcAft>
                          <a:spcPts val="0"/>
                        </a:spcAft>
                        <a:buClrTx/>
                        <a:buSzTx/>
                        <a:buFontTx/>
                        <a:buNone/>
                        <a:tabLst/>
                        <a:defRPr/>
                      </a:pPr>
                      <a:r>
                        <a:rPr kumimoji="1" lang="ja-JP" altLang="en-US" sz="2600" b="0" dirty="0">
                          <a:solidFill>
                            <a:schemeClr val="tx1"/>
                          </a:solidFill>
                          <a:latin typeface="BIZ UDPゴシック" panose="020B0400000000000000" pitchFamily="50" charset="-128"/>
                          <a:ea typeface="BIZ UDPゴシック" panose="020B0400000000000000" pitchFamily="50" charset="-128"/>
                        </a:rPr>
                        <a:t>膨大な情報を処理し、判断や予測を行うことができる。</a:t>
                      </a:r>
                      <a:endParaRPr kumimoji="1" lang="en-US" altLang="ja-JP" sz="2600" b="0" dirty="0">
                        <a:solidFill>
                          <a:schemeClr val="tx1"/>
                        </a:solidFill>
                        <a:latin typeface="BIZ UDPゴシック" panose="020B0400000000000000" pitchFamily="50" charset="-128"/>
                        <a:ea typeface="BIZ UDPゴシック" panose="020B0400000000000000" pitchFamily="50" charset="-128"/>
                      </a:endParaRPr>
                    </a:p>
                  </a:txBody>
                  <a:tcPr>
                    <a:solidFill>
                      <a:schemeClr val="accent6">
                        <a:lumMod val="40000"/>
                        <a:lumOff val="60000"/>
                      </a:schemeClr>
                    </a:solidFill>
                  </a:tcPr>
                </a:tc>
                <a:tc>
                  <a:txBody>
                    <a:bodyPr/>
                    <a:lstStyle/>
                    <a:p>
                      <a:pPr marL="171450" indent="-171450">
                        <a:lnSpc>
                          <a:spcPct val="110000"/>
                        </a:lnSpc>
                        <a:spcBef>
                          <a:spcPts val="0"/>
                        </a:spcBef>
                        <a:spcAft>
                          <a:spcPts val="0"/>
                        </a:spcAft>
                        <a:buFont typeface="Arial" panose="020B0604020202020204" pitchFamily="34" charset="0"/>
                        <a:buChar char="•"/>
                      </a:pPr>
                      <a:r>
                        <a:rPr kumimoji="1" lang="ja-JP" altLang="en-US" sz="2600" b="0" dirty="0">
                          <a:solidFill>
                            <a:schemeClr val="tx1"/>
                          </a:solidFill>
                          <a:latin typeface="BIZ UDPゴシック" panose="020B0400000000000000" pitchFamily="50" charset="-128"/>
                          <a:ea typeface="BIZ UDPゴシック" panose="020B0400000000000000" pitchFamily="50" charset="-128"/>
                        </a:rPr>
                        <a:t>需要の予測や在庫の最適化</a:t>
                      </a:r>
                      <a:endParaRPr kumimoji="1" lang="en-US" altLang="ja-JP" sz="2600" b="0" dirty="0">
                        <a:solidFill>
                          <a:schemeClr val="tx1"/>
                        </a:solidFill>
                        <a:latin typeface="BIZ UDPゴシック" panose="020B0400000000000000" pitchFamily="50" charset="-128"/>
                        <a:ea typeface="BIZ UDPゴシック" panose="020B0400000000000000" pitchFamily="50" charset="-128"/>
                      </a:endParaRPr>
                    </a:p>
                    <a:p>
                      <a:pPr marL="171450" indent="-171450">
                        <a:lnSpc>
                          <a:spcPct val="110000"/>
                        </a:lnSpc>
                        <a:spcBef>
                          <a:spcPts val="0"/>
                        </a:spcBef>
                        <a:spcAft>
                          <a:spcPts val="0"/>
                        </a:spcAft>
                        <a:buFont typeface="Arial" panose="020B0604020202020204" pitchFamily="34" charset="0"/>
                        <a:buChar char="•"/>
                      </a:pPr>
                      <a:r>
                        <a:rPr kumimoji="1" lang="ja-JP" altLang="en-US" sz="2600" b="0" dirty="0">
                          <a:solidFill>
                            <a:schemeClr val="tx1"/>
                          </a:solidFill>
                          <a:latin typeface="BIZ UDPゴシック" panose="020B0400000000000000" pitchFamily="50" charset="-128"/>
                          <a:ea typeface="BIZ UDPゴシック" panose="020B0400000000000000" pitchFamily="50" charset="-128"/>
                        </a:rPr>
                        <a:t>不良品の自動検出</a:t>
                      </a:r>
                      <a:endParaRPr kumimoji="1" lang="en-US" altLang="ja-JP" sz="2600" b="0" dirty="0">
                        <a:solidFill>
                          <a:schemeClr val="tx1"/>
                        </a:solidFill>
                        <a:latin typeface="BIZ UDPゴシック" panose="020B0400000000000000" pitchFamily="50" charset="-128"/>
                        <a:ea typeface="BIZ UDPゴシック" panose="020B0400000000000000" pitchFamily="50" charset="-128"/>
                      </a:endParaRPr>
                    </a:p>
                    <a:p>
                      <a:pPr marL="171450" marR="0" lvl="0" indent="-17145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1" lang="ja-JP" altLang="en-US" sz="2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対話型</a:t>
                      </a:r>
                      <a:r>
                        <a:rPr kumimoji="1" lang="en-US" altLang="ja-JP" sz="2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AI</a:t>
                      </a:r>
                      <a:r>
                        <a:rPr kumimoji="1" lang="ja-JP" altLang="en-US" sz="2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による、問い合わせ対応の自動化</a:t>
                      </a:r>
                      <a:endParaRPr kumimoji="1" lang="en-US" altLang="ja-JP" sz="2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71450" marR="0" lvl="0" indent="-17145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1" lang="ja-JP" altLang="en-US" sz="2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コンテンツの生成</a:t>
                      </a:r>
                      <a:endParaRPr kumimoji="1" lang="en-US" altLang="ja-JP" sz="2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txBody>
                  <a:tcPr>
                    <a:solidFill>
                      <a:schemeClr val="accent6">
                        <a:lumMod val="40000"/>
                        <a:lumOff val="60000"/>
                      </a:schemeClr>
                    </a:solidFill>
                  </a:tcPr>
                </a:tc>
                <a:extLst>
                  <a:ext uri="{0D108BD9-81ED-4DB2-BD59-A6C34878D82A}">
                    <a16:rowId xmlns:a16="http://schemas.microsoft.com/office/drawing/2014/main" val="3717534682"/>
                  </a:ext>
                </a:extLst>
              </a:tr>
              <a:tr h="2296053">
                <a:tc>
                  <a:txBody>
                    <a:bodyPr/>
                    <a:lstStyle/>
                    <a:p>
                      <a:pPr algn="ctr">
                        <a:lnSpc>
                          <a:spcPct val="110000"/>
                        </a:lnSpc>
                        <a:spcBef>
                          <a:spcPts val="0"/>
                        </a:spcBef>
                        <a:spcAft>
                          <a:spcPts val="0"/>
                        </a:spcAft>
                      </a:pPr>
                      <a:r>
                        <a:rPr kumimoji="1" lang="en-US" altLang="ja-JP" sz="2800" dirty="0">
                          <a:latin typeface="BIZ UDPゴシック" panose="020B0400000000000000" pitchFamily="50" charset="-128"/>
                          <a:ea typeface="BIZ UDPゴシック" panose="020B0400000000000000" pitchFamily="50" charset="-128"/>
                        </a:rPr>
                        <a:t>IoT</a:t>
                      </a:r>
                      <a:endParaRPr kumimoji="1" lang="ja-JP" altLang="en-US" sz="2800" dirty="0">
                        <a:latin typeface="BIZ UDPゴシック" panose="020B0400000000000000" pitchFamily="50" charset="-128"/>
                        <a:ea typeface="BIZ UDPゴシック" panose="020B0400000000000000" pitchFamily="50" charset="-128"/>
                      </a:endParaRPr>
                    </a:p>
                  </a:txBody>
                  <a:tcPr anchor="ctr">
                    <a:solidFill>
                      <a:schemeClr val="accent6">
                        <a:lumMod val="20000"/>
                        <a:lumOff val="80000"/>
                      </a:schemeClr>
                    </a:solidFill>
                  </a:tcPr>
                </a:tc>
                <a:tc>
                  <a:txBody>
                    <a:bodyPr/>
                    <a:lstStyle/>
                    <a:p>
                      <a:pPr marL="0" marR="0" lvl="0" indent="0" algn="l" defTabSz="1320759" rtl="0" eaLnBrk="1" fontAlgn="auto" latinLnBrk="0" hangingPunct="1">
                        <a:lnSpc>
                          <a:spcPct val="110000"/>
                        </a:lnSpc>
                        <a:spcBef>
                          <a:spcPts val="0"/>
                        </a:spcBef>
                        <a:spcAft>
                          <a:spcPts val="0"/>
                        </a:spcAft>
                        <a:buClrTx/>
                        <a:buSzTx/>
                        <a:buFontTx/>
                        <a:buNone/>
                        <a:tabLst/>
                        <a:defRPr/>
                      </a:pPr>
                      <a:r>
                        <a:rPr kumimoji="1" lang="ja-JP" altLang="en-US" sz="2600" b="0" dirty="0">
                          <a:solidFill>
                            <a:schemeClr val="tx1"/>
                          </a:solidFill>
                          <a:latin typeface="BIZ UDPゴシック" panose="020B0400000000000000" pitchFamily="50" charset="-128"/>
                          <a:ea typeface="BIZ UDPゴシック" panose="020B0400000000000000" pitchFamily="50" charset="-128"/>
                        </a:rPr>
                        <a:t>現実世界のさまざまなモノが、インターネットと繋がる。収集したデータが、インターネットに送信・蓄積され、データを分析・活用することで、新たな価値の創出につながる。</a:t>
                      </a:r>
                      <a:endParaRPr kumimoji="1" lang="en-US" altLang="ja-JP" sz="2600" b="0" dirty="0">
                        <a:solidFill>
                          <a:schemeClr val="tx1"/>
                        </a:solidFill>
                        <a:latin typeface="BIZ UDPゴシック" panose="020B0400000000000000" pitchFamily="50" charset="-128"/>
                        <a:ea typeface="BIZ UDPゴシック" panose="020B0400000000000000" pitchFamily="50" charset="-128"/>
                      </a:endParaRPr>
                    </a:p>
                  </a:txBody>
                  <a:tcPr>
                    <a:solidFill>
                      <a:schemeClr val="accent6">
                        <a:lumMod val="20000"/>
                        <a:lumOff val="80000"/>
                      </a:schemeClr>
                    </a:solidFill>
                  </a:tcPr>
                </a:tc>
                <a:tc>
                  <a:txBody>
                    <a:bodyPr/>
                    <a:lstStyle/>
                    <a:p>
                      <a:pPr marL="171450" indent="-171450">
                        <a:lnSpc>
                          <a:spcPct val="110000"/>
                        </a:lnSpc>
                        <a:spcBef>
                          <a:spcPts val="0"/>
                        </a:spcBef>
                        <a:spcAft>
                          <a:spcPts val="0"/>
                        </a:spcAft>
                        <a:buFont typeface="Arial" panose="020B0604020202020204" pitchFamily="34" charset="0"/>
                        <a:buChar char="•"/>
                      </a:pPr>
                      <a:r>
                        <a:rPr kumimoji="1" lang="ja-JP" altLang="en-US" sz="2600" b="0" dirty="0">
                          <a:solidFill>
                            <a:schemeClr val="tx1"/>
                          </a:solidFill>
                          <a:latin typeface="BIZ UDPゴシック" panose="020B0400000000000000" pitchFamily="50" charset="-128"/>
                          <a:ea typeface="BIZ UDPゴシック" panose="020B0400000000000000" pitchFamily="50" charset="-128"/>
                        </a:rPr>
                        <a:t>生産設備にセンサーを設置し、振動データを取得し分析することで、部品の故障予知や性能維持が可能</a:t>
                      </a:r>
                      <a:endParaRPr kumimoji="1" lang="en-US" altLang="ja-JP" sz="2600" b="0" dirty="0">
                        <a:solidFill>
                          <a:schemeClr val="tx1"/>
                        </a:solidFill>
                        <a:latin typeface="BIZ UDPゴシック" panose="020B0400000000000000" pitchFamily="50" charset="-128"/>
                        <a:ea typeface="BIZ UDPゴシック" panose="020B0400000000000000" pitchFamily="50" charset="-128"/>
                      </a:endParaRPr>
                    </a:p>
                    <a:p>
                      <a:pPr marL="171450" indent="-171450">
                        <a:lnSpc>
                          <a:spcPct val="110000"/>
                        </a:lnSpc>
                        <a:spcBef>
                          <a:spcPts val="0"/>
                        </a:spcBef>
                        <a:spcAft>
                          <a:spcPts val="0"/>
                        </a:spcAft>
                        <a:buFont typeface="Arial" panose="020B0604020202020204" pitchFamily="34" charset="0"/>
                        <a:buChar char="•"/>
                      </a:pPr>
                      <a:r>
                        <a:rPr kumimoji="1" lang="ja-JP" altLang="en-US" sz="2600" b="0" dirty="0">
                          <a:solidFill>
                            <a:schemeClr val="tx1"/>
                          </a:solidFill>
                          <a:latin typeface="BIZ UDPゴシック" panose="020B0400000000000000" pitchFamily="50" charset="-128"/>
                          <a:ea typeface="BIZ UDPゴシック" panose="020B0400000000000000" pitchFamily="50" charset="-128"/>
                        </a:rPr>
                        <a:t>生産設備の稼働状況を可視化したことで、全ての拠点での生産状況をリアルタイムに把握可能</a:t>
                      </a:r>
                      <a:endParaRPr kumimoji="1" lang="en-US" altLang="ja-JP" sz="2600" b="0" dirty="0">
                        <a:solidFill>
                          <a:schemeClr val="tx1"/>
                        </a:solidFill>
                        <a:latin typeface="BIZ UDPゴシック" panose="020B0400000000000000" pitchFamily="50" charset="-128"/>
                        <a:ea typeface="BIZ UDPゴシック" panose="020B0400000000000000" pitchFamily="50" charset="-128"/>
                      </a:endParaRPr>
                    </a:p>
                  </a:txBody>
                  <a:tcPr>
                    <a:solidFill>
                      <a:schemeClr val="accent6">
                        <a:lumMod val="20000"/>
                        <a:lumOff val="80000"/>
                      </a:schemeClr>
                    </a:solidFill>
                  </a:tcPr>
                </a:tc>
                <a:extLst>
                  <a:ext uri="{0D108BD9-81ED-4DB2-BD59-A6C34878D82A}">
                    <a16:rowId xmlns:a16="http://schemas.microsoft.com/office/drawing/2014/main" val="1862075845"/>
                  </a:ext>
                </a:extLst>
              </a:tr>
              <a:tr h="1843098">
                <a:tc>
                  <a:txBody>
                    <a:bodyPr/>
                    <a:lstStyle/>
                    <a:p>
                      <a:pPr algn="ctr">
                        <a:lnSpc>
                          <a:spcPct val="110000"/>
                        </a:lnSpc>
                        <a:spcBef>
                          <a:spcPts val="0"/>
                        </a:spcBef>
                        <a:spcAft>
                          <a:spcPts val="0"/>
                        </a:spcAft>
                      </a:pPr>
                      <a:r>
                        <a:rPr kumimoji="1" lang="ja-JP" altLang="en-US" sz="2800" dirty="0">
                          <a:latin typeface="BIZ UDPゴシック" panose="020B0400000000000000" pitchFamily="50" charset="-128"/>
                          <a:ea typeface="BIZ UDPゴシック" panose="020B0400000000000000" pitchFamily="50" charset="-128"/>
                        </a:rPr>
                        <a:t>クラウド</a:t>
                      </a:r>
                      <a:endParaRPr kumimoji="1" lang="en-US" altLang="ja-JP" sz="2800" dirty="0">
                        <a:latin typeface="BIZ UDPゴシック" panose="020B0400000000000000" pitchFamily="50" charset="-128"/>
                        <a:ea typeface="BIZ UDPゴシック" panose="020B0400000000000000" pitchFamily="50" charset="-128"/>
                      </a:endParaRPr>
                    </a:p>
                    <a:p>
                      <a:pPr algn="ctr">
                        <a:lnSpc>
                          <a:spcPct val="110000"/>
                        </a:lnSpc>
                        <a:spcBef>
                          <a:spcPts val="0"/>
                        </a:spcBef>
                        <a:spcAft>
                          <a:spcPts val="0"/>
                        </a:spcAft>
                      </a:pPr>
                      <a:r>
                        <a:rPr kumimoji="1" lang="ja-JP" altLang="en-US" sz="2800" dirty="0">
                          <a:latin typeface="BIZ UDPゴシック" panose="020B0400000000000000" pitchFamily="50" charset="-128"/>
                          <a:ea typeface="BIZ UDPゴシック" panose="020B0400000000000000" pitchFamily="50" charset="-128"/>
                        </a:rPr>
                        <a:t>サービス</a:t>
                      </a:r>
                    </a:p>
                  </a:txBody>
                  <a:tcPr anchor="ctr">
                    <a:solidFill>
                      <a:schemeClr val="accent6">
                        <a:lumMod val="40000"/>
                        <a:lumOff val="60000"/>
                      </a:schemeClr>
                    </a:solidFill>
                  </a:tcPr>
                </a:tc>
                <a:tc>
                  <a:txBody>
                    <a:bodyPr/>
                    <a:lstStyle/>
                    <a:p>
                      <a:pPr marL="0" marR="0" lvl="0" indent="0" algn="l" defTabSz="1320759" rtl="0" eaLnBrk="1" fontAlgn="auto" latinLnBrk="0" hangingPunct="1">
                        <a:lnSpc>
                          <a:spcPct val="110000"/>
                        </a:lnSpc>
                        <a:spcBef>
                          <a:spcPts val="0"/>
                        </a:spcBef>
                        <a:spcAft>
                          <a:spcPts val="0"/>
                        </a:spcAft>
                        <a:buClrTx/>
                        <a:buSzTx/>
                        <a:buFontTx/>
                        <a:buNone/>
                        <a:tabLst/>
                        <a:defRPr/>
                      </a:pPr>
                      <a:r>
                        <a:rPr kumimoji="1" lang="ja-JP" altLang="en-US" sz="2600" b="0" dirty="0">
                          <a:solidFill>
                            <a:schemeClr val="tx1"/>
                          </a:solidFill>
                          <a:latin typeface="BIZ UDPゴシック" panose="020B0400000000000000" pitchFamily="50" charset="-128"/>
                          <a:ea typeface="BIZ UDPゴシック" panose="020B0400000000000000" pitchFamily="50" charset="-128"/>
                        </a:rPr>
                        <a:t>自社で機器やシステムを保有しなくても、インターネット経由で様々なサービスを利用できる</a:t>
                      </a:r>
                      <a:endParaRPr kumimoji="1" lang="en-US" altLang="ja-JP" sz="2600" b="0" dirty="0">
                        <a:solidFill>
                          <a:schemeClr val="tx1"/>
                        </a:solidFill>
                        <a:latin typeface="BIZ UDPゴシック" panose="020B0400000000000000" pitchFamily="50" charset="-128"/>
                        <a:ea typeface="BIZ UDPゴシック" panose="020B0400000000000000" pitchFamily="50" charset="-128"/>
                      </a:endParaRPr>
                    </a:p>
                  </a:txBody>
                  <a:tcPr>
                    <a:solidFill>
                      <a:schemeClr val="accent6">
                        <a:lumMod val="40000"/>
                        <a:lumOff val="60000"/>
                      </a:schemeClr>
                    </a:solidFill>
                  </a:tcPr>
                </a:tc>
                <a:tc>
                  <a:txBody>
                    <a:bodyPr/>
                    <a:lstStyle/>
                    <a:p>
                      <a:pPr marL="171450" marR="0" lvl="0" indent="-17145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1" lang="ja-JP" altLang="en-US" sz="2600" b="0" dirty="0">
                          <a:solidFill>
                            <a:schemeClr val="tx1"/>
                          </a:solidFill>
                          <a:latin typeface="BIZ UDPゴシック" panose="020B0400000000000000" pitchFamily="50" charset="-128"/>
                          <a:ea typeface="BIZ UDPゴシック" panose="020B0400000000000000" pitchFamily="50" charset="-128"/>
                        </a:rPr>
                        <a:t>社内情報の一元管理</a:t>
                      </a:r>
                      <a:endParaRPr kumimoji="1" lang="en-US" altLang="ja-JP" sz="2600" b="0" dirty="0">
                        <a:solidFill>
                          <a:schemeClr val="tx1"/>
                        </a:solidFill>
                        <a:latin typeface="BIZ UDPゴシック" panose="020B0400000000000000" pitchFamily="50" charset="-128"/>
                        <a:ea typeface="BIZ UDPゴシック" panose="020B0400000000000000" pitchFamily="50" charset="-128"/>
                      </a:endParaRPr>
                    </a:p>
                    <a:p>
                      <a:pPr marL="171450" marR="0" lvl="0" indent="-17145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1" lang="ja-JP" altLang="en-US" sz="2600" b="0" dirty="0">
                          <a:solidFill>
                            <a:schemeClr val="tx1"/>
                          </a:solidFill>
                          <a:latin typeface="BIZ UDPゴシック" panose="020B0400000000000000" pitchFamily="50" charset="-128"/>
                          <a:ea typeface="BIZ UDPゴシック" panose="020B0400000000000000" pitchFamily="50" charset="-128"/>
                        </a:rPr>
                        <a:t>システムを開発・実行するためのツールや環境構築作業の省略</a:t>
                      </a:r>
                      <a:endParaRPr kumimoji="1" lang="en-US" altLang="ja-JP" sz="2600" b="0" dirty="0">
                        <a:solidFill>
                          <a:schemeClr val="tx1"/>
                        </a:solidFill>
                        <a:latin typeface="BIZ UDPゴシック" panose="020B0400000000000000" pitchFamily="50" charset="-128"/>
                        <a:ea typeface="BIZ UDPゴシック" panose="020B0400000000000000" pitchFamily="50" charset="-128"/>
                      </a:endParaRPr>
                    </a:p>
                    <a:p>
                      <a:pPr marL="171450" marR="0" lvl="0" indent="-17145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1" lang="ja-JP" altLang="en-US" sz="2600" b="0" dirty="0">
                          <a:solidFill>
                            <a:schemeClr val="tx1"/>
                          </a:solidFill>
                          <a:latin typeface="BIZ UDPゴシック" panose="020B0400000000000000" pitchFamily="50" charset="-128"/>
                          <a:ea typeface="BIZ UDPゴシック" panose="020B0400000000000000" pitchFamily="50" charset="-128"/>
                        </a:rPr>
                        <a:t>場所やデバイスに依存せずに作業の継続が可能</a:t>
                      </a:r>
                      <a:endParaRPr kumimoji="1" lang="en-US" altLang="ja-JP" sz="2600" b="0" dirty="0">
                        <a:solidFill>
                          <a:schemeClr val="tx1"/>
                        </a:solidFill>
                        <a:latin typeface="BIZ UDPゴシック" panose="020B0400000000000000" pitchFamily="50" charset="-128"/>
                        <a:ea typeface="BIZ UDPゴシック" panose="020B0400000000000000" pitchFamily="50" charset="-128"/>
                      </a:endParaRPr>
                    </a:p>
                  </a:txBody>
                  <a:tcPr>
                    <a:solidFill>
                      <a:schemeClr val="accent6">
                        <a:lumMod val="40000"/>
                        <a:lumOff val="60000"/>
                      </a:schemeClr>
                    </a:solidFill>
                  </a:tcPr>
                </a:tc>
                <a:extLst>
                  <a:ext uri="{0D108BD9-81ED-4DB2-BD59-A6C34878D82A}">
                    <a16:rowId xmlns:a16="http://schemas.microsoft.com/office/drawing/2014/main" val="3711733443"/>
                  </a:ext>
                </a:extLst>
              </a:tr>
            </a:tbl>
          </a:graphicData>
        </a:graphic>
      </p:graphicFrame>
      <p:sp>
        <p:nvSpPr>
          <p:cNvPr id="4" name="object 40">
            <a:extLst>
              <a:ext uri="{FF2B5EF4-FFF2-40B4-BE49-F238E27FC236}">
                <a16:creationId xmlns:a16="http://schemas.microsoft.com/office/drawing/2014/main" id="{25B93413-0665-48CC-5D7F-297E58D6E1C2}"/>
              </a:ext>
            </a:extLst>
          </p:cNvPr>
          <p:cNvSpPr txBox="1"/>
          <p:nvPr/>
        </p:nvSpPr>
        <p:spPr>
          <a:xfrm>
            <a:off x="8026400" y="181698"/>
            <a:ext cx="9404654" cy="203677"/>
          </a:xfrm>
          <a:prstGeom prst="rect">
            <a:avLst/>
          </a:prstGeom>
        </p:spPr>
        <p:txBody>
          <a:bodyPr vert="horz" wrap="square" lIns="0" tIns="11207" rIns="0" bIns="0" rtlCol="0" anchor="ctr">
            <a:spAutoFit/>
          </a:bodyPr>
          <a:lstStyle/>
          <a:p>
            <a:pPr marL="11205" algn="r">
              <a:lnSpc>
                <a:spcPts val="15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2</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中小企業に求められるデジタル化の推進とサイバーセキュリティ対策</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レベル共通</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4192804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2693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セミナー内容</a:t>
            </a:r>
          </a:p>
        </p:txBody>
      </p:sp>
      <p:graphicFrame>
        <p:nvGraphicFramePr>
          <p:cNvPr id="3" name="表 5">
            <a:extLst>
              <a:ext uri="{FF2B5EF4-FFF2-40B4-BE49-F238E27FC236}">
                <a16:creationId xmlns:a16="http://schemas.microsoft.com/office/drawing/2014/main" id="{CFC742B4-FD47-DB6E-CE09-6589A5856A97}"/>
              </a:ext>
            </a:extLst>
          </p:cNvPr>
          <p:cNvGraphicFramePr>
            <a:graphicFrameLocks noGrp="1"/>
          </p:cNvGraphicFramePr>
          <p:nvPr>
            <p:extLst>
              <p:ext uri="{D42A27DB-BD31-4B8C-83A1-F6EECF244321}">
                <p14:modId xmlns:p14="http://schemas.microsoft.com/office/powerpoint/2010/main" val="258621192"/>
              </p:ext>
            </p:extLst>
          </p:nvPr>
        </p:nvGraphicFramePr>
        <p:xfrm>
          <a:off x="1203098" y="1565090"/>
          <a:ext cx="15878402" cy="7845613"/>
        </p:xfrm>
        <a:graphic>
          <a:graphicData uri="http://schemas.openxmlformats.org/drawingml/2006/table">
            <a:tbl>
              <a:tblPr firstRow="1" bandRow="1">
                <a:tableStyleId>{5C22544A-7EE6-4342-B048-85BDC9FD1C3A}</a:tableStyleId>
              </a:tblPr>
              <a:tblGrid>
                <a:gridCol w="1933802">
                  <a:extLst>
                    <a:ext uri="{9D8B030D-6E8A-4147-A177-3AD203B41FA5}">
                      <a16:colId xmlns:a16="http://schemas.microsoft.com/office/drawing/2014/main" val="2889673174"/>
                    </a:ext>
                  </a:extLst>
                </a:gridCol>
                <a:gridCol w="13944600">
                  <a:extLst>
                    <a:ext uri="{9D8B030D-6E8A-4147-A177-3AD203B41FA5}">
                      <a16:colId xmlns:a16="http://schemas.microsoft.com/office/drawing/2014/main" val="899843941"/>
                    </a:ext>
                  </a:extLst>
                </a:gridCol>
              </a:tblGrid>
              <a:tr h="653065">
                <a:tc>
                  <a:txBody>
                    <a:bodyPr/>
                    <a:lstStyle/>
                    <a:p>
                      <a:pPr algn="ctr"/>
                      <a:r>
                        <a:rPr kumimoji="1" lang="ja-JP" altLang="en-US" sz="2800" dirty="0">
                          <a:latin typeface="BIZ UDPゴシック" panose="020B0400000000000000" pitchFamily="50" charset="-128"/>
                          <a:ea typeface="BIZ UDPゴシック" panose="020B0400000000000000" pitchFamily="50" charset="-128"/>
                        </a:rPr>
                        <a:t>編</a:t>
                      </a:r>
                    </a:p>
                  </a:txBody>
                  <a:tcPr anchor="ctr">
                    <a:solidFill>
                      <a:srgbClr val="0BA931"/>
                    </a:solidFill>
                  </a:tcPr>
                </a:tc>
                <a:tc>
                  <a:txBody>
                    <a:bodyPr/>
                    <a:lstStyle/>
                    <a:p>
                      <a:pPr algn="ctr"/>
                      <a:r>
                        <a:rPr kumimoji="1" lang="ja-JP" altLang="en-US" sz="2800" dirty="0">
                          <a:latin typeface="BIZ UDPゴシック" panose="020B0400000000000000" pitchFamily="50" charset="-128"/>
                          <a:ea typeface="BIZ UDPゴシック" panose="020B0400000000000000" pitchFamily="50" charset="-128"/>
                        </a:rPr>
                        <a:t>テーマ</a:t>
                      </a:r>
                    </a:p>
                  </a:txBody>
                  <a:tcPr anchor="ctr">
                    <a:solidFill>
                      <a:srgbClr val="0BA931"/>
                    </a:solidFill>
                  </a:tcPr>
                </a:tc>
                <a:extLst>
                  <a:ext uri="{0D108BD9-81ED-4DB2-BD59-A6C34878D82A}">
                    <a16:rowId xmlns:a16="http://schemas.microsoft.com/office/drawing/2014/main" val="3426679809"/>
                  </a:ext>
                </a:extLst>
              </a:tr>
              <a:tr h="1198758">
                <a:tc>
                  <a:txBody>
                    <a:bodyPr/>
                    <a:lstStyle/>
                    <a:p>
                      <a:pPr algn="ctr"/>
                      <a:r>
                        <a:rPr kumimoji="1" lang="ja-JP" altLang="en-US" sz="3600" dirty="0">
                          <a:latin typeface="BIZ UDPゴシック" panose="020B0400000000000000" pitchFamily="50" charset="-128"/>
                          <a:ea typeface="BIZ UDPゴシック" panose="020B0400000000000000" pitchFamily="50" charset="-128"/>
                        </a:rPr>
                        <a:t>第</a:t>
                      </a:r>
                      <a:r>
                        <a:rPr kumimoji="1" lang="en-US" altLang="ja-JP" sz="3600" dirty="0">
                          <a:latin typeface="BIZ UDPゴシック" panose="020B0400000000000000" pitchFamily="50" charset="-128"/>
                          <a:ea typeface="BIZ UDPゴシック" panose="020B0400000000000000" pitchFamily="50" charset="-128"/>
                        </a:rPr>
                        <a:t>6</a:t>
                      </a:r>
                      <a:r>
                        <a:rPr kumimoji="1" lang="ja-JP" altLang="en-US" sz="3600" dirty="0">
                          <a:latin typeface="BIZ UDPゴシック" panose="020B0400000000000000" pitchFamily="50" charset="-128"/>
                          <a:ea typeface="BIZ UDPゴシック" panose="020B0400000000000000" pitchFamily="50" charset="-128"/>
                        </a:rPr>
                        <a:t>編</a:t>
                      </a:r>
                    </a:p>
                  </a:txBody>
                  <a:tcPr anchor="ctr">
                    <a:solidFill>
                      <a:schemeClr val="accent6">
                        <a:lumMod val="40000"/>
                        <a:lumOff val="60000"/>
                      </a:schemeClr>
                    </a:solidFill>
                  </a:tcPr>
                </a:tc>
                <a:tc>
                  <a:txBody>
                    <a:bodyPr/>
                    <a:lstStyle/>
                    <a:p>
                      <a:pPr marL="0" marR="0" lvl="0" indent="0" algn="l" defTabSz="1320759" rtl="0" eaLnBrk="1" fontAlgn="auto" latinLnBrk="0" hangingPunct="1">
                        <a:lnSpc>
                          <a:spcPct val="100000"/>
                        </a:lnSpc>
                        <a:spcBef>
                          <a:spcPts val="0"/>
                        </a:spcBef>
                        <a:spcAft>
                          <a:spcPts val="0"/>
                        </a:spcAft>
                        <a:buClrTx/>
                        <a:buSzTx/>
                        <a:buFontTx/>
                        <a:buNone/>
                        <a:tabLst/>
                        <a:defRPr/>
                      </a:pPr>
                      <a:r>
                        <a:rPr kumimoji="1" lang="en-US" altLang="ja-JP" sz="3600" dirty="0">
                          <a:latin typeface="BIZ UDPゴシック" panose="020B0400000000000000" pitchFamily="50" charset="-128"/>
                          <a:ea typeface="BIZ UDPゴシック" panose="020B0400000000000000" pitchFamily="50" charset="-128"/>
                        </a:rPr>
                        <a:t>ISMS</a:t>
                      </a:r>
                      <a:r>
                        <a:rPr kumimoji="1" lang="ja-JP" altLang="en-US" sz="3600" dirty="0">
                          <a:latin typeface="BIZ UDPゴシック" panose="020B0400000000000000" pitchFamily="50" charset="-128"/>
                          <a:ea typeface="BIZ UDPゴシック" panose="020B0400000000000000" pitchFamily="50" charset="-128"/>
                        </a:rPr>
                        <a:t>などのフレームワークの種類と活用法の紹介</a:t>
                      </a:r>
                      <a:endParaRPr kumimoji="1" lang="en-US" altLang="ja-JP" sz="3600" dirty="0">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extLst>
                  <a:ext uri="{0D108BD9-81ED-4DB2-BD59-A6C34878D82A}">
                    <a16:rowId xmlns:a16="http://schemas.microsoft.com/office/drawing/2014/main" val="1617600481"/>
                  </a:ext>
                </a:extLst>
              </a:tr>
              <a:tr h="1198758">
                <a:tc>
                  <a:txBody>
                    <a:bodyPr/>
                    <a:lstStyle/>
                    <a:p>
                      <a:pPr algn="ctr"/>
                      <a:r>
                        <a:rPr kumimoji="1" lang="ja-JP" altLang="en-US" sz="3600" dirty="0">
                          <a:latin typeface="BIZ UDPゴシック" panose="020B0400000000000000" pitchFamily="50" charset="-128"/>
                          <a:ea typeface="BIZ UDPゴシック" panose="020B0400000000000000" pitchFamily="50" charset="-128"/>
                        </a:rPr>
                        <a:t>第</a:t>
                      </a:r>
                      <a:r>
                        <a:rPr kumimoji="1" lang="en-US" altLang="ja-JP" sz="3600" dirty="0">
                          <a:latin typeface="BIZ UDPゴシック" panose="020B0400000000000000" pitchFamily="50" charset="-128"/>
                          <a:ea typeface="BIZ UDPゴシック" panose="020B0400000000000000" pitchFamily="50" charset="-128"/>
                        </a:rPr>
                        <a:t>7</a:t>
                      </a:r>
                      <a:r>
                        <a:rPr kumimoji="1" lang="ja-JP" altLang="en-US" sz="3600" dirty="0">
                          <a:latin typeface="BIZ UDPゴシック" panose="020B0400000000000000" pitchFamily="50" charset="-128"/>
                          <a:ea typeface="BIZ UDPゴシック" panose="020B0400000000000000" pitchFamily="50" charset="-128"/>
                        </a:rPr>
                        <a:t>編</a:t>
                      </a:r>
                    </a:p>
                  </a:txBody>
                  <a:tcPr anchor="ctr">
                    <a:solidFill>
                      <a:schemeClr val="accent6">
                        <a:lumMod val="20000"/>
                        <a:lumOff val="80000"/>
                      </a:schemeClr>
                    </a:solidFill>
                  </a:tcPr>
                </a:tc>
                <a:tc>
                  <a:txBody>
                    <a:bodyPr/>
                    <a:lstStyle/>
                    <a:p>
                      <a:r>
                        <a:rPr kumimoji="1" lang="en-US" altLang="ja-JP" sz="3600" dirty="0">
                          <a:latin typeface="BIZ UDPゴシック" panose="020B0400000000000000" pitchFamily="50" charset="-128"/>
                          <a:ea typeface="BIZ UDPゴシック" panose="020B0400000000000000" pitchFamily="50" charset="-128"/>
                        </a:rPr>
                        <a:t>ISMS</a:t>
                      </a:r>
                      <a:r>
                        <a:rPr kumimoji="1" lang="ja-JP" altLang="en-US" sz="3600" dirty="0">
                          <a:latin typeface="BIZ UDPゴシック" panose="020B0400000000000000" pitchFamily="50" charset="-128"/>
                          <a:ea typeface="BIZ UDPゴシック" panose="020B0400000000000000" pitchFamily="50" charset="-128"/>
                        </a:rPr>
                        <a:t>の構築と対策基準の策定と実施手順</a:t>
                      </a:r>
                      <a:endParaRPr kumimoji="1" lang="en-US" altLang="ja-JP" sz="3600" dirty="0">
                        <a:latin typeface="BIZ UDPゴシック" panose="020B0400000000000000" pitchFamily="50" charset="-128"/>
                        <a:ea typeface="BIZ UDPゴシック" panose="020B0400000000000000" pitchFamily="50" charset="-128"/>
                      </a:endParaRPr>
                    </a:p>
                  </a:txBody>
                  <a:tcPr anchor="ctr">
                    <a:solidFill>
                      <a:schemeClr val="accent6">
                        <a:lumMod val="20000"/>
                        <a:lumOff val="80000"/>
                      </a:schemeClr>
                    </a:solidFill>
                  </a:tcPr>
                </a:tc>
                <a:extLst>
                  <a:ext uri="{0D108BD9-81ED-4DB2-BD59-A6C34878D82A}">
                    <a16:rowId xmlns:a16="http://schemas.microsoft.com/office/drawing/2014/main" val="2284944724"/>
                  </a:ext>
                </a:extLst>
              </a:tr>
              <a:tr h="1198758">
                <a:tc>
                  <a:txBody>
                    <a:bodyPr/>
                    <a:lstStyle/>
                    <a:p>
                      <a:pPr algn="ctr"/>
                      <a:r>
                        <a:rPr kumimoji="1" lang="ja-JP" altLang="en-US" sz="3600" dirty="0">
                          <a:latin typeface="BIZ UDPゴシック" panose="020B0400000000000000" pitchFamily="50" charset="-128"/>
                          <a:ea typeface="BIZ UDPゴシック" panose="020B0400000000000000" pitchFamily="50" charset="-128"/>
                        </a:rPr>
                        <a:t>第</a:t>
                      </a:r>
                      <a:r>
                        <a:rPr kumimoji="1" lang="en-US" altLang="ja-JP" sz="3600" dirty="0">
                          <a:latin typeface="BIZ UDPゴシック" panose="020B0400000000000000" pitchFamily="50" charset="-128"/>
                          <a:ea typeface="BIZ UDPゴシック" panose="020B0400000000000000" pitchFamily="50" charset="-128"/>
                        </a:rPr>
                        <a:t>8</a:t>
                      </a:r>
                      <a:r>
                        <a:rPr kumimoji="1" lang="ja-JP" altLang="en-US" sz="3600" dirty="0">
                          <a:latin typeface="BIZ UDPゴシック" panose="020B0400000000000000" pitchFamily="50" charset="-128"/>
                          <a:ea typeface="BIZ UDPゴシック" panose="020B0400000000000000" pitchFamily="50" charset="-128"/>
                        </a:rPr>
                        <a:t>編</a:t>
                      </a:r>
                    </a:p>
                  </a:txBody>
                  <a:tcPr anchor="ctr">
                    <a:solidFill>
                      <a:schemeClr val="accent6">
                        <a:lumMod val="40000"/>
                        <a:lumOff val="60000"/>
                      </a:schemeClr>
                    </a:solidFill>
                  </a:tcPr>
                </a:tc>
                <a:tc>
                  <a:txBody>
                    <a:bodyPr/>
                    <a:lstStyle/>
                    <a:p>
                      <a:r>
                        <a:rPr kumimoji="1" lang="ja-JP" altLang="en-US" sz="3600" dirty="0">
                          <a:latin typeface="BIZ UDPゴシック" panose="020B0400000000000000" pitchFamily="50" charset="-128"/>
                          <a:ea typeface="BIZ UDPゴシック" panose="020B0400000000000000" pitchFamily="50" charset="-128"/>
                        </a:rPr>
                        <a:t>具体的な構築・運用の実践</a:t>
                      </a:r>
                      <a:endParaRPr kumimoji="1" lang="en-US" altLang="ja-JP" sz="3600" dirty="0">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extLst>
                  <a:ext uri="{0D108BD9-81ED-4DB2-BD59-A6C34878D82A}">
                    <a16:rowId xmlns:a16="http://schemas.microsoft.com/office/drawing/2014/main" val="4094529348"/>
                  </a:ext>
                </a:extLst>
              </a:tr>
              <a:tr h="1198758">
                <a:tc>
                  <a:txBody>
                    <a:bodyPr/>
                    <a:lstStyle/>
                    <a:p>
                      <a:pPr algn="ctr"/>
                      <a:r>
                        <a:rPr kumimoji="1" lang="ja-JP" altLang="en-US" sz="3600" dirty="0">
                          <a:latin typeface="BIZ UDPゴシック" panose="020B0400000000000000" pitchFamily="50" charset="-128"/>
                          <a:ea typeface="BIZ UDPゴシック" panose="020B0400000000000000" pitchFamily="50" charset="-128"/>
                        </a:rPr>
                        <a:t>第</a:t>
                      </a:r>
                      <a:r>
                        <a:rPr kumimoji="1" lang="en-US" altLang="ja-JP" sz="3600" dirty="0">
                          <a:latin typeface="BIZ UDPゴシック" panose="020B0400000000000000" pitchFamily="50" charset="-128"/>
                          <a:ea typeface="BIZ UDPゴシック" panose="020B0400000000000000" pitchFamily="50" charset="-128"/>
                        </a:rPr>
                        <a:t>9</a:t>
                      </a:r>
                      <a:r>
                        <a:rPr kumimoji="1" lang="ja-JP" altLang="en-US" sz="3600" dirty="0">
                          <a:latin typeface="BIZ UDPゴシック" panose="020B0400000000000000" pitchFamily="50" charset="-128"/>
                          <a:ea typeface="BIZ UDPゴシック" panose="020B0400000000000000" pitchFamily="50" charset="-128"/>
                        </a:rPr>
                        <a:t>編</a:t>
                      </a:r>
                    </a:p>
                  </a:txBody>
                  <a:tcPr anchor="ctr">
                    <a:solidFill>
                      <a:schemeClr val="accent6">
                        <a:lumMod val="20000"/>
                        <a:lumOff val="80000"/>
                      </a:schemeClr>
                    </a:solidFill>
                  </a:tcPr>
                </a:tc>
                <a:tc>
                  <a:txBody>
                    <a:bodyPr/>
                    <a:lstStyle/>
                    <a:p>
                      <a:r>
                        <a:rPr kumimoji="1" lang="ja-JP" altLang="en-US" sz="3600" dirty="0">
                          <a:latin typeface="BIZ UDPゴシック" panose="020B0400000000000000" pitchFamily="50" charset="-128"/>
                          <a:ea typeface="BIZ UDPゴシック" panose="020B0400000000000000" pitchFamily="50" charset="-128"/>
                        </a:rPr>
                        <a:t>中小企業が組織として実践するためのスキル・知識と人材育成</a:t>
                      </a:r>
                      <a:endParaRPr kumimoji="1" lang="en-US" altLang="ja-JP" sz="3600" dirty="0">
                        <a:latin typeface="BIZ UDPゴシック" panose="020B0400000000000000" pitchFamily="50" charset="-128"/>
                        <a:ea typeface="BIZ UDPゴシック" panose="020B0400000000000000" pitchFamily="50" charset="-128"/>
                      </a:endParaRPr>
                    </a:p>
                  </a:txBody>
                  <a:tcPr anchor="ctr">
                    <a:solidFill>
                      <a:schemeClr val="accent6">
                        <a:lumMod val="20000"/>
                        <a:lumOff val="80000"/>
                      </a:schemeClr>
                    </a:solidFill>
                  </a:tcPr>
                </a:tc>
                <a:extLst>
                  <a:ext uri="{0D108BD9-81ED-4DB2-BD59-A6C34878D82A}">
                    <a16:rowId xmlns:a16="http://schemas.microsoft.com/office/drawing/2014/main" val="3379718352"/>
                  </a:ext>
                </a:extLst>
              </a:tr>
              <a:tr h="1198758">
                <a:tc>
                  <a:txBody>
                    <a:bodyPr/>
                    <a:lstStyle/>
                    <a:p>
                      <a:pPr algn="ctr"/>
                      <a:r>
                        <a:rPr kumimoji="1" lang="ja-JP" altLang="en-US" sz="3600" dirty="0">
                          <a:latin typeface="BIZ UDPゴシック" panose="020B0400000000000000" pitchFamily="50" charset="-128"/>
                          <a:ea typeface="BIZ UDPゴシック" panose="020B0400000000000000" pitchFamily="50" charset="-128"/>
                        </a:rPr>
                        <a:t>第</a:t>
                      </a:r>
                      <a:r>
                        <a:rPr kumimoji="1" lang="en-US" altLang="ja-JP" sz="3600" dirty="0">
                          <a:latin typeface="BIZ UDPゴシック" panose="020B0400000000000000" pitchFamily="50" charset="-128"/>
                          <a:ea typeface="BIZ UDPゴシック" panose="020B0400000000000000" pitchFamily="50" charset="-128"/>
                        </a:rPr>
                        <a:t>10</a:t>
                      </a:r>
                      <a:r>
                        <a:rPr kumimoji="1" lang="ja-JP" altLang="en-US" sz="3600" dirty="0">
                          <a:latin typeface="BIZ UDPゴシック" panose="020B0400000000000000" pitchFamily="50" charset="-128"/>
                          <a:ea typeface="BIZ UDPゴシック" panose="020B0400000000000000" pitchFamily="50" charset="-128"/>
                        </a:rPr>
                        <a:t>編</a:t>
                      </a:r>
                    </a:p>
                  </a:txBody>
                  <a:tcPr anchor="ctr">
                    <a:solidFill>
                      <a:schemeClr val="accent6">
                        <a:lumMod val="40000"/>
                        <a:lumOff val="60000"/>
                      </a:schemeClr>
                    </a:solidFill>
                  </a:tcPr>
                </a:tc>
                <a:tc>
                  <a:txBody>
                    <a:bodyPr/>
                    <a:lstStyle/>
                    <a:p>
                      <a:r>
                        <a:rPr kumimoji="1" lang="ja-JP" altLang="en-US" sz="3600" dirty="0">
                          <a:latin typeface="BIZ UDPゴシック" panose="020B0400000000000000" pitchFamily="50" charset="-128"/>
                          <a:ea typeface="BIZ UDPゴシック" panose="020B0400000000000000" pitchFamily="50" charset="-128"/>
                        </a:rPr>
                        <a:t>サイバーレジリエンス能力の育成</a:t>
                      </a:r>
                      <a:r>
                        <a:rPr kumimoji="1" lang="en-US" altLang="ja-JP" sz="3600" dirty="0">
                          <a:latin typeface="BIZ UDPゴシック" panose="020B0400000000000000" pitchFamily="50" charset="-128"/>
                          <a:ea typeface="BIZ UDPゴシック" panose="020B0400000000000000" pitchFamily="50" charset="-128"/>
                        </a:rPr>
                        <a:t>【</a:t>
                      </a:r>
                      <a:r>
                        <a:rPr kumimoji="1" lang="ja-JP" altLang="en-US" sz="3600" dirty="0">
                          <a:latin typeface="BIZ UDPゴシック" panose="020B0400000000000000" pitchFamily="50" charset="-128"/>
                          <a:ea typeface="BIZ UDPゴシック" panose="020B0400000000000000" pitchFamily="50" charset="-128"/>
                        </a:rPr>
                        <a:t>レベル共通</a:t>
                      </a:r>
                      <a:r>
                        <a:rPr kumimoji="1" lang="en-US" altLang="ja-JP" sz="3600" dirty="0">
                          <a:latin typeface="BIZ UDPゴシック" panose="020B0400000000000000" pitchFamily="50" charset="-128"/>
                          <a:ea typeface="BIZ UDPゴシック" panose="020B0400000000000000" pitchFamily="50" charset="-128"/>
                        </a:rPr>
                        <a:t>】</a:t>
                      </a:r>
                    </a:p>
                  </a:txBody>
                  <a:tcPr anchor="ctr">
                    <a:solidFill>
                      <a:schemeClr val="accent6">
                        <a:lumMod val="40000"/>
                        <a:lumOff val="60000"/>
                      </a:schemeClr>
                    </a:solidFill>
                  </a:tcPr>
                </a:tc>
                <a:extLst>
                  <a:ext uri="{0D108BD9-81ED-4DB2-BD59-A6C34878D82A}">
                    <a16:rowId xmlns:a16="http://schemas.microsoft.com/office/drawing/2014/main" val="545780613"/>
                  </a:ext>
                </a:extLst>
              </a:tr>
              <a:tr h="1198758">
                <a:tc>
                  <a:txBody>
                    <a:bodyPr/>
                    <a:lstStyle/>
                    <a:p>
                      <a:pPr algn="ctr"/>
                      <a:r>
                        <a:rPr kumimoji="1" lang="ja-JP" altLang="en-US" sz="3600" dirty="0">
                          <a:latin typeface="BIZ UDPゴシック" panose="020B0400000000000000" pitchFamily="50" charset="-128"/>
                          <a:ea typeface="BIZ UDPゴシック" panose="020B0400000000000000" pitchFamily="50" charset="-128"/>
                        </a:rPr>
                        <a:t>第</a:t>
                      </a:r>
                      <a:r>
                        <a:rPr kumimoji="1" lang="en-US" altLang="ja-JP" sz="3600" dirty="0">
                          <a:latin typeface="BIZ UDPゴシック" panose="020B0400000000000000" pitchFamily="50" charset="-128"/>
                          <a:ea typeface="BIZ UDPゴシック" panose="020B0400000000000000" pitchFamily="50" charset="-128"/>
                        </a:rPr>
                        <a:t>11</a:t>
                      </a:r>
                      <a:r>
                        <a:rPr kumimoji="1" lang="ja-JP" altLang="en-US" sz="3600" dirty="0">
                          <a:latin typeface="BIZ UDPゴシック" panose="020B0400000000000000" pitchFamily="50" charset="-128"/>
                          <a:ea typeface="BIZ UDPゴシック" panose="020B0400000000000000" pitchFamily="50" charset="-128"/>
                        </a:rPr>
                        <a:t>編</a:t>
                      </a:r>
                    </a:p>
                  </a:txBody>
                  <a:tcPr anchor="ctr">
                    <a:solidFill>
                      <a:schemeClr val="accent6">
                        <a:lumMod val="20000"/>
                        <a:lumOff val="80000"/>
                      </a:schemeClr>
                    </a:solidFill>
                  </a:tcPr>
                </a:tc>
                <a:tc>
                  <a:txBody>
                    <a:bodyPr/>
                    <a:lstStyle/>
                    <a:p>
                      <a:r>
                        <a:rPr kumimoji="1" lang="ja-JP" altLang="en-US" sz="3600" dirty="0">
                          <a:latin typeface="BIZ UDPゴシック" panose="020B0400000000000000" pitchFamily="50" charset="-128"/>
                          <a:ea typeface="BIZ UDPゴシック" panose="020B0400000000000000" pitchFamily="50" charset="-128"/>
                        </a:rPr>
                        <a:t>全体総括</a:t>
                      </a:r>
                      <a:endParaRPr kumimoji="1" lang="en-US" altLang="ja-JP" sz="3600" dirty="0">
                        <a:latin typeface="BIZ UDPゴシック" panose="020B0400000000000000" pitchFamily="50" charset="-128"/>
                        <a:ea typeface="BIZ UDPゴシック" panose="020B0400000000000000" pitchFamily="50" charset="-128"/>
                      </a:endParaRPr>
                    </a:p>
                  </a:txBody>
                  <a:tcPr anchor="ctr">
                    <a:solidFill>
                      <a:schemeClr val="accent6">
                        <a:lumMod val="20000"/>
                        <a:lumOff val="80000"/>
                      </a:schemeClr>
                    </a:solidFill>
                  </a:tcPr>
                </a:tc>
                <a:extLst>
                  <a:ext uri="{0D108BD9-81ED-4DB2-BD59-A6C34878D82A}">
                    <a16:rowId xmlns:a16="http://schemas.microsoft.com/office/drawing/2014/main" val="1665624547"/>
                  </a:ext>
                </a:extLst>
              </a:tr>
            </a:tbl>
          </a:graphicData>
        </a:graphic>
      </p:graphicFrame>
    </p:spTree>
    <p:extLst>
      <p:ext uri="{BB962C8B-B14F-4D97-AF65-F5344CB8AC3E}">
        <p14:creationId xmlns:p14="http://schemas.microsoft.com/office/powerpoint/2010/main" val="395549603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C11A3258-32A7-4125-9006-D8285FF2D2CC}"/>
              </a:ext>
            </a:extLst>
          </p:cNvPr>
          <p:cNvSpPr txBox="1"/>
          <p:nvPr/>
        </p:nvSpPr>
        <p:spPr>
          <a:xfrm>
            <a:off x="13106608" y="597600"/>
            <a:ext cx="432444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6-3-1.】</a:t>
            </a:r>
          </a:p>
          <a:p>
            <a:pPr algn="ctr"/>
            <a:r>
              <a:rPr lang="en-US" altLang="ja-JP" sz="2400" b="1" dirty="0">
                <a:latin typeface="BIZ UDPゴシック" panose="020B0400000000000000" pitchFamily="50" charset="-128"/>
                <a:ea typeface="BIZ UDPゴシック" panose="020B0400000000000000" pitchFamily="50" charset="-128"/>
              </a:rPr>
              <a:t>P91</a:t>
            </a:r>
          </a:p>
        </p:txBody>
      </p:sp>
      <p:sp>
        <p:nvSpPr>
          <p:cNvPr id="3" name="テキスト プレースホルダー 2">
            <a:extLst>
              <a:ext uri="{FF2B5EF4-FFF2-40B4-BE49-F238E27FC236}">
                <a16:creationId xmlns:a16="http://schemas.microsoft.com/office/drawing/2014/main" id="{671B73AB-EA84-D28A-867F-D38E0A00B32E}"/>
              </a:ext>
            </a:extLst>
          </p:cNvPr>
          <p:cNvSpPr txBox="1">
            <a:spLocks noGrp="1"/>
          </p:cNvSpPr>
          <p:nvPr>
            <p:ph type="title" idx="4294967295"/>
          </p:nvPr>
        </p:nvSpPr>
        <p:spPr>
          <a:xfrm>
            <a:off x="1269352" y="706207"/>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ja-JP" altLang="en-US" sz="4000" dirty="0">
                <a:latin typeface="BIZ UDPゴシック" panose="020B0400000000000000" pitchFamily="50" charset="-128"/>
                <a:ea typeface="BIZ UDPゴシック" panose="020B0400000000000000" pitchFamily="50" charset="-128"/>
              </a:rPr>
              <a:t>経営投資としてのサイバーセキュリティ対策</a:t>
            </a:r>
            <a:endPar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p:txBody>
      </p:sp>
      <p:sp>
        <p:nvSpPr>
          <p:cNvPr id="10" name="テキスト プレースホルダー 2">
            <a:extLst>
              <a:ext uri="{FF2B5EF4-FFF2-40B4-BE49-F238E27FC236}">
                <a16:creationId xmlns:a16="http://schemas.microsoft.com/office/drawing/2014/main" id="{6745B5A5-8DAA-B26F-2DC7-A0E651B16258}"/>
              </a:ext>
            </a:extLst>
          </p:cNvPr>
          <p:cNvSpPr txBox="1">
            <a:spLocks/>
          </p:cNvSpPr>
          <p:nvPr/>
        </p:nvSpPr>
        <p:spPr>
          <a:xfrm>
            <a:off x="1332852" y="1590315"/>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経営者が重要視すべき</a:t>
            </a:r>
            <a:r>
              <a:rPr lang="en-US" altLang="ja-JP" sz="3600" dirty="0">
                <a:latin typeface="BIZ UDPゴシック" panose="020B0400000000000000" pitchFamily="50" charset="-128"/>
                <a:ea typeface="BIZ UDPゴシック" panose="020B0400000000000000" pitchFamily="50" charset="-128"/>
              </a:rPr>
              <a:t>3</a:t>
            </a:r>
            <a:r>
              <a:rPr lang="ja-JP" altLang="en-US" sz="3600" dirty="0">
                <a:latin typeface="BIZ UDPゴシック" panose="020B0400000000000000" pitchFamily="50" charset="-128"/>
                <a:ea typeface="BIZ UDPゴシック" panose="020B0400000000000000" pitchFamily="50" charset="-128"/>
              </a:rPr>
              <a:t>つのポイント</a:t>
            </a:r>
          </a:p>
        </p:txBody>
      </p:sp>
      <p:grpSp>
        <p:nvGrpSpPr>
          <p:cNvPr id="2" name="グループ化 1">
            <a:extLst>
              <a:ext uri="{FF2B5EF4-FFF2-40B4-BE49-F238E27FC236}">
                <a16:creationId xmlns:a16="http://schemas.microsoft.com/office/drawing/2014/main" id="{2F79F61B-4331-C930-092D-AA64A078111B}"/>
              </a:ext>
            </a:extLst>
          </p:cNvPr>
          <p:cNvGrpSpPr/>
          <p:nvPr/>
        </p:nvGrpSpPr>
        <p:grpSpPr>
          <a:xfrm>
            <a:off x="1603054" y="2670086"/>
            <a:ext cx="15205746" cy="1646276"/>
            <a:chOff x="0" y="0"/>
            <a:chExt cx="5534648" cy="756015"/>
          </a:xfrm>
          <a:solidFill>
            <a:schemeClr val="accent1">
              <a:lumMod val="60000"/>
              <a:lumOff val="40000"/>
            </a:schemeClr>
          </a:solidFill>
        </p:grpSpPr>
        <p:sp>
          <p:nvSpPr>
            <p:cNvPr id="5" name="四角形: 角を丸くする 4">
              <a:extLst>
                <a:ext uri="{FF2B5EF4-FFF2-40B4-BE49-F238E27FC236}">
                  <a16:creationId xmlns:a16="http://schemas.microsoft.com/office/drawing/2014/main" id="{6BBB8C76-DE3C-7DAC-5976-B616A7565727}"/>
                </a:ext>
              </a:extLst>
            </p:cNvPr>
            <p:cNvSpPr/>
            <p:nvPr/>
          </p:nvSpPr>
          <p:spPr>
            <a:xfrm>
              <a:off x="0" y="0"/>
              <a:ext cx="5534648" cy="756015"/>
            </a:xfrm>
            <a:prstGeom prst="roundRect">
              <a:avLst>
                <a:gd name="adj" fmla="val 10000"/>
              </a:avLst>
            </a:prstGeom>
            <a:grpFill/>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a:lstStyle/>
            <a:p>
              <a:endParaRPr lang="ja-JP" altLang="en-US" sz="2400" dirty="0">
                <a:latin typeface="BIZ UDPゴシック" panose="020B0400000000000000" pitchFamily="50" charset="-128"/>
                <a:ea typeface="BIZ UDPゴシック" panose="020B0400000000000000" pitchFamily="50" charset="-128"/>
              </a:endParaRPr>
            </a:p>
          </p:txBody>
        </p:sp>
        <p:sp>
          <p:nvSpPr>
            <p:cNvPr id="6" name="四角形: 角を丸くする 4">
              <a:extLst>
                <a:ext uri="{FF2B5EF4-FFF2-40B4-BE49-F238E27FC236}">
                  <a16:creationId xmlns:a16="http://schemas.microsoft.com/office/drawing/2014/main" id="{2968300E-6ADC-2277-6840-4619B9474E7B}"/>
                </a:ext>
              </a:extLst>
            </p:cNvPr>
            <p:cNvSpPr txBox="1"/>
            <p:nvPr/>
          </p:nvSpPr>
          <p:spPr>
            <a:xfrm>
              <a:off x="22143" y="22143"/>
              <a:ext cx="5490362" cy="711729"/>
            </a:xfrm>
            <a:prstGeom prst="rect">
              <a:avLst/>
            </a:prstGeom>
            <a:solidFill>
              <a:schemeClr val="accent6">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marL="0" lvl="0" indent="0" algn="ctr" defTabSz="466725">
                <a:lnSpc>
                  <a:spcPct val="110000"/>
                </a:lnSpc>
                <a:spcBef>
                  <a:spcPct val="0"/>
                </a:spcBef>
                <a:buNone/>
              </a:pPr>
              <a:r>
                <a:rPr kumimoji="1" lang="ja-JP" altLang="en-US" sz="3200" b="1" kern="1200" dirty="0">
                  <a:latin typeface="BIZ UDPゴシック" panose="020B0400000000000000" pitchFamily="50" charset="-128"/>
                  <a:ea typeface="BIZ UDPゴシック" panose="020B0400000000000000" pitchFamily="50" charset="-128"/>
                </a:rPr>
                <a:t>ポイント①</a:t>
              </a:r>
              <a:br>
                <a:rPr kumimoji="1" lang="en-US" altLang="ja-JP" sz="3200" b="0" kern="1200" dirty="0">
                  <a:latin typeface="BIZ UDPゴシック" panose="020B0400000000000000" pitchFamily="50" charset="-128"/>
                  <a:ea typeface="BIZ UDPゴシック" panose="020B0400000000000000" pitchFamily="50" charset="-128"/>
                </a:rPr>
              </a:br>
              <a:r>
                <a:rPr kumimoji="1" lang="ja-JP" altLang="en-US" sz="3200" b="0" kern="1200" dirty="0">
                  <a:latin typeface="BIZ UDPゴシック" panose="020B0400000000000000" pitchFamily="50" charset="-128"/>
                  <a:ea typeface="BIZ UDPゴシック" panose="020B0400000000000000" pitchFamily="50" charset="-128"/>
                </a:rPr>
                <a:t>ビジネスの継続・発展には</a:t>
              </a:r>
              <a:r>
                <a:rPr kumimoji="1" lang="en-US" altLang="ja-JP" sz="3200" b="0" kern="1200" dirty="0">
                  <a:latin typeface="BIZ UDPゴシック" panose="020B0400000000000000" pitchFamily="50" charset="-128"/>
                  <a:ea typeface="BIZ UDPゴシック" panose="020B0400000000000000" pitchFamily="50" charset="-128"/>
                </a:rPr>
                <a:t>IT</a:t>
              </a:r>
              <a:r>
                <a:rPr kumimoji="1" lang="ja-JP" altLang="en-US" sz="3200" b="0" kern="1200" dirty="0">
                  <a:latin typeface="BIZ UDPゴシック" panose="020B0400000000000000" pitchFamily="50" charset="-128"/>
                  <a:ea typeface="BIZ UDPゴシック" panose="020B0400000000000000" pitchFamily="50" charset="-128"/>
                </a:rPr>
                <a:t>の活用が不可欠</a:t>
              </a:r>
              <a:endParaRPr kumimoji="1" lang="ja-JP" altLang="en-US" sz="3200" kern="1200" dirty="0">
                <a:latin typeface="BIZ UDPゴシック" panose="020B0400000000000000" pitchFamily="50" charset="-128"/>
                <a:ea typeface="BIZ UDPゴシック" panose="020B0400000000000000" pitchFamily="50" charset="-128"/>
              </a:endParaRPr>
            </a:p>
          </p:txBody>
        </p:sp>
      </p:grpSp>
      <p:grpSp>
        <p:nvGrpSpPr>
          <p:cNvPr id="8" name="グループ化 7">
            <a:extLst>
              <a:ext uri="{FF2B5EF4-FFF2-40B4-BE49-F238E27FC236}">
                <a16:creationId xmlns:a16="http://schemas.microsoft.com/office/drawing/2014/main" id="{7842FC7A-35B6-7E5E-DAC8-A26FD837A908}"/>
              </a:ext>
            </a:extLst>
          </p:cNvPr>
          <p:cNvGrpSpPr/>
          <p:nvPr/>
        </p:nvGrpSpPr>
        <p:grpSpPr>
          <a:xfrm>
            <a:off x="1603054" y="4587687"/>
            <a:ext cx="15205746" cy="1646276"/>
            <a:chOff x="0" y="1253003"/>
            <a:chExt cx="5534648" cy="756015"/>
          </a:xfrm>
          <a:solidFill>
            <a:schemeClr val="accent6">
              <a:lumMod val="75000"/>
            </a:schemeClr>
          </a:solidFill>
        </p:grpSpPr>
        <p:sp>
          <p:nvSpPr>
            <p:cNvPr id="9" name="四角形: 角を丸くする 8">
              <a:extLst>
                <a:ext uri="{FF2B5EF4-FFF2-40B4-BE49-F238E27FC236}">
                  <a16:creationId xmlns:a16="http://schemas.microsoft.com/office/drawing/2014/main" id="{621C1A18-DC4E-DF52-EDD7-430AF456CE3D}"/>
                </a:ext>
              </a:extLst>
            </p:cNvPr>
            <p:cNvSpPr/>
            <p:nvPr/>
          </p:nvSpPr>
          <p:spPr>
            <a:xfrm>
              <a:off x="0" y="1253003"/>
              <a:ext cx="5534648" cy="756015"/>
            </a:xfrm>
            <a:prstGeom prst="roundRect">
              <a:avLst>
                <a:gd name="adj" fmla="val 10000"/>
              </a:avLst>
            </a:prstGeom>
            <a:grpFill/>
          </p:spPr>
          <p:style>
            <a:lnRef idx="2">
              <a:schemeClr val="lt1">
                <a:hueOff val="0"/>
                <a:satOff val="0"/>
                <a:lumOff val="0"/>
                <a:alphaOff val="0"/>
              </a:schemeClr>
            </a:lnRef>
            <a:fillRef idx="1">
              <a:schemeClr val="accent1">
                <a:shade val="80000"/>
                <a:hueOff val="174641"/>
                <a:satOff val="-3128"/>
                <a:lumOff val="13293"/>
                <a:alphaOff val="0"/>
              </a:schemeClr>
            </a:fillRef>
            <a:effectRef idx="0">
              <a:schemeClr val="accent1">
                <a:shade val="80000"/>
                <a:hueOff val="174641"/>
                <a:satOff val="-3128"/>
                <a:lumOff val="13293"/>
                <a:alphaOff val="0"/>
              </a:schemeClr>
            </a:effectRef>
            <a:fontRef idx="minor">
              <a:schemeClr val="lt1"/>
            </a:fontRef>
          </p:style>
          <p:txBody>
            <a:bodyPr/>
            <a:lstStyle/>
            <a:p>
              <a:endParaRPr lang="ja-JP" altLang="en-US" sz="2400" dirty="0">
                <a:latin typeface="BIZ UDPゴシック" panose="020B0400000000000000" pitchFamily="50" charset="-128"/>
                <a:ea typeface="BIZ UDPゴシック" panose="020B0400000000000000" pitchFamily="50" charset="-128"/>
              </a:endParaRPr>
            </a:p>
          </p:txBody>
        </p:sp>
        <p:sp>
          <p:nvSpPr>
            <p:cNvPr id="12" name="四角形: 角を丸くする 6">
              <a:extLst>
                <a:ext uri="{FF2B5EF4-FFF2-40B4-BE49-F238E27FC236}">
                  <a16:creationId xmlns:a16="http://schemas.microsoft.com/office/drawing/2014/main" id="{AF2463F7-601A-E0AD-1441-BE4935BA9FC3}"/>
                </a:ext>
              </a:extLst>
            </p:cNvPr>
            <p:cNvSpPr txBox="1"/>
            <p:nvPr/>
          </p:nvSpPr>
          <p:spPr>
            <a:xfrm>
              <a:off x="22143" y="1275146"/>
              <a:ext cx="5490362" cy="71172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marL="0" lvl="0" indent="0" algn="ctr" defTabSz="466725">
                <a:lnSpc>
                  <a:spcPct val="110000"/>
                </a:lnSpc>
                <a:spcBef>
                  <a:spcPct val="0"/>
                </a:spcBef>
                <a:buNone/>
              </a:pPr>
              <a:r>
                <a:rPr kumimoji="1" lang="ja-JP" altLang="en-US" sz="3200" b="1" kern="1200" dirty="0">
                  <a:latin typeface="BIZ UDPゴシック" panose="020B0400000000000000" pitchFamily="50" charset="-128"/>
                  <a:ea typeface="BIZ UDPゴシック" panose="020B0400000000000000" pitchFamily="50" charset="-128"/>
                </a:rPr>
                <a:t>ポイント②</a:t>
              </a:r>
              <a:br>
                <a:rPr kumimoji="1" lang="en-US" altLang="ja-JP" sz="3200" b="0" kern="1200" dirty="0">
                  <a:latin typeface="BIZ UDPゴシック" panose="020B0400000000000000" pitchFamily="50" charset="-128"/>
                  <a:ea typeface="BIZ UDPゴシック" panose="020B0400000000000000" pitchFamily="50" charset="-128"/>
                </a:rPr>
              </a:br>
              <a:r>
                <a:rPr kumimoji="1" lang="en-US" altLang="ja-JP" sz="3200" b="0" kern="1200" dirty="0">
                  <a:latin typeface="BIZ UDPゴシック" panose="020B0400000000000000" pitchFamily="50" charset="-128"/>
                  <a:ea typeface="BIZ UDPゴシック" panose="020B0400000000000000" pitchFamily="50" charset="-128"/>
                </a:rPr>
                <a:t>IT</a:t>
              </a:r>
              <a:r>
                <a:rPr kumimoji="1" lang="ja-JP" altLang="en-US" sz="3200" b="0" kern="1200" dirty="0">
                  <a:latin typeface="BIZ UDPゴシック" panose="020B0400000000000000" pitchFamily="50" charset="-128"/>
                  <a:ea typeface="BIZ UDPゴシック" panose="020B0400000000000000" pitchFamily="50" charset="-128"/>
                </a:rPr>
                <a:t>の活用にはサイバー攻撃への対策が必要</a:t>
              </a:r>
              <a:endParaRPr kumimoji="1" lang="ja-JP" altLang="en-US" sz="3200" kern="1200" dirty="0">
                <a:latin typeface="BIZ UDPゴシック" panose="020B0400000000000000" pitchFamily="50" charset="-128"/>
                <a:ea typeface="BIZ UDPゴシック" panose="020B0400000000000000" pitchFamily="50" charset="-128"/>
              </a:endParaRPr>
            </a:p>
          </p:txBody>
        </p:sp>
      </p:grpSp>
      <p:grpSp>
        <p:nvGrpSpPr>
          <p:cNvPr id="14" name="グループ化 13">
            <a:extLst>
              <a:ext uri="{FF2B5EF4-FFF2-40B4-BE49-F238E27FC236}">
                <a16:creationId xmlns:a16="http://schemas.microsoft.com/office/drawing/2014/main" id="{18942B80-4EEA-D9FA-1FD8-5B2C0A3AAD29}"/>
              </a:ext>
            </a:extLst>
          </p:cNvPr>
          <p:cNvGrpSpPr/>
          <p:nvPr/>
        </p:nvGrpSpPr>
        <p:grpSpPr>
          <a:xfrm>
            <a:off x="1603054" y="6505288"/>
            <a:ext cx="15205746" cy="1646276"/>
            <a:chOff x="0" y="2517466"/>
            <a:chExt cx="5534648" cy="756015"/>
          </a:xfrm>
          <a:solidFill>
            <a:schemeClr val="accent6">
              <a:lumMod val="50000"/>
            </a:schemeClr>
          </a:solidFill>
        </p:grpSpPr>
        <p:sp>
          <p:nvSpPr>
            <p:cNvPr id="15" name="四角形: 角を丸くする 14">
              <a:extLst>
                <a:ext uri="{FF2B5EF4-FFF2-40B4-BE49-F238E27FC236}">
                  <a16:creationId xmlns:a16="http://schemas.microsoft.com/office/drawing/2014/main" id="{C22F61F0-6DA5-5C08-B43E-6DE8EE249F5C}"/>
                </a:ext>
              </a:extLst>
            </p:cNvPr>
            <p:cNvSpPr/>
            <p:nvPr/>
          </p:nvSpPr>
          <p:spPr>
            <a:xfrm>
              <a:off x="0" y="2517466"/>
              <a:ext cx="5534648" cy="756015"/>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shade val="80000"/>
                <a:hueOff val="349283"/>
                <a:satOff val="-6256"/>
                <a:lumOff val="26585"/>
                <a:alphaOff val="0"/>
              </a:schemeClr>
            </a:effectRef>
            <a:fontRef idx="minor">
              <a:schemeClr val="lt1"/>
            </a:fontRef>
          </p:style>
          <p:txBody>
            <a:bodyPr/>
            <a:lstStyle/>
            <a:p>
              <a:endParaRPr lang="ja-JP" altLang="en-US" sz="2400" dirty="0">
                <a:latin typeface="BIZ UDPゴシック" panose="020B0400000000000000" pitchFamily="50" charset="-128"/>
                <a:ea typeface="BIZ UDPゴシック" panose="020B0400000000000000" pitchFamily="50" charset="-128"/>
              </a:endParaRPr>
            </a:p>
          </p:txBody>
        </p:sp>
        <p:sp>
          <p:nvSpPr>
            <p:cNvPr id="16" name="四角形: 角を丸くする 8">
              <a:extLst>
                <a:ext uri="{FF2B5EF4-FFF2-40B4-BE49-F238E27FC236}">
                  <a16:creationId xmlns:a16="http://schemas.microsoft.com/office/drawing/2014/main" id="{8F680396-AAA6-521B-A409-BC278E47667C}"/>
                </a:ext>
              </a:extLst>
            </p:cNvPr>
            <p:cNvSpPr txBox="1"/>
            <p:nvPr/>
          </p:nvSpPr>
          <p:spPr>
            <a:xfrm>
              <a:off x="22143" y="2539609"/>
              <a:ext cx="5490362" cy="71172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marL="0" lvl="0" indent="0" algn="ctr" defTabSz="466725">
                <a:lnSpc>
                  <a:spcPct val="110000"/>
                </a:lnSpc>
                <a:spcBef>
                  <a:spcPct val="0"/>
                </a:spcBef>
                <a:buClrTx/>
                <a:buSzTx/>
                <a:buFontTx/>
                <a:buNone/>
              </a:pPr>
              <a:r>
                <a:rPr kumimoji="1" lang="ja-JP" altLang="en-US" sz="3200" b="1" kern="1200" dirty="0">
                  <a:latin typeface="BIZ UDPゴシック" panose="020B0400000000000000" pitchFamily="50" charset="-128"/>
                  <a:ea typeface="BIZ UDPゴシック" panose="020B0400000000000000" pitchFamily="50" charset="-128"/>
                </a:rPr>
                <a:t>ポイント③</a:t>
              </a:r>
              <a:br>
                <a:rPr kumimoji="1" lang="en-US" altLang="ja-JP" sz="3200" b="0" kern="1200" dirty="0">
                  <a:latin typeface="BIZ UDPゴシック" panose="020B0400000000000000" pitchFamily="50" charset="-128"/>
                  <a:ea typeface="BIZ UDPゴシック" panose="020B0400000000000000" pitchFamily="50" charset="-128"/>
                </a:rPr>
              </a:br>
              <a:r>
                <a:rPr kumimoji="1" lang="ja-JP" altLang="ja-JP" sz="3200" b="0" kern="1200" dirty="0">
                  <a:latin typeface="BIZ UDPゴシック" panose="020B0400000000000000" pitchFamily="50" charset="-128"/>
                  <a:ea typeface="BIZ UDPゴシック" panose="020B0400000000000000" pitchFamily="50" charset="-128"/>
                </a:rPr>
                <a:t>サイバーセキュリティ対策は経営者が自ら実行</a:t>
              </a:r>
            </a:p>
          </p:txBody>
        </p:sp>
      </p:grpSp>
      <p:pic>
        <p:nvPicPr>
          <p:cNvPr id="17" name="図 16">
            <a:extLst>
              <a:ext uri="{FF2B5EF4-FFF2-40B4-BE49-F238E27FC236}">
                <a16:creationId xmlns:a16="http://schemas.microsoft.com/office/drawing/2014/main" id="{402A0AA1-1767-8798-81C7-A0E63FC3796A}"/>
              </a:ext>
            </a:extLst>
          </p:cNvPr>
          <p:cNvPicPr>
            <a:picLocks noChangeAspect="1"/>
          </p:cNvPicPr>
          <p:nvPr/>
        </p:nvPicPr>
        <p:blipFill>
          <a:blip r:embed="rId3"/>
          <a:stretch>
            <a:fillRect/>
          </a:stretch>
        </p:blipFill>
        <p:spPr>
          <a:xfrm>
            <a:off x="2200641" y="2615532"/>
            <a:ext cx="1940964" cy="1800000"/>
          </a:xfrm>
          <a:prstGeom prst="rect">
            <a:avLst/>
          </a:prstGeom>
        </p:spPr>
      </p:pic>
      <p:pic>
        <p:nvPicPr>
          <p:cNvPr id="18" name="図 17">
            <a:extLst>
              <a:ext uri="{FF2B5EF4-FFF2-40B4-BE49-F238E27FC236}">
                <a16:creationId xmlns:a16="http://schemas.microsoft.com/office/drawing/2014/main" id="{2782EAFD-011E-FFAC-DBE7-85AC280809A5}"/>
              </a:ext>
            </a:extLst>
          </p:cNvPr>
          <p:cNvPicPr>
            <a:picLocks noChangeAspect="1"/>
          </p:cNvPicPr>
          <p:nvPr/>
        </p:nvPicPr>
        <p:blipFill>
          <a:blip r:embed="rId4"/>
          <a:stretch>
            <a:fillRect/>
          </a:stretch>
        </p:blipFill>
        <p:spPr>
          <a:xfrm>
            <a:off x="14211526" y="2593224"/>
            <a:ext cx="1929343" cy="1800000"/>
          </a:xfrm>
          <a:prstGeom prst="rect">
            <a:avLst/>
          </a:prstGeom>
        </p:spPr>
      </p:pic>
      <p:pic>
        <p:nvPicPr>
          <p:cNvPr id="19" name="図 18">
            <a:extLst>
              <a:ext uri="{FF2B5EF4-FFF2-40B4-BE49-F238E27FC236}">
                <a16:creationId xmlns:a16="http://schemas.microsoft.com/office/drawing/2014/main" id="{CD9F1712-8741-A6FA-6050-8090815982A5}"/>
              </a:ext>
            </a:extLst>
          </p:cNvPr>
          <p:cNvPicPr>
            <a:picLocks noChangeAspect="1"/>
          </p:cNvPicPr>
          <p:nvPr/>
        </p:nvPicPr>
        <p:blipFill>
          <a:blip r:embed="rId5"/>
          <a:stretch>
            <a:fillRect/>
          </a:stretch>
        </p:blipFill>
        <p:spPr>
          <a:xfrm>
            <a:off x="2262571" y="4569626"/>
            <a:ext cx="1929343" cy="1800000"/>
          </a:xfrm>
          <a:prstGeom prst="rect">
            <a:avLst/>
          </a:prstGeom>
        </p:spPr>
      </p:pic>
      <p:pic>
        <p:nvPicPr>
          <p:cNvPr id="20" name="図 19">
            <a:extLst>
              <a:ext uri="{FF2B5EF4-FFF2-40B4-BE49-F238E27FC236}">
                <a16:creationId xmlns:a16="http://schemas.microsoft.com/office/drawing/2014/main" id="{282BAF74-9B94-805B-2A5A-984682086A51}"/>
              </a:ext>
            </a:extLst>
          </p:cNvPr>
          <p:cNvPicPr>
            <a:picLocks noChangeAspect="1"/>
          </p:cNvPicPr>
          <p:nvPr/>
        </p:nvPicPr>
        <p:blipFill>
          <a:blip r:embed="rId6"/>
          <a:stretch>
            <a:fillRect/>
          </a:stretch>
        </p:blipFill>
        <p:spPr>
          <a:xfrm>
            <a:off x="14252397" y="4569626"/>
            <a:ext cx="1929343" cy="2026348"/>
          </a:xfrm>
          <a:prstGeom prst="rect">
            <a:avLst/>
          </a:prstGeom>
        </p:spPr>
      </p:pic>
      <p:pic>
        <p:nvPicPr>
          <p:cNvPr id="21" name="図 20">
            <a:extLst>
              <a:ext uri="{FF2B5EF4-FFF2-40B4-BE49-F238E27FC236}">
                <a16:creationId xmlns:a16="http://schemas.microsoft.com/office/drawing/2014/main" id="{1BFC80B0-6E96-B94F-B4CB-63B02C9D8527}"/>
              </a:ext>
            </a:extLst>
          </p:cNvPr>
          <p:cNvPicPr>
            <a:picLocks noChangeAspect="1"/>
          </p:cNvPicPr>
          <p:nvPr/>
        </p:nvPicPr>
        <p:blipFill>
          <a:blip r:embed="rId7"/>
          <a:stretch>
            <a:fillRect/>
          </a:stretch>
        </p:blipFill>
        <p:spPr>
          <a:xfrm>
            <a:off x="2262571" y="6428426"/>
            <a:ext cx="1929343" cy="1800000"/>
          </a:xfrm>
          <a:prstGeom prst="rect">
            <a:avLst/>
          </a:prstGeom>
        </p:spPr>
      </p:pic>
      <p:pic>
        <p:nvPicPr>
          <p:cNvPr id="22" name="図 21">
            <a:extLst>
              <a:ext uri="{FF2B5EF4-FFF2-40B4-BE49-F238E27FC236}">
                <a16:creationId xmlns:a16="http://schemas.microsoft.com/office/drawing/2014/main" id="{119BA238-8AEC-A299-A34C-E195F18CC54E}"/>
              </a:ext>
            </a:extLst>
          </p:cNvPr>
          <p:cNvPicPr>
            <a:picLocks noChangeAspect="1"/>
          </p:cNvPicPr>
          <p:nvPr/>
        </p:nvPicPr>
        <p:blipFill>
          <a:blip r:embed="rId8"/>
          <a:stretch>
            <a:fillRect/>
          </a:stretch>
        </p:blipFill>
        <p:spPr>
          <a:xfrm>
            <a:off x="14337770" y="6454336"/>
            <a:ext cx="1940964" cy="1800000"/>
          </a:xfrm>
          <a:prstGeom prst="rect">
            <a:avLst/>
          </a:prstGeom>
        </p:spPr>
      </p:pic>
      <p:sp>
        <p:nvSpPr>
          <p:cNvPr id="23" name="テキスト ボックス 22">
            <a:extLst>
              <a:ext uri="{FF2B5EF4-FFF2-40B4-BE49-F238E27FC236}">
                <a16:creationId xmlns:a16="http://schemas.microsoft.com/office/drawing/2014/main" id="{8094699C-8C82-A0E5-B5A4-B3C431EF1EAA}"/>
              </a:ext>
            </a:extLst>
          </p:cNvPr>
          <p:cNvSpPr txBox="1"/>
          <p:nvPr/>
        </p:nvSpPr>
        <p:spPr>
          <a:xfrm>
            <a:off x="906906" y="8705543"/>
            <a:ext cx="16204366" cy="707886"/>
          </a:xfrm>
          <a:prstGeom prst="rect">
            <a:avLst/>
          </a:prstGeom>
          <a:noFill/>
        </p:spPr>
        <p:txBody>
          <a:bodyPr wrap="square" rtlCol="0">
            <a:spAutoFit/>
          </a:bodyPr>
          <a:lstStyle/>
          <a:p>
            <a:pPr algn="ctr"/>
            <a:r>
              <a:rPr kumimoji="1" lang="en-US" altLang="ja-JP" sz="2000" dirty="0">
                <a:latin typeface="BIZ UDPゴシック" panose="020B0400000000000000" pitchFamily="50" charset="-128"/>
                <a:ea typeface="BIZ UDPゴシック" panose="020B0400000000000000" pitchFamily="50" charset="-128"/>
              </a:rPr>
              <a:t>IT</a:t>
            </a:r>
            <a:r>
              <a:rPr kumimoji="1" lang="ja-JP" altLang="en-US" sz="2000" dirty="0">
                <a:latin typeface="BIZ UDPゴシック" panose="020B0400000000000000" pitchFamily="50" charset="-128"/>
                <a:ea typeface="BIZ UDPゴシック" panose="020B0400000000000000" pitchFamily="50" charset="-128"/>
              </a:rPr>
              <a:t>の活用とサイバーセキュリティ対策の関係性</a:t>
            </a:r>
            <a:endParaRPr kumimoji="1" lang="en-US" altLang="ja-JP" sz="2000" dirty="0">
              <a:latin typeface="BIZ UDPゴシック" panose="020B0400000000000000" pitchFamily="50" charset="-128"/>
              <a:ea typeface="BIZ UDPゴシック" panose="020B0400000000000000" pitchFamily="50" charset="-128"/>
            </a:endParaRPr>
          </a:p>
          <a:p>
            <a:pPr algn="ctr"/>
            <a:r>
              <a:rPr kumimoji="1" lang="ja-JP" altLang="en-US" sz="2000" dirty="0">
                <a:latin typeface="BIZ UDPゴシック" panose="020B0400000000000000" pitchFamily="50" charset="-128"/>
                <a:ea typeface="BIZ UDPゴシック" panose="020B0400000000000000" pitchFamily="50" charset="-128"/>
              </a:rPr>
              <a:t>（出典） 東京都産業労働局 「</a:t>
            </a:r>
            <a:r>
              <a:rPr kumimoji="1" lang="en-US" altLang="ja-JP" sz="2000" dirty="0">
                <a:latin typeface="BIZ UDPゴシック" panose="020B0400000000000000" pitchFamily="50" charset="-128"/>
                <a:ea typeface="BIZ UDPゴシック" panose="020B0400000000000000" pitchFamily="50" charset="-128"/>
              </a:rPr>
              <a:t>MISSION 3-1 </a:t>
            </a:r>
            <a:r>
              <a:rPr kumimoji="1" lang="ja-JP" altLang="en-US" sz="2000" dirty="0">
                <a:latin typeface="BIZ UDPゴシック" panose="020B0400000000000000" pitchFamily="50" charset="-128"/>
                <a:ea typeface="BIZ UDPゴシック" panose="020B0400000000000000" pitchFamily="50" charset="-128"/>
              </a:rPr>
              <a:t>サイバーセキュリティ対策が経営に与える重大な影響」</a:t>
            </a:r>
          </a:p>
        </p:txBody>
      </p:sp>
      <p:sp>
        <p:nvSpPr>
          <p:cNvPr id="4" name="object 40">
            <a:extLst>
              <a:ext uri="{FF2B5EF4-FFF2-40B4-BE49-F238E27FC236}">
                <a16:creationId xmlns:a16="http://schemas.microsoft.com/office/drawing/2014/main" id="{C263D477-0FB0-EBA9-8FE2-E89B10880E73}"/>
              </a:ext>
            </a:extLst>
          </p:cNvPr>
          <p:cNvSpPr txBox="1"/>
          <p:nvPr/>
        </p:nvSpPr>
        <p:spPr>
          <a:xfrm>
            <a:off x="8026400" y="181698"/>
            <a:ext cx="9404654" cy="203677"/>
          </a:xfrm>
          <a:prstGeom prst="rect">
            <a:avLst/>
          </a:prstGeom>
        </p:spPr>
        <p:txBody>
          <a:bodyPr vert="horz" wrap="square" lIns="0" tIns="11207" rIns="0" bIns="0" rtlCol="0" anchor="ctr">
            <a:spAutoFit/>
          </a:bodyPr>
          <a:lstStyle/>
          <a:p>
            <a:pPr marL="11205" algn="r">
              <a:lnSpc>
                <a:spcPts val="15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2</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中小企業に求められるデジタル化の推進とサイバーセキュリティ対策</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レベル共通</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325382936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C11A3258-32A7-4125-9006-D8285FF2D2CC}"/>
              </a:ext>
            </a:extLst>
          </p:cNvPr>
          <p:cNvSpPr txBox="1"/>
          <p:nvPr/>
        </p:nvSpPr>
        <p:spPr>
          <a:xfrm>
            <a:off x="13106608" y="597600"/>
            <a:ext cx="432444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6-3-2.】</a:t>
            </a:r>
          </a:p>
          <a:p>
            <a:pPr algn="ctr"/>
            <a:r>
              <a:rPr lang="en-US" altLang="ja-JP" sz="2400" b="1" dirty="0">
                <a:latin typeface="BIZ UDPゴシック" panose="020B0400000000000000" pitchFamily="50" charset="-128"/>
                <a:ea typeface="BIZ UDPゴシック" panose="020B0400000000000000" pitchFamily="50" charset="-128"/>
              </a:rPr>
              <a:t>P92</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P93</a:t>
            </a:r>
          </a:p>
        </p:txBody>
      </p:sp>
      <p:sp>
        <p:nvSpPr>
          <p:cNvPr id="3" name="テキスト プレースホルダー 2">
            <a:extLst>
              <a:ext uri="{FF2B5EF4-FFF2-40B4-BE49-F238E27FC236}">
                <a16:creationId xmlns:a16="http://schemas.microsoft.com/office/drawing/2014/main" id="{671B73AB-EA84-D28A-867F-D38E0A00B32E}"/>
              </a:ext>
            </a:extLst>
          </p:cNvPr>
          <p:cNvSpPr txBox="1">
            <a:spLocks noGrp="1"/>
          </p:cNvSpPr>
          <p:nvPr>
            <p:ph type="title" idx="4294967295"/>
          </p:nvPr>
        </p:nvSpPr>
        <p:spPr>
          <a:xfrm>
            <a:off x="1269352" y="706207"/>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ja-JP" altLang="en-US" sz="4000" dirty="0">
                <a:latin typeface="BIZ UDPゴシック" panose="020B0400000000000000" pitchFamily="50" charset="-128"/>
                <a:ea typeface="BIZ UDPゴシック" panose="020B0400000000000000" pitchFamily="50" charset="-128"/>
              </a:rPr>
              <a:t>経営投資としてのサイバーセキュリティ対策</a:t>
            </a:r>
            <a:endPar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p:txBody>
      </p:sp>
      <p:sp>
        <p:nvSpPr>
          <p:cNvPr id="10" name="テキスト プレースホルダー 2">
            <a:extLst>
              <a:ext uri="{FF2B5EF4-FFF2-40B4-BE49-F238E27FC236}">
                <a16:creationId xmlns:a16="http://schemas.microsoft.com/office/drawing/2014/main" id="{6745B5A5-8DAA-B26F-2DC7-A0E651B16258}"/>
              </a:ext>
            </a:extLst>
          </p:cNvPr>
          <p:cNvSpPr txBox="1">
            <a:spLocks/>
          </p:cNvSpPr>
          <p:nvPr/>
        </p:nvSpPr>
        <p:spPr>
          <a:xfrm>
            <a:off x="1332852" y="1612800"/>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4000" dirty="0">
                <a:latin typeface="BIZ UDPゴシック" panose="020B0400000000000000" pitchFamily="50" charset="-128"/>
                <a:ea typeface="BIZ UDPゴシック" panose="020B0400000000000000" pitchFamily="50" charset="-128"/>
              </a:rPr>
              <a:t>経営者が重要視すべき</a:t>
            </a:r>
            <a:r>
              <a:rPr lang="en-US" altLang="ja-JP" sz="4000" dirty="0">
                <a:latin typeface="BIZ UDPゴシック" panose="020B0400000000000000" pitchFamily="50" charset="-128"/>
                <a:ea typeface="BIZ UDPゴシック" panose="020B0400000000000000" pitchFamily="50" charset="-128"/>
              </a:rPr>
              <a:t>3</a:t>
            </a:r>
            <a:r>
              <a:rPr lang="ja-JP" altLang="en-US" sz="4000" dirty="0">
                <a:latin typeface="BIZ UDPゴシック" panose="020B0400000000000000" pitchFamily="50" charset="-128"/>
                <a:ea typeface="BIZ UDPゴシック" panose="020B0400000000000000" pitchFamily="50" charset="-128"/>
              </a:rPr>
              <a:t>つのポイント</a:t>
            </a:r>
          </a:p>
        </p:txBody>
      </p:sp>
      <p:sp>
        <p:nvSpPr>
          <p:cNvPr id="13" name="テキスト ボックス 12">
            <a:extLst>
              <a:ext uri="{FF2B5EF4-FFF2-40B4-BE49-F238E27FC236}">
                <a16:creationId xmlns:a16="http://schemas.microsoft.com/office/drawing/2014/main" id="{678DEB2A-B365-C768-5EEC-A60D40CFCB99}"/>
              </a:ext>
            </a:extLst>
          </p:cNvPr>
          <p:cNvSpPr txBox="1"/>
          <p:nvPr/>
        </p:nvSpPr>
        <p:spPr>
          <a:xfrm>
            <a:off x="1616926" y="2174400"/>
            <a:ext cx="15456498" cy="3807902"/>
          </a:xfrm>
          <a:prstGeom prst="rect">
            <a:avLst/>
          </a:prstGeom>
          <a:noFill/>
        </p:spPr>
        <p:txBody>
          <a:bodyPr wrap="square">
            <a:spAutoFit/>
          </a:bodyPr>
          <a:lstStyle/>
          <a:p>
            <a:pPr>
              <a:lnSpc>
                <a:spcPct val="110000"/>
              </a:lnSpc>
            </a:pPr>
            <a:r>
              <a:rPr kumimoji="1" lang="ja-JP" altLang="en-US" sz="3200" u="sng" dirty="0">
                <a:latin typeface="BIZ UDPゴシック" panose="020B0400000000000000" pitchFamily="50" charset="-128"/>
                <a:ea typeface="BIZ UDPゴシック" panose="020B0400000000000000" pitchFamily="50" charset="-128"/>
              </a:rPr>
              <a:t>ポイント１：ビジネスの継続・発展には</a:t>
            </a:r>
            <a:r>
              <a:rPr kumimoji="1" lang="en-US" altLang="ja-JP" sz="3200" u="sng" dirty="0">
                <a:latin typeface="BIZ UDPゴシック" panose="020B0400000000000000" pitchFamily="50" charset="-128"/>
                <a:ea typeface="BIZ UDPゴシック" panose="020B0400000000000000" pitchFamily="50" charset="-128"/>
              </a:rPr>
              <a:t>IT</a:t>
            </a:r>
            <a:r>
              <a:rPr kumimoji="1" lang="ja-JP" altLang="en-US" sz="3200" u="sng" dirty="0">
                <a:latin typeface="BIZ UDPゴシック" panose="020B0400000000000000" pitchFamily="50" charset="-128"/>
                <a:ea typeface="BIZ UDPゴシック" panose="020B0400000000000000" pitchFamily="50" charset="-128"/>
              </a:rPr>
              <a:t>の活用が不可欠</a:t>
            </a:r>
            <a:endParaRPr kumimoji="1" lang="en-US" altLang="ja-JP" sz="3200" u="sng" dirty="0">
              <a:latin typeface="BIZ UDPゴシック" panose="020B0400000000000000" pitchFamily="50" charset="-128"/>
              <a:ea typeface="BIZ UDPゴシック" panose="020B0400000000000000" pitchFamily="50" charset="-128"/>
            </a:endParaRPr>
          </a:p>
          <a:p>
            <a:pPr>
              <a:lnSpc>
                <a:spcPct val="110000"/>
              </a:lnSpc>
            </a:pP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中小企業の重要課題</a:t>
            </a:r>
            <a:r>
              <a:rPr kumimoji="1" lang="en-US" altLang="ja-JP" sz="3200" dirty="0">
                <a:latin typeface="BIZ UDPゴシック" panose="020B0400000000000000" pitchFamily="50" charset="-128"/>
                <a:ea typeface="BIZ UDPゴシック" panose="020B0400000000000000" pitchFamily="50" charset="-128"/>
              </a:rPr>
              <a:t>】</a:t>
            </a:r>
          </a:p>
          <a:p>
            <a:pPr marL="571500" indent="-5715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業務や生産の効率化</a:t>
            </a:r>
          </a:p>
          <a:p>
            <a:pPr marL="571500" indent="-5715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人材確保</a:t>
            </a:r>
          </a:p>
          <a:p>
            <a:pPr>
              <a:lnSpc>
                <a:spcPct val="110000"/>
              </a:lnSpc>
            </a:pP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r>
              <a:rPr kumimoji="1" lang="ja-JP" altLang="en-US" sz="3200" u="sng" dirty="0">
                <a:latin typeface="BIZ UDPゴシック" panose="020B0400000000000000" pitchFamily="50" charset="-128"/>
                <a:ea typeface="BIZ UDPゴシック" panose="020B0400000000000000" pitchFamily="50" charset="-128"/>
              </a:rPr>
              <a:t>ポイント２：</a:t>
            </a:r>
            <a:r>
              <a:rPr kumimoji="1" lang="en-US" altLang="ja-JP" sz="3200" u="sng" dirty="0">
                <a:latin typeface="BIZ UDPゴシック" panose="020B0400000000000000" pitchFamily="50" charset="-128"/>
                <a:ea typeface="BIZ UDPゴシック" panose="020B0400000000000000" pitchFamily="50" charset="-128"/>
              </a:rPr>
              <a:t>IT</a:t>
            </a:r>
            <a:r>
              <a:rPr kumimoji="1" lang="ja-JP" altLang="en-US" sz="3200" u="sng" dirty="0">
                <a:latin typeface="BIZ UDPゴシック" panose="020B0400000000000000" pitchFamily="50" charset="-128"/>
                <a:ea typeface="BIZ UDPゴシック" panose="020B0400000000000000" pitchFamily="50" charset="-128"/>
              </a:rPr>
              <a:t>の活用にはサイバー攻撃への対策が必要</a:t>
            </a:r>
            <a:endParaRPr kumimoji="1" lang="en-US" altLang="ja-JP" sz="3200" u="sng" dirty="0">
              <a:latin typeface="BIZ UDPゴシック" panose="020B0400000000000000" pitchFamily="50" charset="-128"/>
              <a:ea typeface="BIZ UDPゴシック" panose="020B0400000000000000" pitchFamily="50" charset="-128"/>
            </a:endParaRPr>
          </a:p>
          <a:p>
            <a:pPr>
              <a:lnSpc>
                <a:spcPct val="110000"/>
              </a:lnSpc>
            </a:pPr>
            <a:endParaRPr kumimoji="1" lang="en-US" altLang="ja-JP" sz="3200" dirty="0">
              <a:latin typeface="BIZ UDPゴシック" panose="020B0400000000000000" pitchFamily="50" charset="-128"/>
              <a:ea typeface="BIZ UDPゴシック" panose="020B0400000000000000" pitchFamily="50" charset="-128"/>
            </a:endParaRPr>
          </a:p>
        </p:txBody>
      </p:sp>
      <p:grpSp>
        <p:nvGrpSpPr>
          <p:cNvPr id="6" name="グループ化 5">
            <a:extLst>
              <a:ext uri="{FF2B5EF4-FFF2-40B4-BE49-F238E27FC236}">
                <a16:creationId xmlns:a16="http://schemas.microsoft.com/office/drawing/2014/main" id="{D3D48432-BD71-C522-1695-B5BB367FE24F}"/>
              </a:ext>
            </a:extLst>
          </p:cNvPr>
          <p:cNvGrpSpPr/>
          <p:nvPr/>
        </p:nvGrpSpPr>
        <p:grpSpPr>
          <a:xfrm>
            <a:off x="1922065" y="5537254"/>
            <a:ext cx="14846219" cy="3246438"/>
            <a:chOff x="1500258" y="2333566"/>
            <a:chExt cx="15592280" cy="4228489"/>
          </a:xfrm>
        </p:grpSpPr>
        <p:sp>
          <p:nvSpPr>
            <p:cNvPr id="8" name="四角形: 角を丸くする 7">
              <a:extLst>
                <a:ext uri="{FF2B5EF4-FFF2-40B4-BE49-F238E27FC236}">
                  <a16:creationId xmlns:a16="http://schemas.microsoft.com/office/drawing/2014/main" id="{F3B2E173-2ED2-0A3E-184E-4E6D66FAECF3}"/>
                </a:ext>
              </a:extLst>
            </p:cNvPr>
            <p:cNvSpPr/>
            <p:nvPr/>
          </p:nvSpPr>
          <p:spPr>
            <a:xfrm>
              <a:off x="1500258" y="2333566"/>
              <a:ext cx="15592280" cy="422848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3200" dirty="0">
                  <a:solidFill>
                    <a:schemeClr val="tx1"/>
                  </a:solidFill>
                  <a:latin typeface="BIZ UDPゴシック" panose="020B0400000000000000" pitchFamily="50" charset="-128"/>
                  <a:ea typeface="BIZ UDPゴシック" panose="020B0400000000000000" pitchFamily="50" charset="-128"/>
                </a:rPr>
                <a:t>DX</a:t>
              </a:r>
              <a:r>
                <a:rPr lang="ja-JP" altLang="en-US" sz="3200" dirty="0">
                  <a:solidFill>
                    <a:schemeClr val="tx1"/>
                  </a:solidFill>
                  <a:latin typeface="BIZ UDPゴシック" panose="020B0400000000000000" pitchFamily="50" charset="-128"/>
                  <a:ea typeface="BIZ UDPゴシック" panose="020B0400000000000000" pitchFamily="50" charset="-128"/>
                </a:rPr>
                <a:t>推進のためには</a:t>
              </a:r>
              <a:r>
                <a:rPr lang="en-US" altLang="ja-JP" sz="3200" dirty="0">
                  <a:solidFill>
                    <a:schemeClr val="tx1"/>
                  </a:solidFill>
                  <a:latin typeface="BIZ UDPゴシック" panose="020B0400000000000000" pitchFamily="50" charset="-128"/>
                  <a:ea typeface="BIZ UDPゴシック" panose="020B0400000000000000" pitchFamily="50" charset="-128"/>
                </a:rPr>
                <a:t>IT</a:t>
              </a:r>
              <a:r>
                <a:rPr lang="ja-JP" altLang="en-US" sz="3200" dirty="0">
                  <a:solidFill>
                    <a:schemeClr val="tx1"/>
                  </a:solidFill>
                  <a:latin typeface="BIZ UDPゴシック" panose="020B0400000000000000" pitchFamily="50" charset="-128"/>
                  <a:ea typeface="BIZ UDPゴシック" panose="020B0400000000000000" pitchFamily="50" charset="-128"/>
                </a:rPr>
                <a:t>活用は必須</a:t>
              </a:r>
              <a:endParaRPr lang="en-US" altLang="ja-JP" sz="3200" dirty="0">
                <a:solidFill>
                  <a:schemeClr val="tx1"/>
                </a:solidFill>
                <a:latin typeface="BIZ UDPゴシック" panose="020B0400000000000000" pitchFamily="50" charset="-128"/>
                <a:ea typeface="BIZ UDPゴシック" panose="020B0400000000000000" pitchFamily="50" charset="-128"/>
              </a:endParaRPr>
            </a:p>
            <a:p>
              <a:pPr algn="ctr"/>
              <a:endParaRPr lang="en-US" altLang="ja-JP" sz="3600" dirty="0">
                <a:solidFill>
                  <a:schemeClr val="tx1"/>
                </a:solidFill>
                <a:latin typeface="BIZ UDPゴシック" panose="020B0400000000000000" pitchFamily="50" charset="-128"/>
                <a:ea typeface="BIZ UDPゴシック" panose="020B0400000000000000" pitchFamily="50" charset="-128"/>
              </a:endParaRPr>
            </a:p>
            <a:p>
              <a:pPr algn="ctr"/>
              <a:r>
                <a:rPr lang="en-US" altLang="ja-JP" sz="3200" dirty="0">
                  <a:solidFill>
                    <a:schemeClr val="tx1"/>
                  </a:solidFill>
                  <a:latin typeface="BIZ UDPゴシック" panose="020B0400000000000000" pitchFamily="50" charset="-128"/>
                  <a:ea typeface="BIZ UDPゴシック" panose="020B0400000000000000" pitchFamily="50" charset="-128"/>
                </a:rPr>
                <a:t>IT</a:t>
              </a:r>
              <a:r>
                <a:rPr lang="ja-JP" altLang="en-US" sz="3200" dirty="0">
                  <a:solidFill>
                    <a:schemeClr val="tx1"/>
                  </a:solidFill>
                  <a:latin typeface="BIZ UDPゴシック" panose="020B0400000000000000" pitchFamily="50" charset="-128"/>
                  <a:ea typeface="BIZ UDPゴシック" panose="020B0400000000000000" pitchFamily="50" charset="-128"/>
                </a:rPr>
                <a:t>活用のためにはインターネットの活用は必須</a:t>
              </a:r>
              <a:endParaRPr lang="en-US" altLang="ja-JP" sz="3200" dirty="0">
                <a:solidFill>
                  <a:schemeClr val="tx1"/>
                </a:solidFill>
                <a:latin typeface="BIZ UDPゴシック" panose="020B0400000000000000" pitchFamily="50" charset="-128"/>
                <a:ea typeface="BIZ UDPゴシック" panose="020B0400000000000000" pitchFamily="50" charset="-128"/>
              </a:endParaRPr>
            </a:p>
            <a:p>
              <a:pPr algn="ctr"/>
              <a:endParaRPr lang="en-US" altLang="ja-JP" sz="36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3200" dirty="0">
                  <a:solidFill>
                    <a:schemeClr val="tx1"/>
                  </a:solidFill>
                  <a:latin typeface="BIZ UDPゴシック" panose="020B0400000000000000" pitchFamily="50" charset="-128"/>
                  <a:ea typeface="BIZ UDPゴシック" panose="020B0400000000000000" pitchFamily="50" charset="-128"/>
                </a:rPr>
                <a:t>インターネットの活用にはサイバーセキュリティ対策は</a:t>
              </a:r>
              <a:r>
                <a:rPr lang="ja-JP" altLang="en-US" sz="3200" b="1" dirty="0">
                  <a:solidFill>
                    <a:schemeClr val="tx1"/>
                  </a:solidFill>
                  <a:latin typeface="BIZ UDPゴシック" panose="020B0400000000000000" pitchFamily="50" charset="-128"/>
                  <a:ea typeface="BIZ UDPゴシック" panose="020B0400000000000000" pitchFamily="50" charset="-128"/>
                </a:rPr>
                <a:t>最優先事項！</a:t>
              </a:r>
              <a:endParaRPr lang="en-US" altLang="ja-JP" sz="3200" b="1" dirty="0">
                <a:solidFill>
                  <a:schemeClr val="tx1"/>
                </a:solidFill>
                <a:latin typeface="BIZ UDPゴシック" panose="020B0400000000000000" pitchFamily="50" charset="-128"/>
                <a:ea typeface="BIZ UDPゴシック" panose="020B0400000000000000" pitchFamily="50" charset="-128"/>
              </a:endParaRPr>
            </a:p>
          </p:txBody>
        </p:sp>
        <p:sp>
          <p:nvSpPr>
            <p:cNvPr id="9" name="矢印: 下 8">
              <a:extLst>
                <a:ext uri="{FF2B5EF4-FFF2-40B4-BE49-F238E27FC236}">
                  <a16:creationId xmlns:a16="http://schemas.microsoft.com/office/drawing/2014/main" id="{22946BA9-6A23-A07B-F726-CBF9A4CA8FA4}"/>
                </a:ext>
              </a:extLst>
            </p:cNvPr>
            <p:cNvSpPr/>
            <p:nvPr/>
          </p:nvSpPr>
          <p:spPr>
            <a:xfrm>
              <a:off x="8443570" y="3539573"/>
              <a:ext cx="1166649" cy="430923"/>
            </a:xfrm>
            <a:prstGeom prst="downArrow">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12" name="矢印: 下 11">
              <a:extLst>
                <a:ext uri="{FF2B5EF4-FFF2-40B4-BE49-F238E27FC236}">
                  <a16:creationId xmlns:a16="http://schemas.microsoft.com/office/drawing/2014/main" id="{3DF479EB-DB31-6AC2-5FD9-B86A57200627}"/>
                </a:ext>
              </a:extLst>
            </p:cNvPr>
            <p:cNvSpPr/>
            <p:nvPr/>
          </p:nvSpPr>
          <p:spPr>
            <a:xfrm>
              <a:off x="8443570" y="4813156"/>
              <a:ext cx="1166649" cy="430923"/>
            </a:xfrm>
            <a:prstGeom prst="downArrow">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grpSp>
      <p:sp>
        <p:nvSpPr>
          <p:cNvPr id="4" name="object 40">
            <a:extLst>
              <a:ext uri="{FF2B5EF4-FFF2-40B4-BE49-F238E27FC236}">
                <a16:creationId xmlns:a16="http://schemas.microsoft.com/office/drawing/2014/main" id="{40300428-EB9A-5B05-A98F-1F527DF8CA22}"/>
              </a:ext>
            </a:extLst>
          </p:cNvPr>
          <p:cNvSpPr txBox="1"/>
          <p:nvPr/>
        </p:nvSpPr>
        <p:spPr>
          <a:xfrm>
            <a:off x="8026400" y="181698"/>
            <a:ext cx="9404654" cy="203677"/>
          </a:xfrm>
          <a:prstGeom prst="rect">
            <a:avLst/>
          </a:prstGeom>
        </p:spPr>
        <p:txBody>
          <a:bodyPr vert="horz" wrap="square" lIns="0" tIns="11207" rIns="0" bIns="0" rtlCol="0" anchor="ctr">
            <a:spAutoFit/>
          </a:bodyPr>
          <a:lstStyle/>
          <a:p>
            <a:pPr marL="11205" algn="r">
              <a:lnSpc>
                <a:spcPts val="15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2</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中小企業に求められるデジタル化の推進とサイバーセキュリティ対策</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レベル共通</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340403791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C11A3258-32A7-4125-9006-D8285FF2D2CC}"/>
              </a:ext>
            </a:extLst>
          </p:cNvPr>
          <p:cNvSpPr txBox="1"/>
          <p:nvPr/>
        </p:nvSpPr>
        <p:spPr>
          <a:xfrm>
            <a:off x="13106608" y="597600"/>
            <a:ext cx="432444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6-3-2.】</a:t>
            </a:r>
          </a:p>
          <a:p>
            <a:pPr algn="ctr"/>
            <a:r>
              <a:rPr lang="en-US" altLang="ja-JP" sz="2400" b="1" dirty="0">
                <a:latin typeface="BIZ UDPゴシック" panose="020B0400000000000000" pitchFamily="50" charset="-128"/>
                <a:ea typeface="BIZ UDPゴシック" panose="020B0400000000000000" pitchFamily="50" charset="-128"/>
              </a:rPr>
              <a:t>P92</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P93</a:t>
            </a:r>
          </a:p>
        </p:txBody>
      </p:sp>
      <p:sp>
        <p:nvSpPr>
          <p:cNvPr id="13" name="テキスト ボックス 12">
            <a:extLst>
              <a:ext uri="{FF2B5EF4-FFF2-40B4-BE49-F238E27FC236}">
                <a16:creationId xmlns:a16="http://schemas.microsoft.com/office/drawing/2014/main" id="{678DEB2A-B365-C768-5EEC-A60D40CFCB99}"/>
              </a:ext>
            </a:extLst>
          </p:cNvPr>
          <p:cNvSpPr txBox="1"/>
          <p:nvPr/>
        </p:nvSpPr>
        <p:spPr>
          <a:xfrm>
            <a:off x="1616926" y="2174400"/>
            <a:ext cx="15456498" cy="1641155"/>
          </a:xfrm>
          <a:prstGeom prst="rect">
            <a:avLst/>
          </a:prstGeom>
          <a:noFill/>
        </p:spPr>
        <p:txBody>
          <a:bodyPr wrap="square">
            <a:spAutoFit/>
          </a:bodyPr>
          <a:lstStyle/>
          <a:p>
            <a:pPr>
              <a:lnSpc>
                <a:spcPct val="110000"/>
              </a:lnSpc>
            </a:pPr>
            <a:r>
              <a:rPr kumimoji="1" lang="ja-JP" altLang="en-US" sz="3200" u="sng" dirty="0">
                <a:latin typeface="BIZ UDPゴシック" panose="020B0400000000000000" pitchFamily="50" charset="-128"/>
                <a:ea typeface="BIZ UDPゴシック" panose="020B0400000000000000" pitchFamily="50" charset="-128"/>
              </a:rPr>
              <a:t>ポイント３：サイバーセキュリティ対策は経営者が自ら実行</a:t>
            </a:r>
            <a:endParaRPr kumimoji="1" lang="en-US" altLang="ja-JP" sz="3200" u="sng" dirty="0">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経営者による経営判断が必要</a:t>
            </a:r>
            <a:endParaRPr kumimoji="1" lang="en-US" altLang="ja-JP" sz="3200" dirty="0">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セキュリティインシデントが発生した際に、経営者が責任を負う</a:t>
            </a:r>
            <a:endParaRPr kumimoji="1" lang="en-US" altLang="ja-JP" sz="3200" dirty="0">
              <a:latin typeface="BIZ UDPゴシック" panose="020B0400000000000000" pitchFamily="50" charset="-128"/>
              <a:ea typeface="BIZ UDPゴシック" panose="020B0400000000000000" pitchFamily="50" charset="-128"/>
            </a:endParaRPr>
          </a:p>
        </p:txBody>
      </p:sp>
      <p:graphicFrame>
        <p:nvGraphicFramePr>
          <p:cNvPr id="24" name="表 8">
            <a:extLst>
              <a:ext uri="{FF2B5EF4-FFF2-40B4-BE49-F238E27FC236}">
                <a16:creationId xmlns:a16="http://schemas.microsoft.com/office/drawing/2014/main" id="{5778DAB3-B6FE-C406-2F9D-F4D70330C305}"/>
              </a:ext>
            </a:extLst>
          </p:cNvPr>
          <p:cNvGraphicFramePr>
            <a:graphicFrameLocks noGrp="1"/>
          </p:cNvGraphicFramePr>
          <p:nvPr>
            <p:extLst>
              <p:ext uri="{D42A27DB-BD31-4B8C-83A1-F6EECF244321}">
                <p14:modId xmlns:p14="http://schemas.microsoft.com/office/powerpoint/2010/main" val="1769789998"/>
              </p:ext>
            </p:extLst>
          </p:nvPr>
        </p:nvGraphicFramePr>
        <p:xfrm>
          <a:off x="1365670" y="3955590"/>
          <a:ext cx="15645507" cy="5193792"/>
        </p:xfrm>
        <a:graphic>
          <a:graphicData uri="http://schemas.openxmlformats.org/drawingml/2006/table">
            <a:tbl>
              <a:tblPr firstRow="1" bandRow="1">
                <a:tableStyleId>{5C22544A-7EE6-4342-B048-85BDC9FD1C3A}</a:tableStyleId>
              </a:tblPr>
              <a:tblGrid>
                <a:gridCol w="1286193">
                  <a:extLst>
                    <a:ext uri="{9D8B030D-6E8A-4147-A177-3AD203B41FA5}">
                      <a16:colId xmlns:a16="http://schemas.microsoft.com/office/drawing/2014/main" val="3315848452"/>
                    </a:ext>
                  </a:extLst>
                </a:gridCol>
                <a:gridCol w="6293168">
                  <a:extLst>
                    <a:ext uri="{9D8B030D-6E8A-4147-A177-3AD203B41FA5}">
                      <a16:colId xmlns:a16="http://schemas.microsoft.com/office/drawing/2014/main" val="3079804945"/>
                    </a:ext>
                  </a:extLst>
                </a:gridCol>
                <a:gridCol w="8066146">
                  <a:extLst>
                    <a:ext uri="{9D8B030D-6E8A-4147-A177-3AD203B41FA5}">
                      <a16:colId xmlns:a16="http://schemas.microsoft.com/office/drawing/2014/main" val="1704028458"/>
                    </a:ext>
                  </a:extLst>
                </a:gridCol>
              </a:tblGrid>
              <a:tr h="370840">
                <a:tc>
                  <a:txBody>
                    <a:bodyPr/>
                    <a:lstStyle/>
                    <a:p>
                      <a:pPr algn="ctr">
                        <a:lnSpc>
                          <a:spcPct val="110000"/>
                        </a:lnSpc>
                      </a:pPr>
                      <a:r>
                        <a:rPr kumimoji="1" lang="ja-JP" altLang="en-US" sz="2400" dirty="0">
                          <a:latin typeface="BIZ UDPゴシック" panose="020B0400000000000000" pitchFamily="50" charset="-128"/>
                          <a:ea typeface="BIZ UDPゴシック" panose="020B0400000000000000" pitchFamily="50" charset="-128"/>
                        </a:rPr>
                        <a:t>法令</a:t>
                      </a:r>
                    </a:p>
                  </a:txBody>
                  <a:tcPr>
                    <a:solidFill>
                      <a:schemeClr val="accent6"/>
                    </a:solidFill>
                  </a:tcPr>
                </a:tc>
                <a:tc>
                  <a:txBody>
                    <a:bodyPr/>
                    <a:lstStyle/>
                    <a:p>
                      <a:pPr algn="ctr">
                        <a:lnSpc>
                          <a:spcPct val="110000"/>
                        </a:lnSpc>
                      </a:pPr>
                      <a:r>
                        <a:rPr kumimoji="1" lang="ja-JP" altLang="en-US" sz="2400" dirty="0">
                          <a:latin typeface="BIZ UDPゴシック" panose="020B0400000000000000" pitchFamily="50" charset="-128"/>
                          <a:ea typeface="BIZ UDPゴシック" panose="020B0400000000000000" pitchFamily="50" charset="-128"/>
                        </a:rPr>
                        <a:t>条項</a:t>
                      </a:r>
                    </a:p>
                  </a:txBody>
                  <a:tcPr>
                    <a:solidFill>
                      <a:schemeClr val="accent6"/>
                    </a:solidFill>
                  </a:tcPr>
                </a:tc>
                <a:tc>
                  <a:txBody>
                    <a:bodyPr/>
                    <a:lstStyle/>
                    <a:p>
                      <a:pPr algn="ctr">
                        <a:lnSpc>
                          <a:spcPct val="110000"/>
                        </a:lnSpc>
                      </a:pPr>
                      <a:r>
                        <a:rPr kumimoji="1" lang="ja-JP" altLang="en-US" sz="2400" dirty="0">
                          <a:latin typeface="BIZ UDPゴシック" panose="020B0400000000000000" pitchFamily="50" charset="-128"/>
                          <a:ea typeface="BIZ UDPゴシック" panose="020B0400000000000000" pitchFamily="50" charset="-128"/>
                        </a:rPr>
                        <a:t>要約</a:t>
                      </a:r>
                    </a:p>
                  </a:txBody>
                  <a:tcPr>
                    <a:solidFill>
                      <a:schemeClr val="accent6"/>
                    </a:solidFill>
                  </a:tcPr>
                </a:tc>
                <a:extLst>
                  <a:ext uri="{0D108BD9-81ED-4DB2-BD59-A6C34878D82A}">
                    <a16:rowId xmlns:a16="http://schemas.microsoft.com/office/drawing/2014/main" val="3900948242"/>
                  </a:ext>
                </a:extLst>
              </a:tr>
              <a:tr h="370840">
                <a:tc rowSpan="2">
                  <a:txBody>
                    <a:bodyPr/>
                    <a:lstStyle/>
                    <a:p>
                      <a:pPr algn="ctr">
                        <a:lnSpc>
                          <a:spcPct val="110000"/>
                        </a:lnSpc>
                      </a:pPr>
                      <a:r>
                        <a:rPr kumimoji="1" lang="ja-JP" altLang="en-US" sz="2400" dirty="0">
                          <a:latin typeface="BIZ UDPゴシック" panose="020B0400000000000000" pitchFamily="50" charset="-128"/>
                          <a:ea typeface="BIZ UDPゴシック" panose="020B0400000000000000" pitchFamily="50" charset="-128"/>
                        </a:rPr>
                        <a:t>民法</a:t>
                      </a:r>
                    </a:p>
                  </a:txBody>
                  <a:tcPr anchor="ctr">
                    <a:solidFill>
                      <a:schemeClr val="accent6">
                        <a:lumMod val="40000"/>
                        <a:lumOff val="60000"/>
                      </a:schemeClr>
                    </a:solidFill>
                  </a:tcPr>
                </a:tc>
                <a:tc>
                  <a:txBody>
                    <a:bodyPr/>
                    <a:lstStyle/>
                    <a:p>
                      <a:pPr>
                        <a:lnSpc>
                          <a:spcPct val="110000"/>
                        </a:lnSpc>
                      </a:pPr>
                      <a:r>
                        <a:rPr kumimoji="1" lang="ja-JP" altLang="en-US" sz="2400" dirty="0">
                          <a:latin typeface="BIZ UDPゴシック" panose="020B0400000000000000" pitchFamily="50" charset="-128"/>
                          <a:ea typeface="BIZ UDPゴシック" panose="020B0400000000000000" pitchFamily="50" charset="-128"/>
                        </a:rPr>
                        <a:t>第</a:t>
                      </a:r>
                      <a:r>
                        <a:rPr kumimoji="1" lang="en-US" altLang="ja-JP" sz="2400" dirty="0">
                          <a:latin typeface="BIZ UDPゴシック" panose="020B0400000000000000" pitchFamily="50" charset="-128"/>
                          <a:ea typeface="BIZ UDPゴシック" panose="020B0400000000000000" pitchFamily="50" charset="-128"/>
                        </a:rPr>
                        <a:t>415</a:t>
                      </a:r>
                      <a:r>
                        <a:rPr kumimoji="1" lang="ja-JP" altLang="en-US" sz="2400" dirty="0">
                          <a:latin typeface="BIZ UDPゴシック" panose="020B0400000000000000" pitchFamily="50" charset="-128"/>
                          <a:ea typeface="BIZ UDPゴシック" panose="020B0400000000000000" pitchFamily="50" charset="-128"/>
                        </a:rPr>
                        <a:t>条 債務不履行による損害賠償責任</a:t>
                      </a:r>
                    </a:p>
                  </a:txBody>
                  <a:tcPr anchor="ctr">
                    <a:solidFill>
                      <a:schemeClr val="accent6">
                        <a:lumMod val="40000"/>
                        <a:lumOff val="60000"/>
                      </a:schemeClr>
                    </a:solidFill>
                  </a:tcPr>
                </a:tc>
                <a:tc>
                  <a:txBody>
                    <a:bodyPr/>
                    <a:lstStyle/>
                    <a:p>
                      <a:pPr>
                        <a:lnSpc>
                          <a:spcPct val="110000"/>
                        </a:lnSpc>
                      </a:pPr>
                      <a:r>
                        <a:rPr kumimoji="1" lang="ja-JP" altLang="en-US" sz="2400" dirty="0">
                          <a:latin typeface="BIZ UDPゴシック" panose="020B0400000000000000" pitchFamily="50" charset="-128"/>
                          <a:ea typeface="BIZ UDPゴシック" panose="020B0400000000000000" pitchFamily="50" charset="-128"/>
                        </a:rPr>
                        <a:t>サイバー攻撃により仕事が停滞した場合、</a:t>
                      </a:r>
                    </a:p>
                    <a:p>
                      <a:pPr>
                        <a:lnSpc>
                          <a:spcPct val="110000"/>
                        </a:lnSpc>
                      </a:pPr>
                      <a:r>
                        <a:rPr kumimoji="1" lang="ja-JP" altLang="en-US" sz="2400" dirty="0">
                          <a:latin typeface="BIZ UDPゴシック" panose="020B0400000000000000" pitchFamily="50" charset="-128"/>
                          <a:ea typeface="BIZ UDPゴシック" panose="020B0400000000000000" pitchFamily="50" charset="-128"/>
                        </a:rPr>
                        <a:t>会社および第三者に対する、契約違反による賠償義務を負う。</a:t>
                      </a:r>
                    </a:p>
                  </a:txBody>
                  <a:tcPr>
                    <a:solidFill>
                      <a:schemeClr val="accent6">
                        <a:lumMod val="40000"/>
                        <a:lumOff val="60000"/>
                      </a:schemeClr>
                    </a:solidFill>
                  </a:tcPr>
                </a:tc>
                <a:extLst>
                  <a:ext uri="{0D108BD9-81ED-4DB2-BD59-A6C34878D82A}">
                    <a16:rowId xmlns:a16="http://schemas.microsoft.com/office/drawing/2014/main" val="1743760738"/>
                  </a:ext>
                </a:extLst>
              </a:tr>
              <a:tr h="370840">
                <a:tc vMerge="1">
                  <a:txBody>
                    <a:bodyPr/>
                    <a:lstStyle/>
                    <a:p>
                      <a:pPr algn="ctr">
                        <a:lnSpc>
                          <a:spcPct val="110000"/>
                        </a:lnSpc>
                      </a:pPr>
                      <a:endParaRPr kumimoji="1" lang="ja-JP" altLang="en-US" sz="2400" dirty="0">
                        <a:latin typeface="BIZ UDPゴシック" panose="020B0400000000000000" pitchFamily="50" charset="-128"/>
                        <a:ea typeface="BIZ UDPゴシック" panose="020B0400000000000000" pitchFamily="50" charset="-128"/>
                      </a:endParaRPr>
                    </a:p>
                  </a:txBody>
                  <a:tcPr>
                    <a:solidFill>
                      <a:schemeClr val="accent6">
                        <a:lumMod val="20000"/>
                        <a:lumOff val="80000"/>
                      </a:schemeClr>
                    </a:solidFill>
                  </a:tcPr>
                </a:tc>
                <a:tc>
                  <a:txBody>
                    <a:bodyPr/>
                    <a:lstStyle/>
                    <a:p>
                      <a:pPr>
                        <a:lnSpc>
                          <a:spcPct val="110000"/>
                        </a:lnSpc>
                      </a:pPr>
                      <a:r>
                        <a:rPr kumimoji="1" lang="ja-JP" altLang="en-US" sz="2400" dirty="0">
                          <a:latin typeface="BIZ UDPゴシック" panose="020B0400000000000000" pitchFamily="50" charset="-128"/>
                          <a:ea typeface="BIZ UDPゴシック" panose="020B0400000000000000" pitchFamily="50" charset="-128"/>
                        </a:rPr>
                        <a:t>第</a:t>
                      </a:r>
                      <a:r>
                        <a:rPr kumimoji="1" lang="en-US" altLang="ja-JP" sz="2400" dirty="0">
                          <a:latin typeface="BIZ UDPゴシック" panose="020B0400000000000000" pitchFamily="50" charset="-128"/>
                          <a:ea typeface="BIZ UDPゴシック" panose="020B0400000000000000" pitchFamily="50" charset="-128"/>
                        </a:rPr>
                        <a:t>644</a:t>
                      </a:r>
                      <a:r>
                        <a:rPr kumimoji="1" lang="ja-JP" altLang="en-US" sz="2400" dirty="0">
                          <a:latin typeface="BIZ UDPゴシック" panose="020B0400000000000000" pitchFamily="50" charset="-128"/>
                          <a:ea typeface="BIZ UDPゴシック" panose="020B0400000000000000" pitchFamily="50" charset="-128"/>
                        </a:rPr>
                        <a:t>条 取締役の善管注意義務違反</a:t>
                      </a:r>
                    </a:p>
                  </a:txBody>
                  <a:tcPr anchor="ctr">
                    <a:solidFill>
                      <a:schemeClr val="accent6">
                        <a:lumMod val="20000"/>
                        <a:lumOff val="80000"/>
                      </a:schemeClr>
                    </a:solidFill>
                  </a:tcPr>
                </a:tc>
                <a:tc>
                  <a:txBody>
                    <a:bodyPr/>
                    <a:lstStyle/>
                    <a:p>
                      <a:pPr>
                        <a:lnSpc>
                          <a:spcPct val="110000"/>
                        </a:lnSpc>
                      </a:pPr>
                      <a:r>
                        <a:rPr kumimoji="1" lang="ja-JP" altLang="en-US" sz="2400" dirty="0">
                          <a:latin typeface="BIZ UDPゴシック" panose="020B0400000000000000" pitchFamily="50" charset="-128"/>
                          <a:ea typeface="BIZ UDPゴシック" panose="020B0400000000000000" pitchFamily="50" charset="-128"/>
                        </a:rPr>
                        <a:t>企業のセキュリティ体制が規模や業務内容に鑑みて適切でなく、サイバー攻撃により企業や第三者に損害が発生した場合、取締役は会社に対して、善管注意義務違反による賠償義務を負う。</a:t>
                      </a:r>
                    </a:p>
                  </a:txBody>
                  <a:tcPr>
                    <a:solidFill>
                      <a:schemeClr val="accent6">
                        <a:lumMod val="20000"/>
                        <a:lumOff val="80000"/>
                      </a:schemeClr>
                    </a:solidFill>
                  </a:tcPr>
                </a:tc>
                <a:extLst>
                  <a:ext uri="{0D108BD9-81ED-4DB2-BD59-A6C34878D82A}">
                    <a16:rowId xmlns:a16="http://schemas.microsoft.com/office/drawing/2014/main" val="2503045102"/>
                  </a:ext>
                </a:extLst>
              </a:tr>
              <a:tr h="370840">
                <a:tc>
                  <a:txBody>
                    <a:bodyPr/>
                    <a:lstStyle/>
                    <a:p>
                      <a:pPr algn="ctr">
                        <a:lnSpc>
                          <a:spcPct val="110000"/>
                        </a:lnSpc>
                      </a:pPr>
                      <a:r>
                        <a:rPr kumimoji="1" lang="ja-JP" altLang="en-US" sz="2400" dirty="0">
                          <a:latin typeface="BIZ UDPゴシック" panose="020B0400000000000000" pitchFamily="50" charset="-128"/>
                          <a:ea typeface="BIZ UDPゴシック" panose="020B0400000000000000" pitchFamily="50" charset="-128"/>
                        </a:rPr>
                        <a:t>会社法</a:t>
                      </a:r>
                    </a:p>
                  </a:txBody>
                  <a:tcPr anchor="ctr">
                    <a:solidFill>
                      <a:schemeClr val="accent6">
                        <a:lumMod val="40000"/>
                        <a:lumOff val="60000"/>
                      </a:schemeClr>
                    </a:solidFill>
                  </a:tcPr>
                </a:tc>
                <a:tc>
                  <a:txBody>
                    <a:bodyPr/>
                    <a:lstStyle/>
                    <a:p>
                      <a:pPr>
                        <a:lnSpc>
                          <a:spcPct val="110000"/>
                        </a:lnSpc>
                      </a:pPr>
                      <a:r>
                        <a:rPr kumimoji="1" lang="ja-JP" altLang="en-US" sz="2400" dirty="0">
                          <a:latin typeface="BIZ UDPゴシック" panose="020B0400000000000000" pitchFamily="50" charset="-128"/>
                          <a:ea typeface="BIZ UDPゴシック" panose="020B0400000000000000" pitchFamily="50" charset="-128"/>
                        </a:rPr>
                        <a:t>第</a:t>
                      </a:r>
                      <a:r>
                        <a:rPr kumimoji="1" lang="en-US" altLang="ja-JP" sz="2400" dirty="0">
                          <a:latin typeface="BIZ UDPゴシック" panose="020B0400000000000000" pitchFamily="50" charset="-128"/>
                          <a:ea typeface="BIZ UDPゴシック" panose="020B0400000000000000" pitchFamily="50" charset="-128"/>
                        </a:rPr>
                        <a:t>330</a:t>
                      </a:r>
                      <a:r>
                        <a:rPr kumimoji="1" lang="ja-JP" altLang="en-US" sz="2400" dirty="0">
                          <a:latin typeface="BIZ UDPゴシック" panose="020B0400000000000000" pitchFamily="50" charset="-128"/>
                          <a:ea typeface="BIZ UDPゴシック" panose="020B0400000000000000" pitchFamily="50" charset="-128"/>
                        </a:rPr>
                        <a:t>条 取締役の善管注意義務違反</a:t>
                      </a:r>
                      <a:endParaRPr kumimoji="1" lang="en-US" altLang="ja-JP" sz="2400" dirty="0">
                        <a:latin typeface="BIZ UDPゴシック" panose="020B0400000000000000" pitchFamily="50" charset="-128"/>
                        <a:ea typeface="BIZ UDPゴシック" panose="020B0400000000000000" pitchFamily="50" charset="-128"/>
                      </a:endParaRPr>
                    </a:p>
                    <a:p>
                      <a:pPr>
                        <a:lnSpc>
                          <a:spcPct val="110000"/>
                        </a:lnSpc>
                      </a:pPr>
                      <a:r>
                        <a:rPr kumimoji="1" lang="ja-JP" altLang="en-US" sz="2400" dirty="0">
                          <a:latin typeface="BIZ UDPゴシック" panose="020B0400000000000000" pitchFamily="50" charset="-128"/>
                          <a:ea typeface="BIZ UDPゴシック" panose="020B0400000000000000" pitchFamily="50" charset="-128"/>
                        </a:rPr>
                        <a:t>第</a:t>
                      </a:r>
                      <a:r>
                        <a:rPr kumimoji="1" lang="en-US" altLang="ja-JP" sz="2400" dirty="0">
                          <a:latin typeface="BIZ UDPゴシック" panose="020B0400000000000000" pitchFamily="50" charset="-128"/>
                          <a:ea typeface="BIZ UDPゴシック" panose="020B0400000000000000" pitchFamily="50" charset="-128"/>
                        </a:rPr>
                        <a:t>423</a:t>
                      </a:r>
                      <a:r>
                        <a:rPr kumimoji="1" lang="ja-JP" altLang="en-US" sz="2400" dirty="0">
                          <a:latin typeface="BIZ UDPゴシック" panose="020B0400000000000000" pitchFamily="50" charset="-128"/>
                          <a:ea typeface="BIZ UDPゴシック" panose="020B0400000000000000" pitchFamily="50" charset="-128"/>
                        </a:rPr>
                        <a:t>条 </a:t>
                      </a:r>
                      <a:r>
                        <a:rPr kumimoji="1" lang="en-US" altLang="ja-JP" sz="2400" dirty="0">
                          <a:latin typeface="BIZ UDPゴシック" panose="020B0400000000000000" pitchFamily="50" charset="-128"/>
                          <a:ea typeface="BIZ UDPゴシック" panose="020B0400000000000000" pitchFamily="50" charset="-128"/>
                        </a:rPr>
                        <a:t>1</a:t>
                      </a:r>
                      <a:r>
                        <a:rPr kumimoji="1" lang="ja-JP" altLang="en-US" sz="2400" dirty="0">
                          <a:latin typeface="BIZ UDPゴシック" panose="020B0400000000000000" pitchFamily="50" charset="-128"/>
                          <a:ea typeface="BIZ UDPゴシック" panose="020B0400000000000000" pitchFamily="50" charset="-128"/>
                        </a:rPr>
                        <a:t>項 任務懈怠による損害賠償責任</a:t>
                      </a:r>
                      <a:endParaRPr kumimoji="1" lang="en-US" altLang="ja-JP" sz="2400" dirty="0">
                        <a:latin typeface="BIZ UDPゴシック" panose="020B0400000000000000" pitchFamily="50" charset="-128"/>
                        <a:ea typeface="BIZ UDPゴシック" panose="020B0400000000000000" pitchFamily="50" charset="-128"/>
                      </a:endParaRPr>
                    </a:p>
                    <a:p>
                      <a:pPr>
                        <a:lnSpc>
                          <a:spcPct val="110000"/>
                        </a:lnSpc>
                      </a:pPr>
                      <a:r>
                        <a:rPr kumimoji="1" lang="ja-JP" altLang="en-US" sz="2400" dirty="0">
                          <a:latin typeface="BIZ UDPゴシック" panose="020B0400000000000000" pitchFamily="50" charset="-128"/>
                          <a:ea typeface="BIZ UDPゴシック" panose="020B0400000000000000" pitchFamily="50" charset="-128"/>
                        </a:rPr>
                        <a:t>第</a:t>
                      </a:r>
                      <a:r>
                        <a:rPr kumimoji="1" lang="en-US" altLang="ja-JP" sz="2400" dirty="0">
                          <a:latin typeface="BIZ UDPゴシック" panose="020B0400000000000000" pitchFamily="50" charset="-128"/>
                          <a:ea typeface="BIZ UDPゴシック" panose="020B0400000000000000" pitchFamily="50" charset="-128"/>
                        </a:rPr>
                        <a:t>429</a:t>
                      </a:r>
                      <a:r>
                        <a:rPr kumimoji="1" lang="ja-JP" altLang="en-US" sz="2400" dirty="0">
                          <a:latin typeface="BIZ UDPゴシック" panose="020B0400000000000000" pitchFamily="50" charset="-128"/>
                          <a:ea typeface="BIZ UDPゴシック" panose="020B0400000000000000" pitchFamily="50" charset="-128"/>
                        </a:rPr>
                        <a:t>条 </a:t>
                      </a:r>
                      <a:r>
                        <a:rPr kumimoji="1" lang="en-US" altLang="ja-JP" sz="2400" dirty="0">
                          <a:latin typeface="BIZ UDPゴシック" panose="020B0400000000000000" pitchFamily="50" charset="-128"/>
                          <a:ea typeface="BIZ UDPゴシック" panose="020B0400000000000000" pitchFamily="50" charset="-128"/>
                        </a:rPr>
                        <a:t>1</a:t>
                      </a:r>
                      <a:r>
                        <a:rPr kumimoji="1" lang="ja-JP" altLang="en-US" sz="2400" dirty="0">
                          <a:latin typeface="BIZ UDPゴシック" panose="020B0400000000000000" pitchFamily="50" charset="-128"/>
                          <a:ea typeface="BIZ UDPゴシック" panose="020B0400000000000000" pitchFamily="50" charset="-128"/>
                        </a:rPr>
                        <a:t>項 第三者に対する注意義務違反</a:t>
                      </a:r>
                    </a:p>
                  </a:txBody>
                  <a:tcPr anchor="ctr">
                    <a:solidFill>
                      <a:schemeClr val="accent6">
                        <a:lumMod val="40000"/>
                        <a:lumOff val="60000"/>
                      </a:schemeClr>
                    </a:solidFill>
                  </a:tcPr>
                </a:tc>
                <a:tc>
                  <a:txBody>
                    <a:bodyPr/>
                    <a:lstStyle/>
                    <a:p>
                      <a:pPr>
                        <a:lnSpc>
                          <a:spcPct val="110000"/>
                        </a:lnSpc>
                      </a:pPr>
                      <a:r>
                        <a:rPr kumimoji="1" lang="ja-JP" altLang="en-US" sz="2400" dirty="0">
                          <a:latin typeface="BIZ UDPゴシック" panose="020B0400000000000000" pitchFamily="50" charset="-128"/>
                          <a:ea typeface="BIZ UDPゴシック" panose="020B0400000000000000" pitchFamily="50" charset="-128"/>
                        </a:rPr>
                        <a:t>企業のセキュリティ体制が規模や業務内容に鑑みて適切でなく、サイバー攻撃により企業や第三者に損害が発生した場合、取締役は会社に対する、善管注意義務違反による任務懈怠（けたい）に基づく損害賠償義務を負う。</a:t>
                      </a:r>
                    </a:p>
                  </a:txBody>
                  <a:tcPr>
                    <a:solidFill>
                      <a:schemeClr val="accent6">
                        <a:lumMod val="40000"/>
                        <a:lumOff val="60000"/>
                      </a:schemeClr>
                    </a:solidFill>
                  </a:tcPr>
                </a:tc>
                <a:extLst>
                  <a:ext uri="{0D108BD9-81ED-4DB2-BD59-A6C34878D82A}">
                    <a16:rowId xmlns:a16="http://schemas.microsoft.com/office/drawing/2014/main" val="1345031327"/>
                  </a:ext>
                </a:extLst>
              </a:tr>
            </a:tbl>
          </a:graphicData>
        </a:graphic>
      </p:graphicFrame>
      <p:sp>
        <p:nvSpPr>
          <p:cNvPr id="25" name="テキスト ボックス 24">
            <a:extLst>
              <a:ext uri="{FF2B5EF4-FFF2-40B4-BE49-F238E27FC236}">
                <a16:creationId xmlns:a16="http://schemas.microsoft.com/office/drawing/2014/main" id="{566C48CC-64D0-AB17-B6C3-51D5C920A1B9}"/>
              </a:ext>
            </a:extLst>
          </p:cNvPr>
          <p:cNvSpPr txBox="1"/>
          <p:nvPr/>
        </p:nvSpPr>
        <p:spPr>
          <a:xfrm>
            <a:off x="1616926" y="9014247"/>
            <a:ext cx="15394251" cy="369332"/>
          </a:xfrm>
          <a:prstGeom prst="rect">
            <a:avLst/>
          </a:prstGeom>
          <a:noFill/>
        </p:spPr>
        <p:txBody>
          <a:bodyPr wrap="square" rtlCol="0">
            <a:spAutoFit/>
          </a:bodyPr>
          <a:lstStyle/>
          <a:p>
            <a:pPr algn="ctr"/>
            <a:r>
              <a:rPr kumimoji="1" lang="ja-JP" altLang="en-US" sz="1800" dirty="0">
                <a:latin typeface="BIZ UDPゴシック" panose="020B0400000000000000" pitchFamily="50" charset="-128"/>
                <a:ea typeface="BIZ UDPゴシック" panose="020B0400000000000000" pitchFamily="50" charset="-128"/>
              </a:rPr>
              <a:t>情報セキュリティ対策が不備の場合に責任追及の根拠とされる主な法律</a:t>
            </a:r>
            <a:r>
              <a:rPr lang="ja-JP" altLang="en-US" sz="1800" dirty="0">
                <a:latin typeface="BIZ UDPゴシック" panose="020B0400000000000000" pitchFamily="50" charset="-128"/>
                <a:ea typeface="BIZ UDPゴシック" panose="020B0400000000000000" pitchFamily="50" charset="-128"/>
              </a:rPr>
              <a:t>　</a:t>
            </a:r>
            <a:r>
              <a:rPr kumimoji="1" lang="ja-JP" altLang="en-US" sz="1800" dirty="0">
                <a:latin typeface="BIZ UDPゴシック" panose="020B0400000000000000" pitchFamily="50" charset="-128"/>
                <a:ea typeface="BIZ UDPゴシック" panose="020B0400000000000000" pitchFamily="50" charset="-128"/>
              </a:rPr>
              <a:t>（出典） </a:t>
            </a:r>
            <a:r>
              <a:rPr kumimoji="1" lang="en-US" altLang="ja-JP" sz="1800" dirty="0">
                <a:latin typeface="BIZ UDPゴシック" panose="020B0400000000000000" pitchFamily="50" charset="-128"/>
                <a:ea typeface="BIZ UDPゴシック" panose="020B0400000000000000" pitchFamily="50" charset="-128"/>
              </a:rPr>
              <a:t>IPA </a:t>
            </a:r>
            <a:r>
              <a:rPr kumimoji="1" lang="ja-JP" altLang="en-US" sz="1800" dirty="0">
                <a:latin typeface="BIZ UDPゴシック" panose="020B0400000000000000" pitchFamily="50" charset="-128"/>
                <a:ea typeface="BIZ UDPゴシック" panose="020B0400000000000000" pitchFamily="50" charset="-128"/>
              </a:rPr>
              <a:t>「中小企業の情報セキュリティ対策ガイドライン 第</a:t>
            </a:r>
            <a:r>
              <a:rPr kumimoji="1" lang="en-US" altLang="ja-JP" sz="1800" dirty="0">
                <a:latin typeface="BIZ UDPゴシック" panose="020B0400000000000000" pitchFamily="50" charset="-128"/>
                <a:ea typeface="BIZ UDPゴシック" panose="020B0400000000000000" pitchFamily="50" charset="-128"/>
              </a:rPr>
              <a:t>3.1</a:t>
            </a:r>
            <a:r>
              <a:rPr kumimoji="1" lang="ja-JP" altLang="en-US" sz="1800" dirty="0">
                <a:latin typeface="BIZ UDPゴシック" panose="020B0400000000000000" pitchFamily="50" charset="-128"/>
                <a:ea typeface="BIZ UDPゴシック" panose="020B0400000000000000" pitchFamily="50" charset="-128"/>
              </a:rPr>
              <a:t>版」から抜粋</a:t>
            </a:r>
          </a:p>
        </p:txBody>
      </p:sp>
      <p:sp>
        <p:nvSpPr>
          <p:cNvPr id="4" name="object 40">
            <a:extLst>
              <a:ext uri="{FF2B5EF4-FFF2-40B4-BE49-F238E27FC236}">
                <a16:creationId xmlns:a16="http://schemas.microsoft.com/office/drawing/2014/main" id="{25A2F80D-FA1C-ED41-4837-C9C83D2C7518}"/>
              </a:ext>
            </a:extLst>
          </p:cNvPr>
          <p:cNvSpPr txBox="1"/>
          <p:nvPr/>
        </p:nvSpPr>
        <p:spPr>
          <a:xfrm>
            <a:off x="8026400" y="181698"/>
            <a:ext cx="9404654" cy="203677"/>
          </a:xfrm>
          <a:prstGeom prst="rect">
            <a:avLst/>
          </a:prstGeom>
        </p:spPr>
        <p:txBody>
          <a:bodyPr vert="horz" wrap="square" lIns="0" tIns="11207" rIns="0" bIns="0" rtlCol="0" anchor="ctr">
            <a:spAutoFit/>
          </a:bodyPr>
          <a:lstStyle/>
          <a:p>
            <a:pPr marL="11205" algn="r">
              <a:lnSpc>
                <a:spcPts val="15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2</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中小企業に求められるデジタル化の推進とサイバーセキュリティ対策</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レベル共通</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9" name="テキスト プレースホルダー 2">
            <a:extLst>
              <a:ext uri="{FF2B5EF4-FFF2-40B4-BE49-F238E27FC236}">
                <a16:creationId xmlns:a16="http://schemas.microsoft.com/office/drawing/2014/main" id="{671B73AB-EA84-D28A-867F-D38E0A00B32E}"/>
              </a:ext>
            </a:extLst>
          </p:cNvPr>
          <p:cNvSpPr txBox="1">
            <a:spLocks/>
          </p:cNvSpPr>
          <p:nvPr/>
        </p:nvSpPr>
        <p:spPr>
          <a:xfrm>
            <a:off x="1269352" y="706207"/>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defRPr/>
            </a:pPr>
            <a:r>
              <a:rPr lang="ja-JP" altLang="en-US" sz="4000">
                <a:latin typeface="BIZ UDPゴシック" panose="020B0400000000000000" pitchFamily="50" charset="-128"/>
                <a:ea typeface="BIZ UDPゴシック" panose="020B0400000000000000" pitchFamily="50" charset="-128"/>
              </a:rPr>
              <a:t>経営投資としてのサイバーセキュリティ対策</a:t>
            </a:r>
            <a:endParaRPr lang="ja-JP" altLang="en-US" sz="4000" dirty="0">
              <a:latin typeface="BIZ UDPゴシック" panose="020B0400000000000000" pitchFamily="50" charset="-128"/>
              <a:ea typeface="BIZ UDPゴシック" panose="020B0400000000000000" pitchFamily="50" charset="-128"/>
            </a:endParaRPr>
          </a:p>
        </p:txBody>
      </p:sp>
      <p:sp>
        <p:nvSpPr>
          <p:cNvPr id="11" name="テキスト プレースホルダー 2">
            <a:extLst>
              <a:ext uri="{FF2B5EF4-FFF2-40B4-BE49-F238E27FC236}">
                <a16:creationId xmlns:a16="http://schemas.microsoft.com/office/drawing/2014/main" id="{6745B5A5-8DAA-B26F-2DC7-A0E651B16258}"/>
              </a:ext>
            </a:extLst>
          </p:cNvPr>
          <p:cNvSpPr txBox="1">
            <a:spLocks/>
          </p:cNvSpPr>
          <p:nvPr/>
        </p:nvSpPr>
        <p:spPr>
          <a:xfrm>
            <a:off x="1332852" y="1612800"/>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4000" dirty="0">
                <a:latin typeface="BIZ UDPゴシック" panose="020B0400000000000000" pitchFamily="50" charset="-128"/>
                <a:ea typeface="BIZ UDPゴシック" panose="020B0400000000000000" pitchFamily="50" charset="-128"/>
              </a:rPr>
              <a:t>経営者が重要視すべき</a:t>
            </a:r>
            <a:r>
              <a:rPr lang="en-US" altLang="ja-JP" sz="4000" dirty="0">
                <a:latin typeface="BIZ UDPゴシック" panose="020B0400000000000000" pitchFamily="50" charset="-128"/>
                <a:ea typeface="BIZ UDPゴシック" panose="020B0400000000000000" pitchFamily="50" charset="-128"/>
              </a:rPr>
              <a:t>3</a:t>
            </a:r>
            <a:r>
              <a:rPr lang="ja-JP" altLang="en-US" sz="4000" dirty="0">
                <a:latin typeface="BIZ UDPゴシック" panose="020B0400000000000000" pitchFamily="50" charset="-128"/>
                <a:ea typeface="BIZ UDPゴシック" panose="020B0400000000000000" pitchFamily="50" charset="-128"/>
              </a:rPr>
              <a:t>つのポイント</a:t>
            </a:r>
          </a:p>
        </p:txBody>
      </p:sp>
    </p:spTree>
    <p:extLst>
      <p:ext uri="{BB962C8B-B14F-4D97-AF65-F5344CB8AC3E}">
        <p14:creationId xmlns:p14="http://schemas.microsoft.com/office/powerpoint/2010/main" val="52116059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5577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2820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ja-JP" altLang="en-US" sz="4000" dirty="0">
                <a:latin typeface="BIZ UDPゴシック" panose="020B0400000000000000" pitchFamily="50" charset="-128"/>
                <a:ea typeface="BIZ UDPゴシック" panose="020B0400000000000000" pitchFamily="50" charset="-128"/>
              </a:rPr>
              <a:t>第</a:t>
            </a:r>
            <a:r>
              <a:rPr lang="en-US" altLang="ja-JP" sz="4000" dirty="0">
                <a:latin typeface="BIZ UDPゴシック" panose="020B0400000000000000" pitchFamily="50" charset="-128"/>
                <a:ea typeface="BIZ UDPゴシック" panose="020B0400000000000000" pitchFamily="50" charset="-128"/>
              </a:rPr>
              <a:t>0</a:t>
            </a:r>
            <a:r>
              <a:rPr lang="ja-JP" altLang="en-US" sz="4000" dirty="0">
                <a:latin typeface="BIZ UDPゴシック" panose="020B0400000000000000" pitchFamily="50" charset="-128"/>
                <a:ea typeface="BIZ UDPゴシック" panose="020B0400000000000000" pitchFamily="50" charset="-128"/>
              </a:rPr>
              <a:t>章</a:t>
            </a:r>
            <a:r>
              <a:rPr kumimoji="1" lang="en-US" altLang="ja-JP"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テキストの活用</a:t>
            </a:r>
          </a:p>
        </p:txBody>
      </p:sp>
      <p:sp>
        <p:nvSpPr>
          <p:cNvPr id="3" name="テキスト プレースホルダー 2">
            <a:extLst>
              <a:ext uri="{FF2B5EF4-FFF2-40B4-BE49-F238E27FC236}">
                <a16:creationId xmlns:a16="http://schemas.microsoft.com/office/drawing/2014/main" id="{EAE8D1DB-6FDB-9495-CF0C-BF9D661C22F2}"/>
              </a:ext>
            </a:extLst>
          </p:cNvPr>
          <p:cNvSpPr txBox="1">
            <a:spLocks/>
          </p:cNvSpPr>
          <p:nvPr/>
        </p:nvSpPr>
        <p:spPr>
          <a:xfrm>
            <a:off x="1332852" y="2019600"/>
            <a:ext cx="14944433" cy="4750208"/>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テキストの目的、想定読者、全体構成、テキストの利用方法など</a:t>
            </a:r>
          </a:p>
        </p:txBody>
      </p:sp>
      <p:sp>
        <p:nvSpPr>
          <p:cNvPr id="4" name="object 40">
            <a:extLst>
              <a:ext uri="{FF2B5EF4-FFF2-40B4-BE49-F238E27FC236}">
                <a16:creationId xmlns:a16="http://schemas.microsoft.com/office/drawing/2014/main" id="{986C8303-E74D-BBF9-3958-384346918D18}"/>
              </a:ext>
            </a:extLst>
          </p:cNvPr>
          <p:cNvSpPr txBox="1"/>
          <p:nvPr/>
        </p:nvSpPr>
        <p:spPr>
          <a:xfrm>
            <a:off x="13048934" y="181699"/>
            <a:ext cx="4382119" cy="203677"/>
          </a:xfrm>
          <a:prstGeom prst="rect">
            <a:avLst/>
          </a:prstGeom>
        </p:spPr>
        <p:txBody>
          <a:bodyPr vert="horz" wrap="square" lIns="0" tIns="11207" rIns="0" bIns="0" rtlCol="0" anchor="ctr">
            <a:spAutoFit/>
          </a:bodyPr>
          <a:lstStyle/>
          <a:p>
            <a:pPr marL="11205" algn="r">
              <a:lnSpc>
                <a:spcPts val="15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0</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はじめに</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1964702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2693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テキストの目的、想定読者、全体</a:t>
            </a:r>
            <a:r>
              <a:rPr lang="ja-JP" altLang="en-US" sz="4000" dirty="0">
                <a:latin typeface="BIZ UDPゴシック" panose="020B0400000000000000" pitchFamily="50" charset="-128"/>
                <a:ea typeface="BIZ UDPゴシック" panose="020B0400000000000000" pitchFamily="50" charset="-128"/>
              </a:rPr>
              <a:t>構成</a:t>
            </a: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、テキストの利用方法など</a:t>
            </a:r>
          </a:p>
        </p:txBody>
      </p:sp>
      <p:sp>
        <p:nvSpPr>
          <p:cNvPr id="2" name="テキスト ボックス 1">
            <a:extLst>
              <a:ext uri="{FF2B5EF4-FFF2-40B4-BE49-F238E27FC236}">
                <a16:creationId xmlns:a16="http://schemas.microsoft.com/office/drawing/2014/main" id="{AEBD78B2-00A4-8D42-F495-3D4E57A98790}"/>
              </a:ext>
            </a:extLst>
          </p:cNvPr>
          <p:cNvSpPr txBox="1"/>
          <p:nvPr/>
        </p:nvSpPr>
        <p:spPr>
          <a:xfrm>
            <a:off x="1554679" y="2172480"/>
            <a:ext cx="15456498" cy="7599709"/>
          </a:xfrm>
          <a:prstGeom prst="rect">
            <a:avLst/>
          </a:prstGeom>
          <a:noFill/>
        </p:spPr>
        <p:txBody>
          <a:bodyPr wrap="square" lIns="91440" tIns="45720" rIns="91440" bIns="45720" anchor="t">
            <a:spAutoFit/>
          </a:bodyPr>
          <a:lstStyle/>
          <a:p>
            <a:pPr marL="571500" indent="-5715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目的</a:t>
            </a:r>
            <a:br>
              <a:rPr kumimoji="1" lang="en-US" altLang="ja-JP" sz="3200" dirty="0">
                <a:latin typeface="BIZ UDPゴシック" panose="020B0400000000000000" pitchFamily="50" charset="-128"/>
                <a:ea typeface="BIZ UDPゴシック" panose="020B0400000000000000" pitchFamily="50" charset="-128"/>
              </a:rPr>
            </a:br>
            <a:r>
              <a:rPr kumimoji="1" lang="ja-JP" altLang="en-US" sz="3200" dirty="0">
                <a:latin typeface="BIZ UDPゴシック" panose="020B0400000000000000" pitchFamily="50" charset="-128"/>
                <a:ea typeface="BIZ UDPゴシック" panose="020B0400000000000000" pitchFamily="50" charset="-128"/>
              </a:rPr>
              <a:t>中小企業がサイバーセキュリティの重要性と対策について理解を深めるための情報を提供します。</a:t>
            </a:r>
            <a:endParaRPr kumimoji="1" lang="en-US" altLang="ja-JP" sz="3200" dirty="0">
              <a:latin typeface="BIZ UDPゴシック" panose="020B0400000000000000" pitchFamily="50" charset="-128"/>
              <a:ea typeface="BIZ UDPゴシック" panose="020B0400000000000000" pitchFamily="50" charset="-128"/>
            </a:endParaRPr>
          </a:p>
          <a:p>
            <a:pPr>
              <a:lnSpc>
                <a:spcPct val="110000"/>
              </a:lnSpc>
            </a:pPr>
            <a:endParaRPr kumimoji="1" lang="en-US" altLang="ja-JP" sz="3200" dirty="0">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中小企業の現状</a:t>
            </a:r>
            <a:endParaRPr kumimoji="1" lang="en-US" altLang="ja-JP" sz="3200" dirty="0">
              <a:latin typeface="BIZ UDPゴシック" panose="020B0400000000000000" pitchFamily="50" charset="-128"/>
              <a:ea typeface="BIZ UDPゴシック" panose="020B0400000000000000" pitchFamily="50" charset="-128"/>
            </a:endParaRPr>
          </a:p>
          <a:p>
            <a:pPr marL="1028700" lvl="1" indent="-5715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セキュリティ対策のリソースが限られ、大企業よりもサイバー犯罪者に狙われやすい。</a:t>
            </a:r>
            <a:endParaRPr kumimoji="1" lang="en-US" altLang="ja-JP" sz="3200" dirty="0">
              <a:latin typeface="BIZ UDPゴシック" panose="020B0400000000000000" pitchFamily="50" charset="-128"/>
              <a:ea typeface="BIZ UDPゴシック" panose="020B0400000000000000" pitchFamily="50" charset="-128"/>
            </a:endParaRPr>
          </a:p>
          <a:p>
            <a:pPr marL="1028700" lvl="1" indent="-5715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フィッシング攻撃やランサムウェア攻撃の頻度が増加している。</a:t>
            </a:r>
            <a:endParaRPr kumimoji="1" lang="en-US" altLang="ja-JP" sz="3200" dirty="0">
              <a:latin typeface="BIZ UDPゴシック" panose="020B0400000000000000" pitchFamily="50" charset="-128"/>
              <a:ea typeface="BIZ UDPゴシック" panose="020B0400000000000000" pitchFamily="50" charset="-128"/>
            </a:endParaRPr>
          </a:p>
          <a:p>
            <a:pPr marL="1028700" lvl="1" indent="-5715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攻撃により業務停止や経済的損失、企業の信頼・ブランド価値への影響が懸念される。</a:t>
            </a:r>
            <a:endParaRPr kumimoji="1" lang="en-US" altLang="ja-JP" sz="3200" dirty="0">
              <a:latin typeface="BIZ UDPゴシック" panose="020B0400000000000000" pitchFamily="50" charset="-128"/>
              <a:ea typeface="BIZ UDPゴシック" panose="020B0400000000000000" pitchFamily="50" charset="-128"/>
            </a:endParaRPr>
          </a:p>
          <a:p>
            <a:pPr marL="1028700" lvl="1" indent="-571500">
              <a:lnSpc>
                <a:spcPct val="110000"/>
              </a:lnSpc>
              <a:buFont typeface="Arial" panose="020B0604020202020204" pitchFamily="34" charset="0"/>
              <a:buChar char="•"/>
            </a:pPr>
            <a:endParaRPr kumimoji="1" lang="en-US" altLang="ja-JP" sz="3200" dirty="0">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r>
              <a:rPr kumimoji="1" lang="ja-JP" altLang="en-US" sz="3200" dirty="0">
                <a:latin typeface="BIZ UDPゴシック" panose="020B0400000000000000" pitchFamily="50" charset="-128"/>
                <a:ea typeface="BIZ UDPゴシック" panose="020B0400000000000000" pitchFamily="50" charset="-128"/>
              </a:rPr>
              <a:t>想定読者</a:t>
            </a:r>
            <a:br>
              <a:rPr kumimoji="1" lang="en-US" altLang="ja-JP" sz="3200" dirty="0">
                <a:latin typeface="BIZ UDPゴシック" panose="020B0400000000000000" pitchFamily="50" charset="-128"/>
                <a:ea typeface="BIZ UDPゴシック" panose="020B0400000000000000" pitchFamily="50" charset="-128"/>
              </a:rPr>
            </a:br>
            <a:r>
              <a:rPr kumimoji="1" lang="ja-JP" altLang="en-US" sz="3200" dirty="0">
                <a:latin typeface="BIZ UDPゴシック" panose="020B0400000000000000" pitchFamily="50" charset="-128"/>
                <a:ea typeface="BIZ UDPゴシック" panose="020B0400000000000000" pitchFamily="50" charset="-128"/>
              </a:rPr>
              <a:t>中小企業の経営者や</a:t>
            </a:r>
            <a:r>
              <a:rPr kumimoji="1" lang="en-US" altLang="ja-JP" sz="3200" dirty="0">
                <a:latin typeface="BIZ UDPゴシック" panose="020B0400000000000000" pitchFamily="50" charset="-128"/>
                <a:ea typeface="BIZ UDPゴシック" panose="020B0400000000000000" pitchFamily="50" charset="-128"/>
              </a:rPr>
              <a:t>IT</a:t>
            </a:r>
            <a:r>
              <a:rPr kumimoji="1" lang="ja-JP" altLang="en-US" sz="3200" dirty="0">
                <a:latin typeface="BIZ UDPゴシック" panose="020B0400000000000000" pitchFamily="50" charset="-128"/>
                <a:ea typeface="BIZ UDPゴシック" panose="020B0400000000000000" pitchFamily="50" charset="-128"/>
              </a:rPr>
              <a:t>担当者。</a:t>
            </a:r>
            <a:endParaRPr kumimoji="1" lang="en-US" altLang="ja-JP" sz="3200" dirty="0">
              <a:latin typeface="BIZ UDPゴシック" panose="020B0400000000000000" pitchFamily="50" charset="-128"/>
              <a:ea typeface="BIZ UDPゴシック" panose="020B0400000000000000" pitchFamily="50" charset="-128"/>
            </a:endParaRPr>
          </a:p>
          <a:p>
            <a:pPr marL="1028700" lvl="1" indent="-571500">
              <a:lnSpc>
                <a:spcPct val="110000"/>
              </a:lnSpc>
              <a:buFont typeface="Arial" panose="020B0604020202020204" pitchFamily="34" charset="0"/>
              <a:buChar char="•"/>
            </a:pPr>
            <a:endParaRPr lang="en-US" altLang="ja-JP" sz="3200" dirty="0">
              <a:latin typeface="BIZ UDPゴシック" panose="020B0400000000000000" pitchFamily="50" charset="-128"/>
              <a:ea typeface="BIZ UDPゴシック" panose="020B0400000000000000" pitchFamily="50" charset="-128"/>
            </a:endParaRPr>
          </a:p>
        </p:txBody>
      </p:sp>
      <p:sp>
        <p:nvSpPr>
          <p:cNvPr id="5" name="テキスト プレースホルダー 2">
            <a:extLst>
              <a:ext uri="{FF2B5EF4-FFF2-40B4-BE49-F238E27FC236}">
                <a16:creationId xmlns:a16="http://schemas.microsoft.com/office/drawing/2014/main" id="{BFFB103C-64D6-F54E-8461-1A69D61646AA}"/>
              </a:ext>
            </a:extLst>
          </p:cNvPr>
          <p:cNvSpPr txBox="1">
            <a:spLocks/>
          </p:cNvSpPr>
          <p:nvPr/>
        </p:nvSpPr>
        <p:spPr>
          <a:xfrm>
            <a:off x="1332852" y="1612605"/>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テキストの目的、想定読者</a:t>
            </a:r>
          </a:p>
        </p:txBody>
      </p:sp>
      <p:sp>
        <p:nvSpPr>
          <p:cNvPr id="6" name="テキスト ボックス 5">
            <a:extLst>
              <a:ext uri="{FF2B5EF4-FFF2-40B4-BE49-F238E27FC236}">
                <a16:creationId xmlns:a16="http://schemas.microsoft.com/office/drawing/2014/main" id="{B9AD6E34-FA11-A3E9-4AB6-2F73888ED66B}"/>
              </a:ext>
            </a:extLst>
          </p:cNvPr>
          <p:cNvSpPr txBox="1"/>
          <p:nvPr/>
        </p:nvSpPr>
        <p:spPr>
          <a:xfrm>
            <a:off x="13106608" y="1246917"/>
            <a:ext cx="432444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0-1-1.】</a:t>
            </a:r>
          </a:p>
          <a:p>
            <a:pPr algn="ctr"/>
            <a:r>
              <a:rPr lang="en-US" altLang="ja-JP" sz="2400" b="1" dirty="0">
                <a:latin typeface="BIZ UDPゴシック" panose="020B0400000000000000" pitchFamily="50" charset="-128"/>
                <a:ea typeface="BIZ UDPゴシック" panose="020B0400000000000000" pitchFamily="50" charset="-128"/>
              </a:rPr>
              <a:t>P2</a:t>
            </a:r>
          </a:p>
        </p:txBody>
      </p:sp>
      <p:sp>
        <p:nvSpPr>
          <p:cNvPr id="7" name="object 40">
            <a:extLst>
              <a:ext uri="{FF2B5EF4-FFF2-40B4-BE49-F238E27FC236}">
                <a16:creationId xmlns:a16="http://schemas.microsoft.com/office/drawing/2014/main" id="{D3746FD4-A476-17EC-FDAA-3A5D76F2E5BA}"/>
              </a:ext>
            </a:extLst>
          </p:cNvPr>
          <p:cNvSpPr txBox="1"/>
          <p:nvPr/>
        </p:nvSpPr>
        <p:spPr>
          <a:xfrm>
            <a:off x="13048934" y="181699"/>
            <a:ext cx="4382119" cy="203677"/>
          </a:xfrm>
          <a:prstGeom prst="rect">
            <a:avLst/>
          </a:prstGeom>
        </p:spPr>
        <p:txBody>
          <a:bodyPr vert="horz" wrap="square" lIns="0" tIns="11207" rIns="0" bIns="0" rtlCol="0" anchor="ctr">
            <a:spAutoFit/>
          </a:bodyPr>
          <a:lstStyle/>
          <a:p>
            <a:pPr marL="11205" algn="r">
              <a:lnSpc>
                <a:spcPts val="15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0</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はじめに</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1920636992"/>
      </p:ext>
    </p:extLst>
  </p:cSld>
  <p:clrMapOvr>
    <a:masterClrMapping/>
  </p:clrMapOvr>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デザインの設定">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1508</TotalTime>
  <Words>8298</Words>
  <Application>Microsoft Macintosh PowerPoint</Application>
  <PresentationFormat>ユーザー設定</PresentationFormat>
  <Paragraphs>1155</Paragraphs>
  <Slides>73</Slides>
  <Notes>67</Notes>
  <HiddenSlides>0</HiddenSlides>
  <MMClips>0</MMClips>
  <ScaleCrop>false</ScaleCrop>
  <HeadingPairs>
    <vt:vector size="6" baseType="variant">
      <vt:variant>
        <vt:lpstr>使用されているフォント</vt:lpstr>
      </vt:variant>
      <vt:variant>
        <vt:i4>3</vt:i4>
      </vt:variant>
      <vt:variant>
        <vt:lpstr>テーマ</vt:lpstr>
      </vt:variant>
      <vt:variant>
        <vt:i4>2</vt:i4>
      </vt:variant>
      <vt:variant>
        <vt:lpstr>スライド タイトル</vt:lpstr>
      </vt:variant>
      <vt:variant>
        <vt:i4>73</vt:i4>
      </vt:variant>
    </vt:vector>
  </HeadingPairs>
  <TitlesOfParts>
    <vt:vector size="78" baseType="lpstr">
      <vt:lpstr>BIZ UDPゴシック</vt:lpstr>
      <vt:lpstr>メイリオ</vt:lpstr>
      <vt:lpstr>Arial</vt:lpstr>
      <vt:lpstr>デザインの設定</vt:lpstr>
      <vt:lpstr>1_デザインの設定</vt:lpstr>
      <vt:lpstr>PowerPoint プレゼンテーション</vt:lpstr>
      <vt:lpstr>講師紹介</vt:lpstr>
      <vt:lpstr>目的</vt:lpstr>
      <vt:lpstr>支援内容の全体像</vt:lpstr>
      <vt:lpstr>スケジュール</vt:lpstr>
      <vt:lpstr>セミナー内容</vt:lpstr>
      <vt:lpstr>セミナー内容</vt:lpstr>
      <vt:lpstr>第0章. テキストの活用</vt:lpstr>
      <vt:lpstr>テキストの目的、想定読者、全体構成、テキストの利用方法など</vt:lpstr>
      <vt:lpstr>テキストの目的、想定読者、全体構成、テキストの利用方法など</vt:lpstr>
      <vt:lpstr>テキストの目的、想定読者、全体構成、テキストの利用方法など</vt:lpstr>
      <vt:lpstr>テキストの目的、想定読者、全体構成、テキストの利用方法など</vt:lpstr>
      <vt:lpstr>第1章. デジタル時代の社会とIT情勢</vt:lpstr>
      <vt:lpstr>デジタル時代の社会変革とIT情勢の関係性</vt:lpstr>
      <vt:lpstr>デジタルトランスフォーメーション(DX)とは</vt:lpstr>
      <vt:lpstr>デジタルトランスフォーメーション(DX)とは</vt:lpstr>
      <vt:lpstr>生成AIとは</vt:lpstr>
      <vt:lpstr>生成AIとは</vt:lpstr>
      <vt:lpstr>第2章. サイバーセキュリティの基礎知識</vt:lpstr>
      <vt:lpstr>UTMとEDRについて</vt:lpstr>
      <vt:lpstr>UTMとEDRについて</vt:lpstr>
      <vt:lpstr>SECURITY ACTION 二つ星レベル</vt:lpstr>
      <vt:lpstr>SECURITY ACTION 二つ星レベル</vt:lpstr>
      <vt:lpstr>SECURITY ACTION 一つ星</vt:lpstr>
      <vt:lpstr>SECURITY ACTION 二つ星</vt:lpstr>
      <vt:lpstr>SECURITY ACTION 二つ星</vt:lpstr>
      <vt:lpstr>情報セキュリティ自社診断</vt:lpstr>
      <vt:lpstr>情報セキュリティ基本方針</vt:lpstr>
      <vt:lpstr>情報セキュリティ基本方針</vt:lpstr>
      <vt:lpstr>サイバーセキュリティアプローチ方法</vt:lpstr>
      <vt:lpstr>第3章. デジタル社会の方向性と実現に向けた国の方針</vt:lpstr>
      <vt:lpstr>国の基本方針および実施計画の要約</vt:lpstr>
      <vt:lpstr>国の基本方針および実施計画の要約</vt:lpstr>
      <vt:lpstr>政府機関が目指す社会の方向性とサイバーセキュリティ課題</vt:lpstr>
      <vt:lpstr>政府機関が目指す社会の方向性とサイバーセキュリティ課題</vt:lpstr>
      <vt:lpstr>政府機関が目指す社会の方向性とサイバーセキュリティ課題</vt:lpstr>
      <vt:lpstr>政府機関が目指す社会の方向性とサイバーセキュリティ課題</vt:lpstr>
      <vt:lpstr>政府機関が目指す社会の方向性とサイバーセキュリティ課題</vt:lpstr>
      <vt:lpstr>政府機関が目指す社会の方向性とサイバーセキュリティ課題</vt:lpstr>
      <vt:lpstr>第4章. サイバーセキュリティ戦略および関連法令</vt:lpstr>
      <vt:lpstr>サイバーセキュリティ戦略</vt:lpstr>
      <vt:lpstr>サイバーセキュリティ戦略</vt:lpstr>
      <vt:lpstr>サイバーセキュリティ戦略</vt:lpstr>
      <vt:lpstr>サイバーセキュリティ戦略</vt:lpstr>
      <vt:lpstr>企業経営に重要なDX推進とセキュリティ確保の両立</vt:lpstr>
      <vt:lpstr>企業経営に重要なDX推進とセキュリティ確保の両立</vt:lpstr>
      <vt:lpstr>企業経営に重要なDX推進とセキュリティ確保の両立</vt:lpstr>
      <vt:lpstr>関連法令</vt:lpstr>
      <vt:lpstr>PowerPoint プレゼンテーション</vt:lpstr>
      <vt:lpstr>PowerPoint プレゼンテーション</vt:lpstr>
      <vt:lpstr>PowerPoint プレゼンテーション</vt:lpstr>
      <vt:lpstr>PowerPoint プレゼンテーション</vt:lpstr>
      <vt:lpstr>第5章. 事例を知る：重大なインシデント発生から課題解決まで</vt:lpstr>
      <vt:lpstr>情報セキュリティの概況</vt:lpstr>
      <vt:lpstr>情報セキュリティの概況</vt:lpstr>
      <vt:lpstr>情報セキュリティの概況</vt:lpstr>
      <vt:lpstr>重大インシデント事例から学ぶ課題解決</vt:lpstr>
      <vt:lpstr>重大インシデント事例から学ぶ課題解決</vt:lpstr>
      <vt:lpstr>重大インシデント事例から学ぶ課題解決</vt:lpstr>
      <vt:lpstr>重大インシデント事例から学ぶ課題解決</vt:lpstr>
      <vt:lpstr>重大インシデント事例から学ぶ課題解決</vt:lpstr>
      <vt:lpstr>第6章. 企業経営で重要となるIT投資と投資としてのサイバーセキュリティ対策</vt:lpstr>
      <vt:lpstr>これからの企業経営で必要な観点：社会の動向</vt:lpstr>
      <vt:lpstr>これからの企業経営で必要な観点：社会の動向</vt:lpstr>
      <vt:lpstr>守りのIT投資と攻めのIT投資</vt:lpstr>
      <vt:lpstr>守りのIT投資と攻めのIT投資</vt:lpstr>
      <vt:lpstr>守りのIT投資と攻めのIT投資</vt:lpstr>
      <vt:lpstr>守りのIT投資と攻めのIT投資</vt:lpstr>
      <vt:lpstr>守りのIT投資と攻めのIT投資</vt:lpstr>
      <vt:lpstr>経営投資としてのサイバーセキュリティ対策</vt:lpstr>
      <vt:lpstr>経営投資としてのサイバーセキュリティ対策</vt:lpstr>
      <vt:lpstr>PowerPoint プレゼンテーション</vt:lpstr>
      <vt:lpstr>PowerPoint プレゼンテーション</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第1回 令和7年度中小企業サイバーセキュリティ実践力強化プログラム</dc:title>
  <dc:subject/>
  <dc:creator/>
  <cp:keywords/>
  <dc:description/>
  <cp:lastModifiedBy>愛 角谷</cp:lastModifiedBy>
  <cp:revision>42</cp:revision>
  <dcterms:created xsi:type="dcterms:W3CDTF">2025-05-09T08:34:04Z</dcterms:created>
  <dcterms:modified xsi:type="dcterms:W3CDTF">2025-08-20T04:28:21Z</dcterms:modified>
  <cp:category/>
</cp:coreProperties>
</file>