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5"/>
  </p:notesMasterIdLst>
  <p:handoutMasterIdLst>
    <p:handoutMasterId r:id="rId46"/>
  </p:handoutMasterIdLst>
  <p:sldIdLst>
    <p:sldId id="259" r:id="rId4"/>
    <p:sldId id="277" r:id="rId5"/>
    <p:sldId id="260" r:id="rId6"/>
    <p:sldId id="272" r:id="rId7"/>
    <p:sldId id="918" r:id="rId8"/>
    <p:sldId id="919" r:id="rId9"/>
    <p:sldId id="920" r:id="rId10"/>
    <p:sldId id="509"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539" r:id="rId41"/>
    <p:sldId id="540" r:id="rId42"/>
    <p:sldId id="541" r:id="rId43"/>
    <p:sldId id="258" r:id="rId44"/>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032"/>
    <a:srgbClr val="009F40"/>
    <a:srgbClr val="FFFFFF"/>
    <a:srgbClr val="DFE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58"/>
  </p:normalViewPr>
  <p:slideViewPr>
    <p:cSldViewPr snapToGrid="0">
      <p:cViewPr varScale="1">
        <p:scale>
          <a:sx n="83" d="100"/>
          <a:sy n="83" d="100"/>
        </p:scale>
        <p:origin x="48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latin typeface="BIZ UDPゴシック" panose="020B0400000000000000" pitchFamily="50" charset="-128"/>
                <a:ea typeface="BIZ UDPゴシック" panose="020B0400000000000000" pitchFamily="50" charset="-128"/>
              </a:rPr>
              <a:t>2025/8/20</a:t>
            </a:fld>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atin typeface="BIZ UDPゴシック" panose="020B0400000000000000" pitchFamily="50" charset="-128"/>
                <a:ea typeface="BIZ UDPゴシック" panose="020B0400000000000000" pitchFamily="50" charset="-128"/>
              </a:defRPr>
            </a:lvl1pPr>
          </a:lstStyle>
          <a:p>
            <a:fld id="{13AF87F4-E76D-4355-AA3F-1041820C27F7}" type="datetimeFigureOut">
              <a:rPr lang="ja-JP" altLang="en-US" smtClean="0"/>
              <a:pPr/>
              <a:t>2025/8/20</a:t>
            </a:fld>
            <a:endParaRPr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BIZ UDPゴシック" panose="020B0400000000000000" pitchFamily="50" charset="-128"/>
                <a:ea typeface="BIZ UDPゴシック" panose="020B0400000000000000" pitchFamily="50" charset="-128"/>
              </a:defRPr>
            </a:lvl1pPr>
          </a:lstStyle>
          <a:p>
            <a:fld id="{7466C0C7-206C-4847-9BFC-7888F6F6A273}" type="slidenum">
              <a:rPr lang="ja-JP" altLang="en-US" smtClean="0"/>
              <a:pPr/>
              <a:t>‹#›</a:t>
            </a:fld>
            <a:endParaRPr lang="ja-JP" altLang="en-US" dirty="0"/>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1pPr>
    <a:lvl2pPr marL="66030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2pPr>
    <a:lvl3pPr marL="132060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3pPr>
    <a:lvl4pPr marL="1980901"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4pPr>
    <a:lvl5pPr marL="2641201"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152427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a:lnSpc>
                <a:spcPts val="2000"/>
              </a:lnSpc>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156810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25309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99753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408647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37994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11680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392735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367764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128005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a:lnSpc>
                <a:spcPts val="2000"/>
              </a:lnSpc>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30914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203132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3331701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363088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2531482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2149282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192617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98531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a:lnSpc>
                <a:spcPts val="2000"/>
              </a:lnSpc>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274160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2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234710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063167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1931275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130969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1178291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4078352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352405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328574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372148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337379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284348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246993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329578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92988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628160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990420"/>
            <a:ext cx="7084079" cy="913789"/>
          </a:xfrm>
        </p:spPr>
        <p:txBody>
          <a:bodyPr anchor="ctr"/>
          <a:lstStyle>
            <a:lvl1pPr marL="0" indent="0" algn="ctr">
              <a:buNone/>
              <a:defRPr sz="2400">
                <a:solidFill>
                  <a:srgbClr val="009F40"/>
                </a:solidFill>
                <a:latin typeface="BIZ UDPゴシック" panose="020B0400000000000000" pitchFamily="50" charset="-128"/>
                <a:ea typeface="BIZ UDPゴシック" panose="020B0400000000000000"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ctr">
            <a:normAutofit lnSpcReduction="10000"/>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587959"/>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5475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399969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489285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728234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64144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590473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957701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765353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216368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48915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786635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73054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fld id="{BAB2AF25-89F4-48A4-836F-17EBCD24879C}" type="slidenum">
              <a:rPr lang="ja-JP" altLang="en-US" smtClean="0"/>
              <a:pPr/>
              <a:t>‹#›</a:t>
            </a:fld>
            <a:endParaRPr lang="ja-JP" altLang="en-US" dirty="0"/>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24618734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9632;&#12469;&#12509;&#12540;&#12488;&#12518;&#12540;&#12486;&#12451;&#12522;&#12486;&#12451;"/><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12467;&#12540;&#12487;&#12451;&#12531;&#12464;"/><Relationship Id="rId5" Type="http://schemas.openxmlformats.org/officeDocument/2006/relationships/hyperlink" Target="#&#9632;&#12487;&#12540;&#12479;&#12510;&#12473;&#12461;&#12531;&#12464;"/><Relationship Id="rId4" Type="http://schemas.openxmlformats.org/officeDocument/2006/relationships/hyperlink" Target="#&#9632;&#12518;&#12540;&#12486;&#12451;&#12522;&#12486;&#12451;&#12503;&#12525;&#12464;&#12521;&#12512;"/></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83FC9808-4C99-2774-4247-8B4AF2D7E16F}"/>
              </a:ext>
            </a:extLst>
          </p:cNvPr>
          <p:cNvSpPr txBox="1">
            <a:spLocks/>
          </p:cNvSpPr>
          <p:nvPr/>
        </p:nvSpPr>
        <p:spPr>
          <a:xfrm>
            <a:off x="1046650" y="5051520"/>
            <a:ext cx="9575800" cy="113374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defTabSz="893763">
              <a:lnSpc>
                <a:spcPct val="12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3</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これからの企業経営に必要な</a:t>
            </a:r>
            <a:r>
              <a:rPr lang="en-US" altLang="ja-JP" sz="2000" b="1" dirty="0">
                <a:solidFill>
                  <a:srgbClr val="0BA931"/>
                </a:solidFill>
                <a:latin typeface="BIZ UDPゴシック" panose="020B0400000000000000" pitchFamily="50" charset="-128"/>
                <a:ea typeface="BIZ UDPゴシック" panose="020B0400000000000000" pitchFamily="50" charset="-128"/>
              </a:rPr>
              <a:t>IT</a:t>
            </a:r>
            <a:r>
              <a:rPr lang="ja-JP" altLang="en-US" sz="2000" b="1" dirty="0">
                <a:solidFill>
                  <a:srgbClr val="0BA931"/>
                </a:solidFill>
                <a:latin typeface="BIZ UDPゴシック" panose="020B0400000000000000" pitchFamily="50" charset="-128"/>
                <a:ea typeface="BIZ UDPゴシック" panose="020B0400000000000000" pitchFamily="50" charset="-128"/>
              </a:rPr>
              <a:t>活用とサイバーセキュリティ対策</a:t>
            </a:r>
          </a:p>
          <a:p>
            <a:pPr algn="l" defTabSz="893763">
              <a:lnSpc>
                <a:spcPct val="12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4</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p>
            <a:pPr algn="l" defTabSz="893763">
              <a:lnSpc>
                <a:spcPct val="12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5</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各種ガイドラインを参考にした対策の実施</a:t>
            </a:r>
            <a:endParaRPr lang="ja-JP" altLang="en-US" sz="2000" b="1" dirty="0">
              <a:solidFill>
                <a:srgbClr val="009F4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3FF5B36-96F9-B345-79EE-217DA5F73E7B}"/>
              </a:ext>
            </a:extLst>
          </p:cNvPr>
          <p:cNvSpPr txBox="1"/>
          <p:nvPr/>
        </p:nvSpPr>
        <p:spPr>
          <a:xfrm>
            <a:off x="3945361" y="3982631"/>
            <a:ext cx="1223539" cy="52322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2</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484B2E32-27CA-AE03-CBB4-BF234B9777C7}"/>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a:t>
            </a:r>
          </a:p>
        </p:txBody>
      </p:sp>
      <p:sp>
        <p:nvSpPr>
          <p:cNvPr id="11" name="テキスト ボックス 10">
            <a:extLst>
              <a:ext uri="{FF2B5EF4-FFF2-40B4-BE49-F238E27FC236}">
                <a16:creationId xmlns:a16="http://schemas.microsoft.com/office/drawing/2014/main" id="{E1956D25-1DD7-454F-C886-22281F375ACD}"/>
              </a:ext>
            </a:extLst>
          </p:cNvPr>
          <p:cNvSpPr txBox="1"/>
          <p:nvPr/>
        </p:nvSpPr>
        <p:spPr>
          <a:xfrm>
            <a:off x="1554679" y="2174400"/>
            <a:ext cx="15456498" cy="2182842"/>
          </a:xfrm>
          <a:prstGeom prst="rect">
            <a:avLst/>
          </a:prstGeom>
          <a:noFill/>
        </p:spPr>
        <p:txBody>
          <a:bodyPr wrap="square">
            <a:spAutoFit/>
          </a:bodyPr>
          <a:lstStyle/>
          <a:p>
            <a:pPr marL="571500" indent="-39211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企業の現状を鑑み、次の段階的なアプローチ方法がある</a:t>
            </a:r>
            <a:endParaRPr lang="en-US" altLang="ja-JP" sz="3200" b="0" i="0" dirty="0">
              <a:effectLst/>
              <a:latin typeface="BIZ UDPゴシック" panose="020B0400000000000000" pitchFamily="50" charset="-128"/>
              <a:ea typeface="BIZ UDPゴシック" panose="020B0400000000000000" pitchFamily="50" charset="-128"/>
            </a:endParaRPr>
          </a:p>
          <a:p>
            <a:pPr marL="1028700" lvl="1" indent="-571500" defTabSz="1079500">
              <a:lnSpc>
                <a:spcPct val="110000"/>
              </a:lnSpc>
              <a:buFont typeface="+mj-ea"/>
              <a:buAutoNum type="circleNumDbPlain"/>
            </a:pPr>
            <a:r>
              <a:rPr lang="en-US" altLang="ja-JP" sz="3200" b="0" i="0" dirty="0">
                <a:effectLst/>
                <a:latin typeface="BIZ UDPゴシック" panose="020B0400000000000000" pitchFamily="50" charset="-128"/>
                <a:ea typeface="BIZ UDPゴシック" panose="020B0400000000000000" pitchFamily="50" charset="-128"/>
              </a:rPr>
              <a:t>Lv.1	</a:t>
            </a:r>
            <a:r>
              <a:rPr lang="ja-JP" altLang="en-US" sz="3200" b="0" i="0" dirty="0">
                <a:effectLst/>
                <a:latin typeface="BIZ UDPゴシック" panose="020B0400000000000000" pitchFamily="50" charset="-128"/>
                <a:ea typeface="BIZ UDPゴシック" panose="020B0400000000000000" pitchFamily="50" charset="-128"/>
              </a:rPr>
              <a:t>クイックアプローチ</a:t>
            </a:r>
            <a:endParaRPr lang="en-US" altLang="ja-JP" sz="3200" b="0" i="0" dirty="0">
              <a:effectLst/>
              <a:latin typeface="BIZ UDPゴシック" panose="020B0400000000000000" pitchFamily="50" charset="-128"/>
              <a:ea typeface="BIZ UDPゴシック" panose="020B0400000000000000" pitchFamily="50" charset="-128"/>
            </a:endParaRPr>
          </a:p>
          <a:p>
            <a:pPr marL="1028700" lvl="1" indent="-571500" defTabSz="1079500">
              <a:lnSpc>
                <a:spcPct val="110000"/>
              </a:lnSpc>
              <a:buFont typeface="+mj-ea"/>
              <a:buAutoNum type="circleNumDbPlain"/>
            </a:pPr>
            <a:r>
              <a:rPr lang="en-US" altLang="ja-JP" sz="3200" dirty="0">
                <a:latin typeface="BIZ UDPゴシック" panose="020B0400000000000000" pitchFamily="50" charset="-128"/>
                <a:ea typeface="BIZ UDPゴシック" panose="020B0400000000000000" pitchFamily="50" charset="-128"/>
              </a:rPr>
              <a:t>Lv.2	</a:t>
            </a:r>
            <a:r>
              <a:rPr lang="ja-JP" altLang="en-US" sz="3200" dirty="0">
                <a:latin typeface="BIZ UDPゴシック" panose="020B0400000000000000" pitchFamily="50" charset="-128"/>
                <a:ea typeface="BIZ UDPゴシック" panose="020B0400000000000000" pitchFamily="50" charset="-128"/>
              </a:rPr>
              <a:t>ベースラインアプローチ</a:t>
            </a:r>
            <a:endParaRPr lang="en-US" altLang="ja-JP" sz="3200" dirty="0">
              <a:latin typeface="BIZ UDPゴシック" panose="020B0400000000000000" pitchFamily="50" charset="-128"/>
              <a:ea typeface="BIZ UDPゴシック" panose="020B0400000000000000" pitchFamily="50" charset="-128"/>
            </a:endParaRPr>
          </a:p>
          <a:p>
            <a:pPr marL="1028700" lvl="1" indent="-571500" defTabSz="1079500">
              <a:lnSpc>
                <a:spcPct val="110000"/>
              </a:lnSpc>
              <a:buFont typeface="+mj-ea"/>
              <a:buAutoNum type="circleNumDbPlain"/>
            </a:pPr>
            <a:r>
              <a:rPr lang="en-US" altLang="ja-JP" sz="3200" b="0" i="0" dirty="0">
                <a:effectLst/>
                <a:latin typeface="BIZ UDPゴシック" panose="020B0400000000000000" pitchFamily="50" charset="-128"/>
                <a:ea typeface="BIZ UDPゴシック" panose="020B0400000000000000" pitchFamily="50" charset="-128"/>
              </a:rPr>
              <a:t>Lv.3	</a:t>
            </a:r>
            <a:r>
              <a:rPr lang="ja-JP" altLang="en-US" sz="3200" b="0" i="0" dirty="0">
                <a:effectLst/>
                <a:latin typeface="BIZ UDPゴシック" panose="020B0400000000000000" pitchFamily="50" charset="-128"/>
                <a:ea typeface="BIZ UDPゴシック" panose="020B0400000000000000" pitchFamily="50" charset="-128"/>
              </a:rPr>
              <a:t>網羅的アプローチ</a:t>
            </a:r>
            <a:r>
              <a:rPr lang="en-US" altLang="ja-JP" sz="3200" b="0" i="0" dirty="0">
                <a:effectLst/>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推奨</a:t>
            </a:r>
            <a:r>
              <a:rPr lang="en-US" altLang="ja-JP" sz="3200" b="0" i="0" dirty="0">
                <a:effectLst/>
                <a:latin typeface="BIZ UDPゴシック" panose="020B0400000000000000" pitchFamily="50" charset="-128"/>
                <a:ea typeface="BIZ UDPゴシック" panose="020B0400000000000000" pitchFamily="50" charset="-128"/>
              </a:rPr>
              <a:t>】</a:t>
            </a:r>
          </a:p>
        </p:txBody>
      </p:sp>
      <p:pic>
        <p:nvPicPr>
          <p:cNvPr id="12" name="図 11">
            <a:extLst>
              <a:ext uri="{FF2B5EF4-FFF2-40B4-BE49-F238E27FC236}">
                <a16:creationId xmlns:a16="http://schemas.microsoft.com/office/drawing/2014/main" id="{8D061212-4345-EB9F-5A9E-B07C82841BD2}"/>
              </a:ext>
            </a:extLst>
          </p:cNvPr>
          <p:cNvPicPr>
            <a:picLocks noChangeAspect="1"/>
          </p:cNvPicPr>
          <p:nvPr/>
        </p:nvPicPr>
        <p:blipFill>
          <a:blip r:embed="rId3"/>
          <a:stretch>
            <a:fillRect/>
          </a:stretch>
        </p:blipFill>
        <p:spPr>
          <a:xfrm>
            <a:off x="1957619" y="4554412"/>
            <a:ext cx="14650618" cy="4867632"/>
          </a:xfrm>
          <a:prstGeom prst="rect">
            <a:avLst/>
          </a:prstGeom>
        </p:spPr>
      </p:pic>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対策基準のアプローチ方法</a:t>
            </a:r>
            <a:endParaRPr lang="en-US" altLang="ja-JP" sz="36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E4C7E7D9-AD95-AD61-918F-29201D7DE600}"/>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02772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2" name="テキスト プレースホルダー 2">
            <a:extLst>
              <a:ext uri="{FF2B5EF4-FFF2-40B4-BE49-F238E27FC236}">
                <a16:creationId xmlns:a16="http://schemas.microsoft.com/office/drawing/2014/main" id="{A900B3CB-7511-AA4A-2CB8-AFC204B86912}"/>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対策基準のアプローチ概要</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4" name="表 9">
            <a:extLst>
              <a:ext uri="{FF2B5EF4-FFF2-40B4-BE49-F238E27FC236}">
                <a16:creationId xmlns:a16="http://schemas.microsoft.com/office/drawing/2014/main" id="{0426E223-7354-C7BF-4423-3FF23D07FE4A}"/>
              </a:ext>
            </a:extLst>
          </p:cNvPr>
          <p:cNvGraphicFramePr>
            <a:graphicFrameLocks noGrp="1"/>
          </p:cNvGraphicFramePr>
          <p:nvPr>
            <p:extLst>
              <p:ext uri="{D42A27DB-BD31-4B8C-83A1-F6EECF244321}">
                <p14:modId xmlns:p14="http://schemas.microsoft.com/office/powerpoint/2010/main" val="1402455649"/>
              </p:ext>
            </p:extLst>
          </p:nvPr>
        </p:nvGraphicFramePr>
        <p:xfrm>
          <a:off x="1516284" y="2336614"/>
          <a:ext cx="15510076" cy="7011192"/>
        </p:xfrm>
        <a:graphic>
          <a:graphicData uri="http://schemas.openxmlformats.org/drawingml/2006/table">
            <a:tbl>
              <a:tblPr firstRow="1" bandRow="1">
                <a:tableStyleId>{5C22544A-7EE6-4342-B048-85BDC9FD1C3A}</a:tableStyleId>
              </a:tblPr>
              <a:tblGrid>
                <a:gridCol w="4686427">
                  <a:extLst>
                    <a:ext uri="{9D8B030D-6E8A-4147-A177-3AD203B41FA5}">
                      <a16:colId xmlns:a16="http://schemas.microsoft.com/office/drawing/2014/main" val="1891961886"/>
                    </a:ext>
                  </a:extLst>
                </a:gridCol>
                <a:gridCol w="5487720">
                  <a:extLst>
                    <a:ext uri="{9D8B030D-6E8A-4147-A177-3AD203B41FA5}">
                      <a16:colId xmlns:a16="http://schemas.microsoft.com/office/drawing/2014/main" val="690352773"/>
                    </a:ext>
                  </a:extLst>
                </a:gridCol>
                <a:gridCol w="5335929">
                  <a:extLst>
                    <a:ext uri="{9D8B030D-6E8A-4147-A177-3AD203B41FA5}">
                      <a16:colId xmlns:a16="http://schemas.microsoft.com/office/drawing/2014/main" val="596803531"/>
                    </a:ext>
                  </a:extLst>
                </a:gridCol>
              </a:tblGrid>
              <a:tr h="487897">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アプローチ手法</a:t>
                      </a:r>
                    </a:p>
                  </a:txBody>
                  <a:tcPr>
                    <a:solidFill>
                      <a:schemeClr val="accent6"/>
                    </a:solidFill>
                  </a:tcPr>
                </a:tc>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特徴</a:t>
                      </a:r>
                    </a:p>
                  </a:txBody>
                  <a:tcPr>
                    <a:solidFill>
                      <a:schemeClr val="accent6"/>
                    </a:solidFill>
                  </a:tcPr>
                </a:tc>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想定される適用ケース</a:t>
                      </a:r>
                    </a:p>
                  </a:txBody>
                  <a:tcPr>
                    <a:solidFill>
                      <a:schemeClr val="accent6"/>
                    </a:solidFill>
                  </a:tcPr>
                </a:tc>
                <a:extLst>
                  <a:ext uri="{0D108BD9-81ED-4DB2-BD59-A6C34878D82A}">
                    <a16:rowId xmlns:a16="http://schemas.microsoft.com/office/drawing/2014/main" val="3551417218"/>
                  </a:ext>
                </a:extLst>
              </a:tr>
              <a:tr h="1857042">
                <a:tc>
                  <a:txBody>
                    <a:bodyPr/>
                    <a:lstStyle/>
                    <a:p>
                      <a:pPr>
                        <a:lnSpc>
                          <a:spcPct val="110000"/>
                        </a:lnSpc>
                      </a:pPr>
                      <a:r>
                        <a:rPr kumimoji="1" lang="en-US" altLang="ja-JP" sz="2600" dirty="0">
                          <a:latin typeface="BIZ UDPゴシック" panose="020B0400000000000000" pitchFamily="50" charset="-128"/>
                          <a:ea typeface="BIZ UDPゴシック" panose="020B0400000000000000" pitchFamily="50" charset="-128"/>
                        </a:rPr>
                        <a:t>Lv.1</a:t>
                      </a:r>
                      <a:r>
                        <a:rPr kumimoji="1" lang="ja-JP" altLang="en-US" sz="2600" dirty="0">
                          <a:latin typeface="BIZ UDPゴシック" panose="020B0400000000000000" pitchFamily="50" charset="-128"/>
                          <a:ea typeface="BIZ UDPゴシック" panose="020B0400000000000000" pitchFamily="50" charset="-128"/>
                        </a:rPr>
                        <a:t> クイックアプローチ</a:t>
                      </a:r>
                    </a:p>
                  </a:txBody>
                  <a:tcPr>
                    <a:solidFill>
                      <a:schemeClr val="accent6">
                        <a:lumMod val="40000"/>
                        <a:lumOff val="60000"/>
                      </a:schemeClr>
                    </a:solidFill>
                  </a:tcPr>
                </a:tc>
                <a:tc>
                  <a:txBody>
                    <a:bodyPr/>
                    <a:lstStyle/>
                    <a:p>
                      <a:pPr marL="342900" indent="-342900">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即時の対応や緊急事態への対処に適したアプローチ手法。</a:t>
                      </a:r>
                      <a:endParaRPr kumimoji="1" lang="en-US" altLang="ja-JP" sz="2600" dirty="0">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さまざまなインシデント事例内容を参考にし、対策基準を策定。</a:t>
                      </a:r>
                    </a:p>
                  </a:txBody>
                  <a:tcPr>
                    <a:solidFill>
                      <a:schemeClr val="accent6">
                        <a:lumMod val="40000"/>
                        <a:lumOff val="6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latin typeface="BIZ UDPゴシック" panose="020B0400000000000000" pitchFamily="50" charset="-128"/>
                          <a:ea typeface="BIZ UDPゴシック" panose="020B0400000000000000" pitchFamily="50" charset="-128"/>
                        </a:rPr>
                        <a:t>自社で発生する可能性が高い、または、発生したときの被害が大きいと考えられるインシデントに対処する場合。</a:t>
                      </a:r>
                    </a:p>
                  </a:txBody>
                  <a:tcPr>
                    <a:solidFill>
                      <a:schemeClr val="accent6">
                        <a:lumMod val="40000"/>
                        <a:lumOff val="60000"/>
                      </a:schemeClr>
                    </a:solidFill>
                  </a:tcPr>
                </a:tc>
                <a:extLst>
                  <a:ext uri="{0D108BD9-81ED-4DB2-BD59-A6C34878D82A}">
                    <a16:rowId xmlns:a16="http://schemas.microsoft.com/office/drawing/2014/main" val="2032680858"/>
                  </a:ext>
                </a:extLst>
              </a:tr>
              <a:tr h="2313423">
                <a:tc>
                  <a:txBody>
                    <a:bodyPr/>
                    <a:lstStyle/>
                    <a:p>
                      <a:pPr>
                        <a:lnSpc>
                          <a:spcPct val="110000"/>
                        </a:lnSpc>
                      </a:pPr>
                      <a:r>
                        <a:rPr kumimoji="1" lang="en-US" altLang="ja-JP" sz="2600" dirty="0">
                          <a:latin typeface="BIZ UDPゴシック" panose="020B0400000000000000" pitchFamily="50" charset="-128"/>
                          <a:ea typeface="BIZ UDPゴシック" panose="020B0400000000000000" pitchFamily="50" charset="-128"/>
                        </a:rPr>
                        <a:t>Lv.2 </a:t>
                      </a:r>
                      <a:r>
                        <a:rPr kumimoji="1" lang="ja-JP" altLang="en-US" sz="2600" dirty="0">
                          <a:latin typeface="BIZ UDPゴシック" panose="020B0400000000000000" pitchFamily="50" charset="-128"/>
                          <a:ea typeface="BIZ UDPゴシック" panose="020B0400000000000000" pitchFamily="50" charset="-128"/>
                        </a:rPr>
                        <a:t>ベースラインアプローチ</a:t>
                      </a:r>
                    </a:p>
                  </a:txBody>
                  <a:tcPr>
                    <a:solidFill>
                      <a:schemeClr val="accent6">
                        <a:lumMod val="20000"/>
                        <a:lumOff val="80000"/>
                      </a:schemeClr>
                    </a:solidFill>
                  </a:tcPr>
                </a:tc>
                <a:tc>
                  <a:txBody>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latin typeface="BIZ UDPゴシック" panose="020B0400000000000000" pitchFamily="50" charset="-128"/>
                          <a:ea typeface="BIZ UDPゴシック" panose="020B0400000000000000" pitchFamily="50" charset="-128"/>
                        </a:rPr>
                        <a:t>組織全体での一貫性を確保し、セキュリティの最低基準を満たすことを目指すアプローチ手法。</a:t>
                      </a:r>
                      <a:endParaRPr kumimoji="1" lang="en-US" altLang="ja-JP" sz="2600" dirty="0">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latin typeface="BIZ UDPゴシック" panose="020B0400000000000000" pitchFamily="50" charset="-128"/>
                          <a:ea typeface="BIZ UDPゴシック" panose="020B0400000000000000" pitchFamily="50" charset="-128"/>
                        </a:rPr>
                        <a:t>ガイドラインやひな型を参考とし、対策基準を策定。</a:t>
                      </a:r>
                      <a:endParaRPr kumimoji="1" lang="ja-JP" altLang="en-US" sz="26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6">
                        <a:lumMod val="20000"/>
                        <a:lumOff val="8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latin typeface="BIZ UDPゴシック" panose="020B0400000000000000" pitchFamily="50" charset="-128"/>
                          <a:ea typeface="BIZ UDPゴシック" panose="020B0400000000000000" pitchFamily="50" charset="-128"/>
                        </a:rPr>
                        <a:t>組織的に一定以上の対策基準を策定する場合。</a:t>
                      </a:r>
                      <a:endParaRPr kumimoji="1" lang="en-US" altLang="ja-JP" sz="2600" dirty="0">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endParaRPr kumimoji="1" lang="ja-JP" altLang="en-US" sz="26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1351952120"/>
                  </a:ext>
                </a:extLst>
              </a:tr>
              <a:tr h="2313423">
                <a:tc>
                  <a:txBody>
                    <a:bodyPr/>
                    <a:lstStyle/>
                    <a:p>
                      <a:pPr>
                        <a:lnSpc>
                          <a:spcPct val="110000"/>
                        </a:lnSpc>
                      </a:pPr>
                      <a:r>
                        <a:rPr kumimoji="1" lang="en-US" altLang="ja-JP" sz="2600" dirty="0">
                          <a:latin typeface="BIZ UDPゴシック" panose="020B0400000000000000" pitchFamily="50" charset="-128"/>
                          <a:ea typeface="BIZ UDPゴシック" panose="020B0400000000000000" pitchFamily="50" charset="-128"/>
                        </a:rPr>
                        <a:t>Lv.3 </a:t>
                      </a:r>
                      <a:r>
                        <a:rPr kumimoji="1" lang="ja-JP" altLang="en-US" sz="2600" dirty="0">
                          <a:latin typeface="BIZ UDPゴシック" panose="020B0400000000000000" pitchFamily="50" charset="-128"/>
                          <a:ea typeface="BIZ UDPゴシック" panose="020B0400000000000000" pitchFamily="50" charset="-128"/>
                        </a:rPr>
                        <a:t>網羅的アプローチ</a:t>
                      </a:r>
                    </a:p>
                  </a:txBody>
                  <a:tcPr>
                    <a:solidFill>
                      <a:schemeClr val="accent6">
                        <a:lumMod val="40000"/>
                        <a:lumOff val="60000"/>
                      </a:schemeClr>
                    </a:solidFill>
                  </a:tcPr>
                </a:tc>
                <a:tc>
                  <a:txBody>
                    <a:bodyPr/>
                    <a:lstStyle/>
                    <a:p>
                      <a:pPr marL="342900" indent="-342900">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脅威や攻撃手法に対して、網羅的な対策を講じることを目指すアプローチ手法。</a:t>
                      </a:r>
                      <a:endParaRPr kumimoji="1" lang="en-US" altLang="ja-JP" sz="2600" dirty="0">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en-US" altLang="ja-JP" sz="2600" dirty="0">
                          <a:latin typeface="BIZ UDPゴシック" panose="020B0400000000000000" pitchFamily="50" charset="-128"/>
                          <a:ea typeface="BIZ UDPゴシック" panose="020B0400000000000000" pitchFamily="50" charset="-128"/>
                        </a:rPr>
                        <a:t>ISMS</a:t>
                      </a:r>
                      <a:r>
                        <a:rPr kumimoji="1" lang="ja-JP" altLang="en-US" sz="2600" dirty="0">
                          <a:latin typeface="BIZ UDPゴシック" panose="020B0400000000000000" pitchFamily="50" charset="-128"/>
                          <a:ea typeface="BIZ UDPゴシック" panose="020B0400000000000000" pitchFamily="50" charset="-128"/>
                        </a:rPr>
                        <a:t>などの認証が可能なレベルを目指して、対策基準を策定。</a:t>
                      </a:r>
                    </a:p>
                  </a:txBody>
                  <a:tcPr>
                    <a:solidFill>
                      <a:schemeClr val="accent6">
                        <a:lumMod val="40000"/>
                        <a:lumOff val="6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en-US" altLang="ja-JP" sz="2600" dirty="0">
                          <a:latin typeface="BIZ UDPゴシック" panose="020B0400000000000000" pitchFamily="50" charset="-128"/>
                          <a:ea typeface="BIZ UDPゴシック" panose="020B0400000000000000" pitchFamily="50" charset="-128"/>
                        </a:rPr>
                        <a:t>ISMS</a:t>
                      </a:r>
                      <a:r>
                        <a:rPr kumimoji="1" lang="ja-JP" altLang="en-US" sz="2600" dirty="0">
                          <a:latin typeface="BIZ UDPゴシック" panose="020B0400000000000000" pitchFamily="50" charset="-128"/>
                          <a:ea typeface="BIZ UDPゴシック" panose="020B0400000000000000" pitchFamily="50" charset="-128"/>
                        </a:rPr>
                        <a:t>のフレームワークに沿った対策基準を策定する場合。</a:t>
                      </a:r>
                    </a:p>
                    <a:p>
                      <a:pPr marL="342900" indent="-342900">
                        <a:lnSpc>
                          <a:spcPct val="110000"/>
                        </a:lnSpc>
                        <a:buFont typeface="Arial" panose="020B0604020202020204" pitchFamily="34" charset="0"/>
                        <a:buChar char="•"/>
                      </a:pPr>
                      <a:endParaRPr kumimoji="1" lang="ja-JP" altLang="en-US" sz="26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2256661036"/>
                  </a:ext>
                </a:extLst>
              </a:tr>
            </a:tbl>
          </a:graphicData>
        </a:graphic>
      </p:graphicFrame>
      <p:sp>
        <p:nvSpPr>
          <p:cNvPr id="9" name="object 40">
            <a:extLst>
              <a:ext uri="{FF2B5EF4-FFF2-40B4-BE49-F238E27FC236}">
                <a16:creationId xmlns:a16="http://schemas.microsoft.com/office/drawing/2014/main" id="{1F7FF695-BBF8-944F-1082-C1BFE2C27716}"/>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53521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5" name="テキスト プレースホルダー 2">
            <a:extLst>
              <a:ext uri="{FF2B5EF4-FFF2-40B4-BE49-F238E27FC236}">
                <a16:creationId xmlns:a16="http://schemas.microsoft.com/office/drawing/2014/main" id="{4BA576BB-B64A-19FE-4567-3CD119B7091F}"/>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メリット・デメリット</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7" name="表 9">
            <a:extLst>
              <a:ext uri="{FF2B5EF4-FFF2-40B4-BE49-F238E27FC236}">
                <a16:creationId xmlns:a16="http://schemas.microsoft.com/office/drawing/2014/main" id="{9465A18D-67A6-FC36-BBB3-E4D8DCCE5445}"/>
              </a:ext>
            </a:extLst>
          </p:cNvPr>
          <p:cNvGraphicFramePr>
            <a:graphicFrameLocks noGrp="1"/>
          </p:cNvGraphicFramePr>
          <p:nvPr>
            <p:extLst>
              <p:ext uri="{D42A27DB-BD31-4B8C-83A1-F6EECF244321}">
                <p14:modId xmlns:p14="http://schemas.microsoft.com/office/powerpoint/2010/main" val="4052154342"/>
              </p:ext>
            </p:extLst>
          </p:nvPr>
        </p:nvGraphicFramePr>
        <p:xfrm>
          <a:off x="1516284" y="2336612"/>
          <a:ext cx="15510076" cy="6977018"/>
        </p:xfrm>
        <a:graphic>
          <a:graphicData uri="http://schemas.openxmlformats.org/drawingml/2006/table">
            <a:tbl>
              <a:tblPr firstRow="1" bandRow="1">
                <a:tableStyleId>{5C22544A-7EE6-4342-B048-85BDC9FD1C3A}</a:tableStyleId>
              </a:tblPr>
              <a:tblGrid>
                <a:gridCol w="4686427">
                  <a:extLst>
                    <a:ext uri="{9D8B030D-6E8A-4147-A177-3AD203B41FA5}">
                      <a16:colId xmlns:a16="http://schemas.microsoft.com/office/drawing/2014/main" val="1891961886"/>
                    </a:ext>
                  </a:extLst>
                </a:gridCol>
                <a:gridCol w="5487720">
                  <a:extLst>
                    <a:ext uri="{9D8B030D-6E8A-4147-A177-3AD203B41FA5}">
                      <a16:colId xmlns:a16="http://schemas.microsoft.com/office/drawing/2014/main" val="690352773"/>
                    </a:ext>
                  </a:extLst>
                </a:gridCol>
                <a:gridCol w="5335929">
                  <a:extLst>
                    <a:ext uri="{9D8B030D-6E8A-4147-A177-3AD203B41FA5}">
                      <a16:colId xmlns:a16="http://schemas.microsoft.com/office/drawing/2014/main" val="596803531"/>
                    </a:ext>
                  </a:extLst>
                </a:gridCol>
              </a:tblGrid>
              <a:tr h="522073">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アプローチ手法</a:t>
                      </a:r>
                    </a:p>
                  </a:txBody>
                  <a:tcPr>
                    <a:solidFill>
                      <a:schemeClr val="accent6"/>
                    </a:solidFill>
                  </a:tcPr>
                </a:tc>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メリット</a:t>
                      </a:r>
                    </a:p>
                  </a:txBody>
                  <a:tcPr>
                    <a:solidFill>
                      <a:schemeClr val="accent6"/>
                    </a:solidFill>
                  </a:tcPr>
                </a:tc>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デメリット</a:t>
                      </a:r>
                    </a:p>
                  </a:txBody>
                  <a:tcPr>
                    <a:solidFill>
                      <a:schemeClr val="accent6"/>
                    </a:solidFill>
                  </a:tcPr>
                </a:tc>
                <a:extLst>
                  <a:ext uri="{0D108BD9-81ED-4DB2-BD59-A6C34878D82A}">
                    <a16:rowId xmlns:a16="http://schemas.microsoft.com/office/drawing/2014/main" val="3551417218"/>
                  </a:ext>
                </a:extLst>
              </a:tr>
              <a:tr h="2475471">
                <a:tc>
                  <a:txBody>
                    <a:bodyPr/>
                    <a:lstStyle/>
                    <a:p>
                      <a:pPr>
                        <a:lnSpc>
                          <a:spcPct val="110000"/>
                        </a:lnSpc>
                      </a:pPr>
                      <a:r>
                        <a:rPr kumimoji="1" lang="en-US" altLang="ja-JP" sz="2600" dirty="0">
                          <a:solidFill>
                            <a:schemeClr val="tx1"/>
                          </a:solidFill>
                          <a:latin typeface="BIZ UDPゴシック" panose="020B0400000000000000" pitchFamily="50" charset="-128"/>
                          <a:ea typeface="BIZ UDPゴシック" panose="020B0400000000000000" pitchFamily="50" charset="-128"/>
                        </a:rPr>
                        <a:t>Lv.1</a:t>
                      </a:r>
                      <a:r>
                        <a:rPr kumimoji="1" lang="ja-JP" altLang="en-US" sz="2600" dirty="0">
                          <a:solidFill>
                            <a:schemeClr val="tx1"/>
                          </a:solidFill>
                          <a:latin typeface="BIZ UDPゴシック" panose="020B0400000000000000" pitchFamily="50" charset="-128"/>
                          <a:ea typeface="BIZ UDPゴシック" panose="020B0400000000000000" pitchFamily="50" charset="-128"/>
                        </a:rPr>
                        <a:t> クイックアプローチ</a:t>
                      </a:r>
                    </a:p>
                  </a:txBody>
                  <a:tcPr>
                    <a:solidFill>
                      <a:schemeClr val="accent6">
                        <a:lumMod val="40000"/>
                        <a:lumOff val="60000"/>
                      </a:schemeClr>
                    </a:solidFill>
                  </a:tcPr>
                </a:tc>
                <a:tc>
                  <a:txBody>
                    <a:bodyPr/>
                    <a:lstStyle/>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小規模な対策や修正を迅速に実施可能。</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低コストでリスクを軽減。</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流行中の攻撃の拡大や影響を最小限に抑えられる。</a:t>
                      </a:r>
                    </a:p>
                  </a:txBody>
                  <a:tcPr>
                    <a:solidFill>
                      <a:schemeClr val="accent6">
                        <a:lumMod val="40000"/>
                        <a:lumOff val="60000"/>
                      </a:schemeClr>
                    </a:solidFill>
                  </a:tcPr>
                </a:tc>
                <a:tc>
                  <a:txBody>
                    <a:bodyPr/>
                    <a:lstStyle/>
                    <a:p>
                      <a:pPr marL="357188" indent="-357188">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詳細な分析や検討が不十分な場合がある。</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短期的な解決策に偏りがちになる。</a:t>
                      </a:r>
                    </a:p>
                    <a:p>
                      <a:pPr>
                        <a:lnSpc>
                          <a:spcPct val="110000"/>
                        </a:lnSpc>
                      </a:pPr>
                      <a:endParaRPr kumimoji="1" lang="ja-JP" altLang="en-US" sz="26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2032680858"/>
                  </a:ext>
                </a:extLst>
              </a:tr>
              <a:tr h="1498772">
                <a:tc>
                  <a:txBody>
                    <a:bodyPr/>
                    <a:lstStyle/>
                    <a:p>
                      <a:pPr>
                        <a:lnSpc>
                          <a:spcPct val="110000"/>
                        </a:lnSpc>
                      </a:pPr>
                      <a:r>
                        <a:rPr kumimoji="1" lang="en-US" altLang="ja-JP" sz="2600" dirty="0">
                          <a:solidFill>
                            <a:schemeClr val="tx1"/>
                          </a:solidFill>
                          <a:latin typeface="BIZ UDPゴシック" panose="020B0400000000000000" pitchFamily="50" charset="-128"/>
                          <a:ea typeface="BIZ UDPゴシック" panose="020B0400000000000000" pitchFamily="50" charset="-128"/>
                        </a:rPr>
                        <a:t>Lv.2 </a:t>
                      </a:r>
                      <a:r>
                        <a:rPr kumimoji="1" lang="ja-JP" altLang="en-US" sz="2600" dirty="0">
                          <a:solidFill>
                            <a:schemeClr val="tx1"/>
                          </a:solidFill>
                          <a:latin typeface="BIZ UDPゴシック" panose="020B0400000000000000" pitchFamily="50" charset="-128"/>
                          <a:ea typeface="BIZ UDPゴシック" panose="020B0400000000000000" pitchFamily="50" charset="-128"/>
                        </a:rPr>
                        <a:t>ベースラインアプローチ</a:t>
                      </a:r>
                    </a:p>
                  </a:txBody>
                  <a:tcPr>
                    <a:solidFill>
                      <a:schemeClr val="accent6">
                        <a:lumMod val="20000"/>
                        <a:lumOff val="80000"/>
                      </a:schemeClr>
                    </a:solidFill>
                  </a:tcPr>
                </a:tc>
                <a:tc>
                  <a:txBody>
                    <a:bodyPr/>
                    <a:lstStyle/>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組織全体で一貫性を確保できる。</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最低基準となるセキュリティ対策を講じることができる。</a:t>
                      </a:r>
                    </a:p>
                  </a:txBody>
                  <a:tcPr>
                    <a:solidFill>
                      <a:schemeClr val="accent6">
                        <a:lumMod val="20000"/>
                        <a:lumOff val="8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solidFill>
                            <a:schemeClr val="tx1"/>
                          </a:solidFill>
                          <a:latin typeface="BIZ UDPゴシック" panose="020B0400000000000000" pitchFamily="50" charset="-128"/>
                          <a:ea typeface="BIZ UDPゴシック" panose="020B0400000000000000" pitchFamily="50" charset="-128"/>
                        </a:rPr>
                        <a:t>追加のセキュリティ対策やリスクに対する適切な対応策を検討することが必要になる。</a:t>
                      </a:r>
                    </a:p>
                  </a:txBody>
                  <a:tcPr>
                    <a:solidFill>
                      <a:schemeClr val="accent6">
                        <a:lumMod val="20000"/>
                        <a:lumOff val="80000"/>
                      </a:schemeClr>
                    </a:solidFill>
                  </a:tcPr>
                </a:tc>
                <a:extLst>
                  <a:ext uri="{0D108BD9-81ED-4DB2-BD59-A6C34878D82A}">
                    <a16:rowId xmlns:a16="http://schemas.microsoft.com/office/drawing/2014/main" val="1351952120"/>
                  </a:ext>
                </a:extLst>
              </a:tr>
              <a:tr h="2475471">
                <a:tc>
                  <a:txBody>
                    <a:bodyPr/>
                    <a:lstStyle/>
                    <a:p>
                      <a:pPr>
                        <a:lnSpc>
                          <a:spcPct val="110000"/>
                        </a:lnSpc>
                      </a:pPr>
                      <a:r>
                        <a:rPr kumimoji="1" lang="en-US" altLang="ja-JP" sz="2600" dirty="0">
                          <a:solidFill>
                            <a:schemeClr val="tx1"/>
                          </a:solidFill>
                          <a:latin typeface="BIZ UDPゴシック" panose="020B0400000000000000" pitchFamily="50" charset="-128"/>
                          <a:ea typeface="BIZ UDPゴシック" panose="020B0400000000000000" pitchFamily="50" charset="-128"/>
                        </a:rPr>
                        <a:t>Lv.3 </a:t>
                      </a:r>
                      <a:r>
                        <a:rPr kumimoji="1" lang="ja-JP" altLang="en-US" sz="2600" dirty="0">
                          <a:solidFill>
                            <a:schemeClr val="tx1"/>
                          </a:solidFill>
                          <a:latin typeface="BIZ UDPゴシック" panose="020B0400000000000000" pitchFamily="50" charset="-128"/>
                          <a:ea typeface="BIZ UDPゴシック" panose="020B0400000000000000" pitchFamily="50" charset="-128"/>
                        </a:rPr>
                        <a:t>網羅的アプローチ</a:t>
                      </a:r>
                    </a:p>
                  </a:txBody>
                  <a:tcPr>
                    <a:solidFill>
                      <a:schemeClr val="accent6">
                        <a:lumMod val="40000"/>
                        <a:lumOff val="60000"/>
                      </a:schemeClr>
                    </a:solidFill>
                  </a:tcPr>
                </a:tc>
                <a:tc>
                  <a:txBody>
                    <a:bodyPr/>
                    <a:lstStyle/>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可能な限り多くの脅威や攻撃手法に対して対策を講じる。</a:t>
                      </a:r>
                    </a:p>
                    <a:p>
                      <a:pPr marL="342900" indent="-342900">
                        <a:lnSpc>
                          <a:spcPct val="110000"/>
                        </a:lnSpc>
                        <a:buFont typeface="Arial" panose="020B0604020202020204" pitchFamily="34" charset="0"/>
                        <a:buChar char="•"/>
                      </a:pPr>
                      <a:r>
                        <a:rPr kumimoji="1" lang="ja-JP" altLang="en-US" sz="2600" dirty="0">
                          <a:solidFill>
                            <a:schemeClr val="tx1"/>
                          </a:solidFill>
                          <a:latin typeface="BIZ UDPゴシック" panose="020B0400000000000000" pitchFamily="50" charset="-128"/>
                          <a:ea typeface="BIZ UDPゴシック" panose="020B0400000000000000" pitchFamily="50" charset="-128"/>
                        </a:rPr>
                        <a:t>予測できない脅威や新たな攻撃手法に対しても準備ができる状態を維持できる。</a:t>
                      </a:r>
                    </a:p>
                  </a:txBody>
                  <a:tcPr>
                    <a:solidFill>
                      <a:schemeClr val="accent6">
                        <a:lumMod val="40000"/>
                        <a:lumOff val="6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dirty="0">
                          <a:solidFill>
                            <a:schemeClr val="tx1"/>
                          </a:solidFill>
                          <a:latin typeface="BIZ UDPゴシック" panose="020B0400000000000000" pitchFamily="50" charset="-128"/>
                          <a:ea typeface="BIZ UDPゴシック" panose="020B0400000000000000" pitchFamily="50" charset="-128"/>
                        </a:rPr>
                        <a:t>全体的な実施には時間がかかる。</a:t>
                      </a:r>
                    </a:p>
                    <a:p>
                      <a:pPr>
                        <a:lnSpc>
                          <a:spcPct val="110000"/>
                        </a:lnSpc>
                      </a:pPr>
                      <a:endParaRPr kumimoji="1" lang="ja-JP" altLang="en-US" sz="26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2256661036"/>
                  </a:ext>
                </a:extLst>
              </a:tr>
            </a:tbl>
          </a:graphicData>
        </a:graphic>
      </p:graphicFrame>
      <p:sp>
        <p:nvSpPr>
          <p:cNvPr id="3" name="object 40">
            <a:extLst>
              <a:ext uri="{FF2B5EF4-FFF2-40B4-BE49-F238E27FC236}">
                <a16:creationId xmlns:a16="http://schemas.microsoft.com/office/drawing/2014/main" id="{F84EF077-5F13-AE80-E330-6A0CFBC3D428}"/>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58618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2" name="テキスト プレースホルダー 2">
            <a:extLst>
              <a:ext uri="{FF2B5EF4-FFF2-40B4-BE49-F238E27FC236}">
                <a16:creationId xmlns:a16="http://schemas.microsoft.com/office/drawing/2014/main" id="{8FED258C-1E5E-5B8C-41B7-6D2043ADD17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Lv.1 </a:t>
            </a:r>
            <a:r>
              <a:rPr lang="ja-JP" altLang="en-US" sz="3600" dirty="0">
                <a:latin typeface="BIZ UDPゴシック" panose="020B0400000000000000" pitchFamily="50" charset="-128"/>
                <a:ea typeface="BIZ UDPゴシック" panose="020B0400000000000000" pitchFamily="50" charset="-128"/>
              </a:rPr>
              <a:t>クイックアプローチ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406D785-616D-F35D-D0F8-4D8DF9614EFB}"/>
              </a:ext>
            </a:extLst>
          </p:cNvPr>
          <p:cNvSpPr txBox="1"/>
          <p:nvPr/>
        </p:nvSpPr>
        <p:spPr>
          <a:xfrm>
            <a:off x="1554679" y="2174400"/>
            <a:ext cx="15456498" cy="1099468"/>
          </a:xfrm>
          <a:prstGeom prst="rect">
            <a:avLst/>
          </a:prstGeom>
          <a:noFill/>
        </p:spPr>
        <p:txBody>
          <a:bodyPr wrap="square">
            <a:spAutoFit/>
          </a:bodyPr>
          <a:lstStyle/>
          <a:p>
            <a:pPr>
              <a:lnSpc>
                <a:spcPct val="110000"/>
              </a:lnSpc>
            </a:pP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例</a:t>
            </a: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ランサムウェアに対する対策基準を作る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2A457F89-C00C-282C-6906-CAE5434EF9A8}"/>
              </a:ext>
            </a:extLst>
          </p:cNvPr>
          <p:cNvGraphicFramePr>
            <a:graphicFrameLocks noGrp="1"/>
          </p:cNvGraphicFramePr>
          <p:nvPr>
            <p:extLst>
              <p:ext uri="{D42A27DB-BD31-4B8C-83A1-F6EECF244321}">
                <p14:modId xmlns:p14="http://schemas.microsoft.com/office/powerpoint/2010/main" val="1700622451"/>
              </p:ext>
            </p:extLst>
          </p:nvPr>
        </p:nvGraphicFramePr>
        <p:xfrm>
          <a:off x="1554678" y="2808000"/>
          <a:ext cx="15876373" cy="6200843"/>
        </p:xfrm>
        <a:graphic>
          <a:graphicData uri="http://schemas.openxmlformats.org/drawingml/2006/table">
            <a:tbl>
              <a:tblPr firstRow="1" bandRow="1">
                <a:tableStyleId>{5C22544A-7EE6-4342-B048-85BDC9FD1C3A}</a:tableStyleId>
              </a:tblPr>
              <a:tblGrid>
                <a:gridCol w="3043228">
                  <a:extLst>
                    <a:ext uri="{9D8B030D-6E8A-4147-A177-3AD203B41FA5}">
                      <a16:colId xmlns:a16="http://schemas.microsoft.com/office/drawing/2014/main" val="1694370234"/>
                    </a:ext>
                  </a:extLst>
                </a:gridCol>
                <a:gridCol w="12833145">
                  <a:extLst>
                    <a:ext uri="{9D8B030D-6E8A-4147-A177-3AD203B41FA5}">
                      <a16:colId xmlns:a16="http://schemas.microsoft.com/office/drawing/2014/main" val="3912263400"/>
                    </a:ext>
                  </a:extLst>
                </a:gridCol>
              </a:tblGrid>
              <a:tr h="533983">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記載項目</a:t>
                      </a:r>
                    </a:p>
                  </a:txBody>
                  <a:tcPr>
                    <a:solidFill>
                      <a:schemeClr val="accent6"/>
                    </a:solidFill>
                  </a:tcPr>
                </a:tc>
                <a:tc>
                  <a:txBody>
                    <a:bodyPr/>
                    <a:lstStyle/>
                    <a:p>
                      <a:pPr algn="ctr">
                        <a:lnSpc>
                          <a:spcPct val="110000"/>
                        </a:lnSpc>
                      </a:pPr>
                      <a:r>
                        <a:rPr kumimoji="1" lang="ja-JP" altLang="en-US" sz="2600" dirty="0">
                          <a:latin typeface="BIZ UDPゴシック" panose="020B0400000000000000" pitchFamily="50" charset="-128"/>
                          <a:ea typeface="BIZ UDPゴシック" panose="020B0400000000000000" pitchFamily="50" charset="-128"/>
                        </a:rPr>
                        <a:t>内容</a:t>
                      </a:r>
                    </a:p>
                  </a:txBody>
                  <a:tcPr>
                    <a:solidFill>
                      <a:schemeClr val="accent6"/>
                    </a:solidFill>
                  </a:tcPr>
                </a:tc>
                <a:extLst>
                  <a:ext uri="{0D108BD9-81ED-4DB2-BD59-A6C34878D82A}">
                    <a16:rowId xmlns:a16="http://schemas.microsoft.com/office/drawing/2014/main" val="3639836926"/>
                  </a:ext>
                </a:extLst>
              </a:tr>
              <a:tr h="533983">
                <a:tc>
                  <a:txBody>
                    <a:bodyPr/>
                    <a:lstStyle/>
                    <a:p>
                      <a:pPr>
                        <a:lnSpc>
                          <a:spcPct val="110000"/>
                        </a:lnSpc>
                      </a:pPr>
                      <a:r>
                        <a:rPr kumimoji="1" lang="ja-JP" altLang="en-US" sz="2600" dirty="0">
                          <a:latin typeface="BIZ UDPゴシック" panose="020B0400000000000000" pitchFamily="50" charset="-128"/>
                          <a:ea typeface="BIZ UDPゴシック" panose="020B0400000000000000" pitchFamily="50" charset="-128"/>
                        </a:rPr>
                        <a:t>１．対象とする脅威</a:t>
                      </a:r>
                      <a:endParaRPr kumimoji="1" lang="en-US" altLang="ja-JP" sz="26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ランサムウェアによる情報資産の漏えい・破壊・改ざん・消去、重要情報の詐取など</a:t>
                      </a:r>
                    </a:p>
                  </a:txBody>
                  <a:tcPr>
                    <a:solidFill>
                      <a:schemeClr val="accent6">
                        <a:lumMod val="40000"/>
                        <a:lumOff val="60000"/>
                      </a:schemeClr>
                    </a:solidFill>
                  </a:tcPr>
                </a:tc>
                <a:extLst>
                  <a:ext uri="{0D108BD9-81ED-4DB2-BD59-A6C34878D82A}">
                    <a16:rowId xmlns:a16="http://schemas.microsoft.com/office/drawing/2014/main" val="2684911528"/>
                  </a:ext>
                </a:extLst>
              </a:tr>
              <a:tr h="1033474">
                <a:tc>
                  <a:txBody>
                    <a:bodyPr/>
                    <a:lstStyle/>
                    <a:p>
                      <a:pPr>
                        <a:lnSpc>
                          <a:spcPct val="110000"/>
                        </a:lnSpc>
                      </a:pPr>
                      <a:r>
                        <a:rPr kumimoji="1" lang="ja-JP" altLang="en-US" sz="2600" dirty="0">
                          <a:latin typeface="BIZ UDPゴシック" panose="020B0400000000000000" pitchFamily="50" charset="-128"/>
                          <a:ea typeface="BIZ UDPゴシック" panose="020B0400000000000000" pitchFamily="50" charset="-128"/>
                        </a:rPr>
                        <a:t>２．組織的対策</a:t>
                      </a:r>
                    </a:p>
                  </a:txBody>
                  <a:tcPr>
                    <a:solidFill>
                      <a:schemeClr val="accent6">
                        <a:lumMod val="20000"/>
                        <a:lumOff val="80000"/>
                      </a:schemeClr>
                    </a:solidFill>
                  </a:tcPr>
                </a:tc>
                <a:tc>
                  <a:txBody>
                    <a:bodyPr/>
                    <a:lstStyle/>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組織としてのランサムウェア対応体制の確立</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インシデント対応体制を整備し対応する</a:t>
                      </a:r>
                    </a:p>
                  </a:txBody>
                  <a:tcPr>
                    <a:solidFill>
                      <a:schemeClr val="accent6">
                        <a:lumMod val="20000"/>
                        <a:lumOff val="80000"/>
                      </a:schemeClr>
                    </a:solidFill>
                  </a:tcPr>
                </a:tc>
                <a:extLst>
                  <a:ext uri="{0D108BD9-81ED-4DB2-BD59-A6C34878D82A}">
                    <a16:rowId xmlns:a16="http://schemas.microsoft.com/office/drawing/2014/main" val="1251675357"/>
                  </a:ext>
                </a:extLst>
              </a:tr>
              <a:tr h="1532965">
                <a:tc>
                  <a:txBody>
                    <a:bodyPr/>
                    <a:lstStyle/>
                    <a:p>
                      <a:pPr>
                        <a:lnSpc>
                          <a:spcPct val="110000"/>
                        </a:lnSpc>
                      </a:pPr>
                      <a:r>
                        <a:rPr kumimoji="1" lang="ja-JP" altLang="en-US" sz="2600" dirty="0">
                          <a:latin typeface="BIZ UDPゴシック" panose="020B0400000000000000" pitchFamily="50" charset="-128"/>
                          <a:ea typeface="BIZ UDPゴシック" panose="020B0400000000000000" pitchFamily="50" charset="-128"/>
                        </a:rPr>
                        <a:t>３．人的対策</a:t>
                      </a:r>
                    </a:p>
                  </a:txBody>
                  <a:tcPr>
                    <a:solidFill>
                      <a:schemeClr val="accent6">
                        <a:lumMod val="40000"/>
                        <a:lumOff val="60000"/>
                      </a:schemeClr>
                    </a:solidFill>
                  </a:tcPr>
                </a:tc>
                <a:tc>
                  <a:txBody>
                    <a:bodyPr/>
                    <a:lstStyle/>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メールの添付ファイル開封や、メールや</a:t>
                      </a:r>
                      <a:r>
                        <a:rPr kumimoji="1" lang="en-US" altLang="ja-JP" sz="2600" dirty="0">
                          <a:latin typeface="BIZ UDPゴシック" panose="020B0400000000000000" pitchFamily="50" charset="-128"/>
                          <a:ea typeface="BIZ UDPゴシック" panose="020B0400000000000000" pitchFamily="50" charset="-128"/>
                        </a:rPr>
                        <a:t>SMS</a:t>
                      </a:r>
                      <a:r>
                        <a:rPr kumimoji="1" lang="ja-JP" altLang="en-US" sz="2600" dirty="0">
                          <a:latin typeface="BIZ UDPゴシック" panose="020B0400000000000000" pitchFamily="50" charset="-128"/>
                          <a:ea typeface="BIZ UDPゴシック" panose="020B0400000000000000" pitchFamily="50" charset="-128"/>
                        </a:rPr>
                        <a:t>のリンク、</a:t>
                      </a:r>
                      <a:r>
                        <a:rPr kumimoji="1" lang="en-US" altLang="ja-JP" sz="2600" dirty="0">
                          <a:latin typeface="BIZ UDPゴシック" panose="020B0400000000000000" pitchFamily="50" charset="-128"/>
                          <a:ea typeface="BIZ UDPゴシック" panose="020B0400000000000000" pitchFamily="50" charset="-128"/>
                        </a:rPr>
                        <a:t>URL</a:t>
                      </a:r>
                      <a:r>
                        <a:rPr kumimoji="1" lang="ja-JP" altLang="en-US" sz="2600" dirty="0">
                          <a:latin typeface="BIZ UDPゴシック" panose="020B0400000000000000" pitchFamily="50" charset="-128"/>
                          <a:ea typeface="BIZ UDPゴシック" panose="020B0400000000000000" pitchFamily="50" charset="-128"/>
                        </a:rPr>
                        <a:t>のクリックを容易にしない</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提供元が不明なソフトウェアを実行しない</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適切な報告</a:t>
                      </a:r>
                      <a:r>
                        <a:rPr kumimoji="1" lang="en-US" altLang="ja-JP" sz="2600" dirty="0">
                          <a:latin typeface="BIZ UDPゴシック" panose="020B0400000000000000" pitchFamily="50" charset="-128"/>
                          <a:ea typeface="BIZ UDPゴシック" panose="020B0400000000000000" pitchFamily="50" charset="-128"/>
                        </a:rPr>
                        <a:t>/</a:t>
                      </a:r>
                      <a:r>
                        <a:rPr kumimoji="1" lang="ja-JP" altLang="en-US" sz="2600" dirty="0">
                          <a:latin typeface="BIZ UDPゴシック" panose="020B0400000000000000" pitchFamily="50" charset="-128"/>
                          <a:ea typeface="BIZ UDPゴシック" panose="020B0400000000000000" pitchFamily="50" charset="-128"/>
                        </a:rPr>
                        <a:t>連絡</a:t>
                      </a:r>
                      <a:r>
                        <a:rPr kumimoji="1" lang="en-US" altLang="ja-JP" sz="2600" dirty="0">
                          <a:latin typeface="BIZ UDPゴシック" panose="020B0400000000000000" pitchFamily="50" charset="-128"/>
                          <a:ea typeface="BIZ UDPゴシック" panose="020B0400000000000000" pitchFamily="50" charset="-128"/>
                        </a:rPr>
                        <a:t>/</a:t>
                      </a:r>
                      <a:r>
                        <a:rPr kumimoji="1" lang="ja-JP" altLang="en-US" sz="2600" dirty="0">
                          <a:latin typeface="BIZ UDPゴシック" panose="020B0400000000000000" pitchFamily="50" charset="-128"/>
                          <a:ea typeface="BIZ UDPゴシック" panose="020B0400000000000000" pitchFamily="50" charset="-128"/>
                        </a:rPr>
                        <a:t>相談を行う</a:t>
                      </a:r>
                    </a:p>
                  </a:txBody>
                  <a:tcPr>
                    <a:solidFill>
                      <a:schemeClr val="accent6">
                        <a:lumMod val="40000"/>
                        <a:lumOff val="60000"/>
                      </a:schemeClr>
                    </a:solidFill>
                  </a:tcPr>
                </a:tc>
                <a:extLst>
                  <a:ext uri="{0D108BD9-81ED-4DB2-BD59-A6C34878D82A}">
                    <a16:rowId xmlns:a16="http://schemas.microsoft.com/office/drawing/2014/main" val="3562904411"/>
                  </a:ext>
                </a:extLst>
              </a:tr>
              <a:tr h="533983">
                <a:tc>
                  <a:txBody>
                    <a:bodyPr/>
                    <a:lstStyle/>
                    <a:p>
                      <a:pPr>
                        <a:lnSpc>
                          <a:spcPct val="110000"/>
                        </a:lnSpc>
                      </a:pPr>
                      <a:r>
                        <a:rPr kumimoji="1" lang="ja-JP" altLang="en-US" sz="2600" dirty="0">
                          <a:latin typeface="BIZ UDPゴシック" panose="020B0400000000000000" pitchFamily="50" charset="-128"/>
                          <a:ea typeface="BIZ UDPゴシック" panose="020B0400000000000000" pitchFamily="50" charset="-128"/>
                        </a:rPr>
                        <a:t>４．物理的対策</a:t>
                      </a:r>
                    </a:p>
                  </a:txBody>
                  <a:tcPr>
                    <a:solidFill>
                      <a:schemeClr val="accent6">
                        <a:lumMod val="20000"/>
                        <a:lumOff val="80000"/>
                      </a:schemeClr>
                    </a:solidFill>
                  </a:tcPr>
                </a:tc>
                <a:tc>
                  <a:txBody>
                    <a:bodyPr/>
                    <a:lstStyle/>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適切なバックアップ運用を行う</a:t>
                      </a:r>
                    </a:p>
                  </a:txBody>
                  <a:tcPr>
                    <a:solidFill>
                      <a:schemeClr val="accent6">
                        <a:lumMod val="20000"/>
                        <a:lumOff val="80000"/>
                      </a:schemeClr>
                    </a:solidFill>
                  </a:tcPr>
                </a:tc>
                <a:extLst>
                  <a:ext uri="{0D108BD9-81ED-4DB2-BD59-A6C34878D82A}">
                    <a16:rowId xmlns:a16="http://schemas.microsoft.com/office/drawing/2014/main" val="3191325881"/>
                  </a:ext>
                </a:extLst>
              </a:tr>
              <a:tr h="2032455">
                <a:tc>
                  <a:txBody>
                    <a:bodyPr/>
                    <a:lstStyle/>
                    <a:p>
                      <a:pPr>
                        <a:lnSpc>
                          <a:spcPct val="110000"/>
                        </a:lnSpc>
                      </a:pPr>
                      <a:r>
                        <a:rPr kumimoji="1" lang="ja-JP" altLang="en-US" sz="2600" dirty="0">
                          <a:latin typeface="BIZ UDPゴシック" panose="020B0400000000000000" pitchFamily="50" charset="-128"/>
                          <a:ea typeface="BIZ UDPゴシック" panose="020B0400000000000000" pitchFamily="50" charset="-128"/>
                        </a:rPr>
                        <a:t>５．技術的対策</a:t>
                      </a:r>
                    </a:p>
                  </a:txBody>
                  <a:tcPr>
                    <a:solidFill>
                      <a:schemeClr val="accent6">
                        <a:lumMod val="40000"/>
                        <a:lumOff val="60000"/>
                      </a:schemeClr>
                    </a:solidFill>
                  </a:tcPr>
                </a:tc>
                <a:tc>
                  <a:txBody>
                    <a:bodyPr/>
                    <a:lstStyle/>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公開サーバへの不正アクセス対策</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共有サーバなどへのアクセス権の最小化と管理の強化</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多要素認証の設定を有効にする</a:t>
                      </a:r>
                      <a:endParaRPr kumimoji="1" lang="en-US" altLang="ja-JP" sz="2600" dirty="0">
                        <a:latin typeface="BIZ UDPゴシック" panose="020B0400000000000000" pitchFamily="50" charset="-128"/>
                        <a:ea typeface="BIZ UDPゴシック" panose="020B0400000000000000" pitchFamily="50" charset="-128"/>
                      </a:endParaRPr>
                    </a:p>
                    <a:p>
                      <a:pPr marL="363538" indent="-363538">
                        <a:lnSpc>
                          <a:spcPct val="110000"/>
                        </a:lnSpc>
                        <a:buFont typeface="Arial" panose="020B0604020202020204" pitchFamily="34" charset="0"/>
                        <a:buChar char="•"/>
                      </a:pPr>
                      <a:r>
                        <a:rPr kumimoji="1" lang="ja-JP" altLang="en-US" sz="2600" dirty="0">
                          <a:latin typeface="BIZ UDPゴシック" panose="020B0400000000000000" pitchFamily="50" charset="-128"/>
                          <a:ea typeface="BIZ UDPゴシック" panose="020B0400000000000000" pitchFamily="50" charset="-128"/>
                        </a:rPr>
                        <a:t>サーバやクライアント、ネットワークに適切なセキュリティ対策を行う</a:t>
                      </a:r>
                    </a:p>
                  </a:txBody>
                  <a:tcPr>
                    <a:solidFill>
                      <a:schemeClr val="accent6">
                        <a:lumMod val="40000"/>
                        <a:lumOff val="60000"/>
                      </a:schemeClr>
                    </a:solidFill>
                  </a:tcPr>
                </a:tc>
                <a:extLst>
                  <a:ext uri="{0D108BD9-81ED-4DB2-BD59-A6C34878D82A}">
                    <a16:rowId xmlns:a16="http://schemas.microsoft.com/office/drawing/2014/main" val="3518708762"/>
                  </a:ext>
                </a:extLst>
              </a:tr>
            </a:tbl>
          </a:graphicData>
        </a:graphic>
      </p:graphicFrame>
      <p:sp>
        <p:nvSpPr>
          <p:cNvPr id="10" name="テキスト ボックス 9">
            <a:extLst>
              <a:ext uri="{FF2B5EF4-FFF2-40B4-BE49-F238E27FC236}">
                <a16:creationId xmlns:a16="http://schemas.microsoft.com/office/drawing/2014/main" id="{18EA5FC1-00E5-4C98-5306-069EFD158E1F}"/>
              </a:ext>
            </a:extLst>
          </p:cNvPr>
          <p:cNvSpPr txBox="1"/>
          <p:nvPr/>
        </p:nvSpPr>
        <p:spPr>
          <a:xfrm>
            <a:off x="4189604" y="9071474"/>
            <a:ext cx="9616426" cy="369332"/>
          </a:xfrm>
          <a:prstGeom prst="rect">
            <a:avLst/>
          </a:prstGeom>
          <a:noFill/>
        </p:spPr>
        <p:txBody>
          <a:bodyPr wrap="square" rtlCol="0">
            <a:spAutoFit/>
          </a:bodyPr>
          <a:lstStyle/>
          <a:p>
            <a:pPr algn="ct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出典</a:t>
            </a:r>
            <a:r>
              <a:rPr kumimoji="1" lang="en-US" altLang="ja-JP" sz="1800" dirty="0">
                <a:latin typeface="BIZ UDPゴシック" panose="020B0400000000000000" pitchFamily="50" charset="-128"/>
                <a:ea typeface="BIZ UDPゴシック" panose="020B0400000000000000" pitchFamily="50" charset="-128"/>
              </a:rPr>
              <a:t>) IPA</a:t>
            </a:r>
            <a:r>
              <a:rPr kumimoji="1" lang="ja-JP" altLang="en-US" sz="1800" dirty="0">
                <a:latin typeface="BIZ UDPゴシック" panose="020B0400000000000000" pitchFamily="50" charset="-128"/>
                <a:ea typeface="BIZ UDPゴシック" panose="020B0400000000000000" pitchFamily="50" charset="-128"/>
              </a:rPr>
              <a:t>「情報セキュリティ</a:t>
            </a:r>
            <a:r>
              <a:rPr kumimoji="1" lang="en-US" altLang="ja-JP" sz="1800" dirty="0">
                <a:latin typeface="BIZ UDPゴシック" panose="020B0400000000000000" pitchFamily="50" charset="-128"/>
                <a:ea typeface="BIZ UDPゴシック" panose="020B0400000000000000" pitchFamily="50" charset="-128"/>
              </a:rPr>
              <a:t>10</a:t>
            </a:r>
            <a:r>
              <a:rPr kumimoji="1" lang="ja-JP" altLang="en-US" sz="1800" dirty="0">
                <a:latin typeface="BIZ UDPゴシック" panose="020B0400000000000000" pitchFamily="50" charset="-128"/>
                <a:ea typeface="BIZ UDPゴシック" panose="020B0400000000000000" pitchFamily="50" charset="-128"/>
              </a:rPr>
              <a:t>大脅威 </a:t>
            </a:r>
            <a:r>
              <a:rPr kumimoji="1" lang="en-US" altLang="ja-JP" sz="1800" dirty="0">
                <a:latin typeface="BIZ UDPゴシック" panose="020B0400000000000000" pitchFamily="50" charset="-128"/>
                <a:ea typeface="BIZ UDPゴシック" panose="020B0400000000000000" pitchFamily="50" charset="-128"/>
              </a:rPr>
              <a:t>202</a:t>
            </a:r>
            <a:r>
              <a:rPr lang="en-US" altLang="ja-JP" sz="1800" dirty="0">
                <a:latin typeface="BIZ UDPゴシック" panose="020B0400000000000000" pitchFamily="50" charset="-128"/>
                <a:ea typeface="BIZ UDPゴシック" panose="020B0400000000000000" pitchFamily="50" charset="-128"/>
              </a:rPr>
              <a:t>5</a:t>
            </a:r>
            <a:r>
              <a:rPr kumimoji="1" lang="ja-JP" altLang="en-US" sz="1800" dirty="0">
                <a:latin typeface="BIZ UDPゴシック" panose="020B0400000000000000" pitchFamily="50" charset="-128"/>
                <a:ea typeface="BIZ UDPゴシック" panose="020B0400000000000000" pitchFamily="50" charset="-128"/>
              </a:rPr>
              <a:t>」をもとに作成</a:t>
            </a:r>
          </a:p>
        </p:txBody>
      </p:sp>
      <p:sp>
        <p:nvSpPr>
          <p:cNvPr id="13" name="object 40">
            <a:extLst>
              <a:ext uri="{FF2B5EF4-FFF2-40B4-BE49-F238E27FC236}">
                <a16:creationId xmlns:a16="http://schemas.microsoft.com/office/drawing/2014/main" id="{B5F6B614-F7B6-8F63-E09A-A9420EEB0A94}"/>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8635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7" name="テキスト プレースホルダー 2">
            <a:extLst>
              <a:ext uri="{FF2B5EF4-FFF2-40B4-BE49-F238E27FC236}">
                <a16:creationId xmlns:a16="http://schemas.microsoft.com/office/drawing/2014/main" id="{9E4E6763-0F66-331E-A2C2-9B151B8A077D}"/>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Lv.2 </a:t>
            </a:r>
            <a:r>
              <a:rPr lang="ja-JP" altLang="en-US" sz="3600" dirty="0">
                <a:latin typeface="BIZ UDPゴシック" panose="020B0400000000000000" pitchFamily="50" charset="-128"/>
                <a:ea typeface="BIZ UDPゴシック" panose="020B0400000000000000" pitchFamily="50" charset="-128"/>
              </a:rPr>
              <a:t>ベースラインアプローチ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C671CA1-8D88-4BCC-B41A-68C535CAA791}"/>
              </a:ext>
            </a:extLst>
          </p:cNvPr>
          <p:cNvSpPr txBox="1"/>
          <p:nvPr/>
        </p:nvSpPr>
        <p:spPr>
          <a:xfrm>
            <a:off x="1554679" y="2174400"/>
            <a:ext cx="15456498" cy="3266215"/>
          </a:xfrm>
          <a:prstGeom prst="rect">
            <a:avLst/>
          </a:prstGeom>
          <a:noFill/>
        </p:spPr>
        <p:txBody>
          <a:bodyPr wrap="square">
            <a:spAutoFit/>
          </a:bodyPr>
          <a:lstStyle/>
          <a:p>
            <a:pPr>
              <a:lnSpc>
                <a:spcPct val="110000"/>
              </a:lnSpc>
            </a:pP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例</a:t>
            </a: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IPA</a:t>
            </a:r>
            <a:r>
              <a:rPr lang="ja-JP" altLang="en-US" sz="3200" dirty="0">
                <a:latin typeface="BIZ UDPゴシック" panose="020B0400000000000000" pitchFamily="50" charset="-128"/>
                <a:ea typeface="BIZ UDPゴシック" panose="020B0400000000000000" pitchFamily="50" charset="-128"/>
              </a:rPr>
              <a:t>「情報セキュリティ関連規程」を活用した対策基準</a:t>
            </a:r>
            <a:endParaRPr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情報セキュリティのための組織</a:t>
            </a:r>
          </a:p>
          <a:p>
            <a:pPr lvl="2">
              <a:lnSpc>
                <a:spcPct val="110000"/>
              </a:lnSpc>
            </a:pPr>
            <a:r>
              <a:rPr lang="ja-JP" altLang="en-US" sz="3200" b="0" i="0" dirty="0">
                <a:effectLst/>
                <a:latin typeface="BIZ UDPゴシック" panose="020B0400000000000000" pitchFamily="50" charset="-128"/>
                <a:ea typeface="BIZ UDPゴシック" panose="020B0400000000000000" pitchFamily="50" charset="-128"/>
              </a:rPr>
              <a:t>情報セキュリティ対策を推進するための組織として、情報セキュリティ委員会を設置する。情報セキュリティ委員会は以下の構成とし、情報セキュリティ対策状況の把握、情報セキュリティ対策に関する指針の策定・見直し、情報セキュリティ対策に関する情報の共有を実施する。</a:t>
            </a:r>
            <a:endParaRPr lang="en-US" altLang="ja-JP" sz="3200" b="0" i="0" dirty="0">
              <a:effectLst/>
              <a:latin typeface="BIZ UDPゴシック" panose="020B0400000000000000" pitchFamily="50" charset="-128"/>
              <a:ea typeface="BIZ UDPゴシック" panose="020B0400000000000000" pitchFamily="50" charset="-128"/>
            </a:endParaRPr>
          </a:p>
        </p:txBody>
      </p:sp>
      <p:graphicFrame>
        <p:nvGraphicFramePr>
          <p:cNvPr id="11" name="表 8">
            <a:extLst>
              <a:ext uri="{FF2B5EF4-FFF2-40B4-BE49-F238E27FC236}">
                <a16:creationId xmlns:a16="http://schemas.microsoft.com/office/drawing/2014/main" id="{F679EC90-6470-3B8B-D17B-65E1DBD2630E}"/>
              </a:ext>
            </a:extLst>
          </p:cNvPr>
          <p:cNvGraphicFramePr>
            <a:graphicFrameLocks noGrp="1"/>
          </p:cNvGraphicFramePr>
          <p:nvPr>
            <p:extLst>
              <p:ext uri="{D42A27DB-BD31-4B8C-83A1-F6EECF244321}">
                <p14:modId xmlns:p14="http://schemas.microsoft.com/office/powerpoint/2010/main" val="3279873114"/>
              </p:ext>
            </p:extLst>
          </p:nvPr>
        </p:nvGraphicFramePr>
        <p:xfrm>
          <a:off x="1554679" y="6815302"/>
          <a:ext cx="15279762" cy="2468880"/>
        </p:xfrm>
        <a:graphic>
          <a:graphicData uri="http://schemas.openxmlformats.org/drawingml/2006/table">
            <a:tbl>
              <a:tblPr firstRow="1" bandRow="1">
                <a:tableStyleId>{5C22544A-7EE6-4342-B048-85BDC9FD1C3A}</a:tableStyleId>
              </a:tblPr>
              <a:tblGrid>
                <a:gridCol w="3458755">
                  <a:extLst>
                    <a:ext uri="{9D8B030D-6E8A-4147-A177-3AD203B41FA5}">
                      <a16:colId xmlns:a16="http://schemas.microsoft.com/office/drawing/2014/main" val="1694370234"/>
                    </a:ext>
                  </a:extLst>
                </a:gridCol>
                <a:gridCol w="11821007">
                  <a:extLst>
                    <a:ext uri="{9D8B030D-6E8A-4147-A177-3AD203B41FA5}">
                      <a16:colId xmlns:a16="http://schemas.microsoft.com/office/drawing/2014/main" val="3912263400"/>
                    </a:ext>
                  </a:extLst>
                </a:gridCol>
              </a:tblGrid>
              <a:tr h="370840">
                <a:tc>
                  <a:txBody>
                    <a:bodyPr/>
                    <a:lstStyle/>
                    <a:p>
                      <a:pPr algn="ctr">
                        <a:lnSpc>
                          <a:spcPct val="110000"/>
                        </a:lnSpc>
                      </a:pPr>
                      <a:r>
                        <a:rPr kumimoji="1" lang="ja-JP" altLang="en-US" sz="2000" dirty="0">
                          <a:latin typeface="BIZ UDPゴシック" panose="020B0400000000000000" pitchFamily="50" charset="-128"/>
                          <a:ea typeface="BIZ UDPゴシック" panose="020B0400000000000000" pitchFamily="50" charset="-128"/>
                        </a:rPr>
                        <a:t>役職名</a:t>
                      </a:r>
                    </a:p>
                  </a:txBody>
                  <a:tcPr>
                    <a:solidFill>
                      <a:schemeClr val="accent6"/>
                    </a:solidFill>
                  </a:tcPr>
                </a:tc>
                <a:tc>
                  <a:txBody>
                    <a:bodyPr/>
                    <a:lstStyle/>
                    <a:p>
                      <a:pPr algn="ctr">
                        <a:lnSpc>
                          <a:spcPct val="110000"/>
                        </a:lnSpc>
                      </a:pPr>
                      <a:r>
                        <a:rPr kumimoji="1" lang="ja-JP" altLang="en-US" sz="2000" dirty="0">
                          <a:latin typeface="BIZ UDPゴシック" panose="020B0400000000000000" pitchFamily="50" charset="-128"/>
                          <a:ea typeface="BIZ UDPゴシック" panose="020B0400000000000000" pitchFamily="50" charset="-128"/>
                        </a:rPr>
                        <a:t>役割と責任</a:t>
                      </a:r>
                    </a:p>
                  </a:txBody>
                  <a:tcPr>
                    <a:solidFill>
                      <a:schemeClr val="accent6"/>
                    </a:solidFill>
                  </a:tcPr>
                </a:tc>
                <a:extLst>
                  <a:ext uri="{0D108BD9-81ED-4DB2-BD59-A6C34878D82A}">
                    <a16:rowId xmlns:a16="http://schemas.microsoft.com/office/drawing/2014/main" val="3639836926"/>
                  </a:ext>
                </a:extLst>
              </a:tr>
              <a:tr h="370840">
                <a:tc>
                  <a:txBody>
                    <a:bodyPr/>
                    <a:lstStyle/>
                    <a:p>
                      <a:pPr>
                        <a:lnSpc>
                          <a:spcPct val="110000"/>
                        </a:lnSpc>
                      </a:pPr>
                      <a:r>
                        <a:rPr kumimoji="1" lang="ja-JP" altLang="en-US" sz="2000" dirty="0">
                          <a:latin typeface="BIZ UDPゴシック" panose="020B0400000000000000" pitchFamily="50" charset="-128"/>
                          <a:ea typeface="BIZ UDPゴシック" panose="020B0400000000000000" pitchFamily="50" charset="-128"/>
                        </a:rPr>
                        <a:t>情報セキュリティ責任者</a:t>
                      </a:r>
                    </a:p>
                  </a:txBody>
                  <a:tcPr>
                    <a:solidFill>
                      <a:schemeClr val="accent6">
                        <a:lumMod val="40000"/>
                        <a:lumOff val="60000"/>
                      </a:schemeClr>
                    </a:solidFill>
                  </a:tcPr>
                </a:tc>
                <a:tc>
                  <a:txBody>
                    <a:bodyPr/>
                    <a:lstStyle/>
                    <a:p>
                      <a:pPr>
                        <a:lnSpc>
                          <a:spcPct val="110000"/>
                        </a:lnSpc>
                      </a:pPr>
                      <a:r>
                        <a:rPr kumimoji="1" lang="ja-JP" altLang="en-US" sz="2000" dirty="0">
                          <a:latin typeface="BIZ UDPゴシック" panose="020B0400000000000000" pitchFamily="50" charset="-128"/>
                          <a:ea typeface="BIZ UDPゴシック" panose="020B0400000000000000" pitchFamily="50" charset="-128"/>
                        </a:rPr>
                        <a:t>情報セキュリティに関する責任者。情報セキュリティ対策などの決定権限を有するとともに、全責任を負う。</a:t>
                      </a:r>
                    </a:p>
                  </a:txBody>
                  <a:tcPr>
                    <a:solidFill>
                      <a:schemeClr val="accent6">
                        <a:lumMod val="40000"/>
                        <a:lumOff val="60000"/>
                      </a:schemeClr>
                    </a:solidFill>
                  </a:tcPr>
                </a:tc>
                <a:extLst>
                  <a:ext uri="{0D108BD9-81ED-4DB2-BD59-A6C34878D82A}">
                    <a16:rowId xmlns:a16="http://schemas.microsoft.com/office/drawing/2014/main" val="2684911528"/>
                  </a:ext>
                </a:extLst>
              </a:tr>
              <a:tr h="370840">
                <a:tc>
                  <a:txBody>
                    <a:bodyPr/>
                    <a:lstStyle/>
                    <a:p>
                      <a:pPr>
                        <a:lnSpc>
                          <a:spcPct val="110000"/>
                        </a:lnSpc>
                      </a:pPr>
                      <a:r>
                        <a:rPr kumimoji="1" lang="ja-JP" altLang="en-US" sz="2000" dirty="0">
                          <a:latin typeface="BIZ UDPゴシック" panose="020B0400000000000000" pitchFamily="50" charset="-128"/>
                          <a:ea typeface="BIZ UDPゴシック" panose="020B0400000000000000" pitchFamily="50" charset="-128"/>
                        </a:rPr>
                        <a:t>情報セキュリティ部門責任者</a:t>
                      </a:r>
                    </a:p>
                  </a:txBody>
                  <a:tcP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000" dirty="0">
                          <a:latin typeface="BIZ UDPゴシック" panose="020B0400000000000000" pitchFamily="50" charset="-128"/>
                          <a:ea typeface="BIZ UDPゴシック" panose="020B0400000000000000" pitchFamily="50" charset="-128"/>
                        </a:rPr>
                        <a:t>各部門における情報セキュリティの運用管理責任者。各部門における情報セキュリティ対策の実施などの責任を負う。</a:t>
                      </a:r>
                    </a:p>
                  </a:txBody>
                  <a:tcPr>
                    <a:solidFill>
                      <a:schemeClr val="accent6">
                        <a:lumMod val="20000"/>
                        <a:lumOff val="80000"/>
                      </a:schemeClr>
                    </a:solidFill>
                  </a:tcPr>
                </a:tc>
                <a:extLst>
                  <a:ext uri="{0D108BD9-81ED-4DB2-BD59-A6C34878D82A}">
                    <a16:rowId xmlns:a16="http://schemas.microsoft.com/office/drawing/2014/main" val="1251675357"/>
                  </a:ext>
                </a:extLst>
              </a:tr>
              <a:tr h="370840">
                <a:tc>
                  <a:txBody>
                    <a:bodyPr/>
                    <a:lstStyle/>
                    <a:p>
                      <a:pPr>
                        <a:lnSpc>
                          <a:spcPct val="110000"/>
                        </a:lnSpc>
                      </a:pPr>
                      <a:r>
                        <a:rPr kumimoji="1" lang="ja-JP" altLang="en-US" sz="2000" dirty="0">
                          <a:latin typeface="BIZ UDPゴシック" panose="020B0400000000000000" pitchFamily="50" charset="-128"/>
                          <a:ea typeface="BIZ UDPゴシック" panose="020B0400000000000000" pitchFamily="50" charset="-128"/>
                        </a:rPr>
                        <a:t>システム管理者</a:t>
                      </a:r>
                    </a:p>
                  </a:txBody>
                  <a:tcP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000" dirty="0">
                          <a:latin typeface="BIZ UDPゴシック" panose="020B0400000000000000" pitchFamily="50" charset="-128"/>
                          <a:ea typeface="BIZ UDPゴシック" panose="020B0400000000000000" pitchFamily="50" charset="-128"/>
                        </a:rPr>
                        <a:t>社内の情報システムに必要な情報セキュリティ対策の検討・導入を行う。</a:t>
                      </a:r>
                    </a:p>
                  </a:txBody>
                  <a:tcPr>
                    <a:solidFill>
                      <a:schemeClr val="accent6">
                        <a:lumMod val="40000"/>
                        <a:lumOff val="60000"/>
                      </a:schemeClr>
                    </a:solidFill>
                  </a:tcPr>
                </a:tc>
                <a:extLst>
                  <a:ext uri="{0D108BD9-81ED-4DB2-BD59-A6C34878D82A}">
                    <a16:rowId xmlns:a16="http://schemas.microsoft.com/office/drawing/2014/main" val="3562904411"/>
                  </a:ext>
                </a:extLst>
              </a:tr>
              <a:tr h="370840">
                <a:tc>
                  <a:txBody>
                    <a:bodyPr/>
                    <a:lstStyle/>
                    <a:p>
                      <a:pPr>
                        <a:lnSpc>
                          <a:spcPct val="110000"/>
                        </a:lnSpc>
                      </a:pPr>
                      <a:r>
                        <a:rPr kumimoji="1" lang="ja-JP" altLang="en-US" sz="2000" dirty="0">
                          <a:latin typeface="BIZ UDPゴシック" panose="020B0400000000000000" pitchFamily="50" charset="-128"/>
                          <a:ea typeface="BIZ UDPゴシック" panose="020B0400000000000000" pitchFamily="50" charset="-128"/>
                        </a:rPr>
                        <a:t>教育責任者</a:t>
                      </a:r>
                    </a:p>
                  </a:txBody>
                  <a:tcP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000" dirty="0">
                          <a:latin typeface="BIZ UDPゴシック" panose="020B0400000000000000" pitchFamily="50" charset="-128"/>
                          <a:ea typeface="BIZ UDPゴシック" panose="020B0400000000000000" pitchFamily="50" charset="-128"/>
                        </a:rPr>
                        <a:t>情報セキュリティ対策を推進するために従業員への教育を企画・実施する。</a:t>
                      </a:r>
                    </a:p>
                  </a:txBody>
                  <a:tcPr>
                    <a:solidFill>
                      <a:schemeClr val="accent6">
                        <a:lumMod val="20000"/>
                        <a:lumOff val="80000"/>
                      </a:schemeClr>
                    </a:solidFill>
                  </a:tcPr>
                </a:tc>
                <a:extLst>
                  <a:ext uri="{0D108BD9-81ED-4DB2-BD59-A6C34878D82A}">
                    <a16:rowId xmlns:a16="http://schemas.microsoft.com/office/drawing/2014/main" val="3191325881"/>
                  </a:ext>
                </a:extLst>
              </a:tr>
            </a:tbl>
          </a:graphicData>
        </a:graphic>
      </p:graphicFrame>
      <p:pic>
        <p:nvPicPr>
          <p:cNvPr id="12" name="図 11">
            <a:extLst>
              <a:ext uri="{FF2B5EF4-FFF2-40B4-BE49-F238E27FC236}">
                <a16:creationId xmlns:a16="http://schemas.microsoft.com/office/drawing/2014/main" id="{83AD1EE7-D979-F594-A251-8C44B006C914}"/>
              </a:ext>
            </a:extLst>
          </p:cNvPr>
          <p:cNvPicPr>
            <a:picLocks noChangeAspect="1"/>
          </p:cNvPicPr>
          <p:nvPr/>
        </p:nvPicPr>
        <p:blipFill>
          <a:blip r:embed="rId3"/>
          <a:stretch>
            <a:fillRect/>
          </a:stretch>
        </p:blipFill>
        <p:spPr>
          <a:xfrm>
            <a:off x="4200580" y="5546124"/>
            <a:ext cx="9208973" cy="1089693"/>
          </a:xfrm>
          <a:prstGeom prst="rect">
            <a:avLst/>
          </a:prstGeom>
        </p:spPr>
      </p:pic>
      <p:sp>
        <p:nvSpPr>
          <p:cNvPr id="13" name="テキスト ボックス 12">
            <a:extLst>
              <a:ext uri="{FF2B5EF4-FFF2-40B4-BE49-F238E27FC236}">
                <a16:creationId xmlns:a16="http://schemas.microsoft.com/office/drawing/2014/main" id="{CB57FABF-1DB0-D43A-AB4D-E354A7043E6A}"/>
              </a:ext>
            </a:extLst>
          </p:cNvPr>
          <p:cNvSpPr txBox="1"/>
          <p:nvPr/>
        </p:nvSpPr>
        <p:spPr>
          <a:xfrm>
            <a:off x="3995071" y="9083933"/>
            <a:ext cx="10398979" cy="369332"/>
          </a:xfrm>
          <a:prstGeom prst="rect">
            <a:avLst/>
          </a:prstGeom>
          <a:noFill/>
        </p:spPr>
        <p:txBody>
          <a:bodyPr wrap="square" rtlCol="0">
            <a:spAutoFit/>
          </a:bodyPr>
          <a:lstStyle/>
          <a:p>
            <a:pPr algn="ct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出典</a:t>
            </a:r>
            <a:r>
              <a:rPr kumimoji="1" lang="en-US" altLang="ja-JP" sz="1800" dirty="0">
                <a:latin typeface="BIZ UDPゴシック" panose="020B0400000000000000" pitchFamily="50" charset="-128"/>
                <a:ea typeface="BIZ UDPゴシック" panose="020B0400000000000000" pitchFamily="50" charset="-128"/>
              </a:rPr>
              <a:t>) IPA</a:t>
            </a:r>
            <a:r>
              <a:rPr kumimoji="1" lang="ja-JP" altLang="en-US" sz="1800" dirty="0">
                <a:latin typeface="BIZ UDPゴシック" panose="020B0400000000000000" pitchFamily="50" charset="-128"/>
                <a:ea typeface="BIZ UDPゴシック" panose="020B0400000000000000" pitchFamily="50" charset="-128"/>
              </a:rPr>
              <a:t>「情報セキュリティ関連規程（サンプル）」をもとに作成</a:t>
            </a:r>
          </a:p>
        </p:txBody>
      </p:sp>
      <p:sp>
        <p:nvSpPr>
          <p:cNvPr id="3" name="object 40">
            <a:extLst>
              <a:ext uri="{FF2B5EF4-FFF2-40B4-BE49-F238E27FC236}">
                <a16:creationId xmlns:a16="http://schemas.microsoft.com/office/drawing/2014/main" id="{47EA62B8-2DE1-F5E7-8FF3-B0F9954784D9}"/>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09613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2" name="テキスト プレースホルダー 2">
            <a:extLst>
              <a:ext uri="{FF2B5EF4-FFF2-40B4-BE49-F238E27FC236}">
                <a16:creationId xmlns:a16="http://schemas.microsoft.com/office/drawing/2014/main" id="{5ADFF2EA-D508-B0E7-D92E-FB948BE71E50}"/>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Lv.3 </a:t>
            </a:r>
            <a:r>
              <a:rPr lang="ja-JP" altLang="en-US" sz="3600" dirty="0">
                <a:latin typeface="BIZ UDPゴシック" panose="020B0400000000000000" pitchFamily="50" charset="-128"/>
                <a:ea typeface="BIZ UDPゴシック" panose="020B0400000000000000" pitchFamily="50" charset="-128"/>
              </a:rPr>
              <a:t>網羅的アプローチ　</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詳細解説は第３回セミナーにて実施</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CFEBCB0-F164-F7B3-E71A-9C94CAA74B1D}"/>
              </a:ext>
            </a:extLst>
          </p:cNvPr>
          <p:cNvSpPr txBox="1"/>
          <p:nvPr/>
        </p:nvSpPr>
        <p:spPr>
          <a:xfrm>
            <a:off x="1554679" y="2174400"/>
            <a:ext cx="15456498" cy="1631216"/>
          </a:xfrm>
          <a:prstGeom prst="rect">
            <a:avLst/>
          </a:prstGeom>
          <a:noFill/>
        </p:spPr>
        <p:txBody>
          <a:bodyPr wrap="square">
            <a:spAutoFit/>
          </a:bodyPr>
          <a:lstStyle/>
          <a:p>
            <a:pPr>
              <a:lnSpc>
                <a:spcPct val="110000"/>
              </a:lnSpc>
            </a:pP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例</a:t>
            </a:r>
            <a:r>
              <a:rPr lang="en-US" altLang="ja-JP" sz="3200" dirty="0">
                <a:latin typeface="BIZ UDPゴシック" panose="020B0400000000000000" pitchFamily="50" charset="-128"/>
                <a:ea typeface="BIZ UDPゴシック" panose="020B0400000000000000" pitchFamily="50" charset="-128"/>
              </a:rPr>
              <a:t>】ISMS</a:t>
            </a:r>
            <a:r>
              <a:rPr lang="ja-JP" altLang="en-US" sz="3200" dirty="0">
                <a:latin typeface="BIZ UDPゴシック" panose="020B0400000000000000" pitchFamily="50" charset="-128"/>
                <a:ea typeface="BIZ UDPゴシック" panose="020B0400000000000000" pitchFamily="50" charset="-128"/>
              </a:rPr>
              <a:t>フレームワークを活用した対策基準</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dirty="0">
                <a:latin typeface="BIZ UDPゴシック" panose="020B0400000000000000" pitchFamily="50" charset="-128"/>
                <a:ea typeface="BIZ UDPゴシック" panose="020B0400000000000000" pitchFamily="50" charset="-128"/>
              </a:rPr>
              <a:t>93</a:t>
            </a:r>
            <a:r>
              <a:rPr lang="ja-JP" altLang="en-US" sz="3200" dirty="0">
                <a:latin typeface="BIZ UDPゴシック" panose="020B0400000000000000" pitchFamily="50" charset="-128"/>
                <a:ea typeface="BIZ UDPゴシック" panose="020B0400000000000000" pitchFamily="50" charset="-128"/>
              </a:rPr>
              <a:t>種の管理策ごとに対策基準を策定する。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80FF496-601E-4FEE-0E2C-38C20DFF621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10" name="object 40">
            <a:extLst>
              <a:ext uri="{FF2B5EF4-FFF2-40B4-BE49-F238E27FC236}">
                <a16:creationId xmlns:a16="http://schemas.microsoft.com/office/drawing/2014/main" id="{17BD5B5D-317D-517F-0394-F72CFA2CDBD7}"/>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12" name="表 11">
            <a:extLst>
              <a:ext uri="{FF2B5EF4-FFF2-40B4-BE49-F238E27FC236}">
                <a16:creationId xmlns:a16="http://schemas.microsoft.com/office/drawing/2014/main" id="{EF53BE93-9442-7A2E-E893-3774599076D0}"/>
              </a:ext>
            </a:extLst>
          </p:cNvPr>
          <p:cNvGraphicFramePr>
            <a:graphicFrameLocks noGrp="1"/>
          </p:cNvGraphicFramePr>
          <p:nvPr>
            <p:extLst>
              <p:ext uri="{D42A27DB-BD31-4B8C-83A1-F6EECF244321}">
                <p14:modId xmlns:p14="http://schemas.microsoft.com/office/powerpoint/2010/main" val="1012598222"/>
              </p:ext>
            </p:extLst>
          </p:nvPr>
        </p:nvGraphicFramePr>
        <p:xfrm>
          <a:off x="1736588" y="3468412"/>
          <a:ext cx="5376225" cy="5787440"/>
        </p:xfrm>
        <a:graphic>
          <a:graphicData uri="http://schemas.openxmlformats.org/drawingml/2006/table">
            <a:tbl>
              <a:tblPr/>
              <a:tblGrid>
                <a:gridCol w="2540369">
                  <a:extLst>
                    <a:ext uri="{9D8B030D-6E8A-4147-A177-3AD203B41FA5}">
                      <a16:colId xmlns:a16="http://schemas.microsoft.com/office/drawing/2014/main" val="4244312847"/>
                    </a:ext>
                  </a:extLst>
                </a:gridCol>
                <a:gridCol w="2835856">
                  <a:extLst>
                    <a:ext uri="{9D8B030D-6E8A-4147-A177-3AD203B41FA5}">
                      <a16:colId xmlns:a16="http://schemas.microsoft.com/office/drawing/2014/main" val="980403394"/>
                    </a:ext>
                  </a:extLst>
                </a:gridCol>
              </a:tblGrid>
              <a:tr h="289372">
                <a:tc gridSpan="2">
                  <a:txBody>
                    <a:bodyPr/>
                    <a:lstStyle/>
                    <a:p>
                      <a:pPr algn="l">
                        <a:lnSpc>
                          <a:spcPct val="110000"/>
                        </a:lnSpc>
                        <a:buNone/>
                        <a:tabLst>
                          <a:tab pos="3060700" algn="l"/>
                        </a:tabLst>
                      </a:pPr>
                      <a:r>
                        <a:rPr lang="ja-JP" sz="12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組織的管理策</a:t>
                      </a:r>
                      <a:endPar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extLst>
                  <a:ext uri="{0D108BD9-81ED-4DB2-BD59-A6C34878D82A}">
                    <a16:rowId xmlns:a16="http://schemas.microsoft.com/office/drawing/2014/main" val="3605127110"/>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情報セキュリティのための方針群</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5.19 </a:t>
                      </a:r>
                      <a:r>
                        <a:rPr lang="en-US" sz="800" u="sng"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供給者</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関係における情報セキュリティ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73275617"/>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情報セキュリティの役割及び責任</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5.20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供給者との合意における情報セキュリティの取扱い</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56590665"/>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職務の分離</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5.21 </a:t>
                      </a:r>
                      <a:r>
                        <a:rPr lang="en-US" sz="8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ICT</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800" u="sng"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サプライチェーン</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における情報セキュリティの管理</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15390131"/>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5.4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経営陣の責任</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供給者のサービス提供の監視，レビュー及び変更管理</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67214098"/>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5.5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関係当局との連絡</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クラウドサービスの利用における情報セキュリティ</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30560044"/>
                  </a:ext>
                </a:extLst>
              </a:tr>
              <a:tr h="289372">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5.6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専門組織との連絡</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a:t>
                      </a:r>
                      <a:r>
                        <a:rPr lang="ja-JP" sz="8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セキュリティインシデント</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管理の計画及び準備</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13262083"/>
                  </a:ext>
                </a:extLst>
              </a:tr>
              <a:tr h="289372">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5.7 </a:t>
                      </a:r>
                      <a:r>
                        <a:rPr lang="en-US" sz="800" u="sng"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脅威インテリジェンス</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5.25 </a:t>
                      </a:r>
                      <a:r>
                        <a:rPr lang="en-US" sz="8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情報セキュリティ事象</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の評価及び決定</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656293391"/>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5.8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プロジェクトマネジメントにおける情報セキュリティ</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5.26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情報セキュリティインシデントへの対応</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12059380"/>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5.9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情報及びその他の関連資産の目録</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5.27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情報セキュリティインシデントからの学習</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97676780"/>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5.10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情報及びその他の関連資産の利用の許容範囲</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5.28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証拠の収集</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34232903"/>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5.11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資産の返却</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5.29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事業の中断・阻害時の情報セキュリティ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46821505"/>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5.12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情報の分類</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5.30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事業継続のための</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ICT</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の備え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161077392"/>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情報のラベル付け</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5.31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法令，規制及び契約上の要求事項</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40681360"/>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5.14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情報転送</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知的財産権</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46550988"/>
                  </a:ext>
                </a:extLst>
              </a:tr>
              <a:tr h="289372">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5.15 </a:t>
                      </a:r>
                      <a:r>
                        <a:rPr lang="en-US" sz="800" u="sng"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アクセス制御</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5.33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記録の保護</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9127919"/>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5.16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識別情報の管理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プライバシー及び</a:t>
                      </a:r>
                      <a:r>
                        <a:rPr lang="en-US" sz="8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PII</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の保護</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4358"/>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5.17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認証情報</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5.35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情報セキュリティの独立したレビュー</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00601591"/>
                  </a:ext>
                </a:extLst>
              </a:tr>
              <a:tr h="289372">
                <a:tc>
                  <a:txBody>
                    <a:bodyPr/>
                    <a:lstStyle/>
                    <a:p>
                      <a:pPr algn="l">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5.18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アクセス権</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5.36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情報セキュリティのための方針群，規則及び標準の順守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79109948"/>
                  </a:ext>
                </a:extLst>
              </a:tr>
              <a:tr h="289372">
                <a:tc>
                  <a:txBody>
                    <a:bodyPr/>
                    <a:lstStyle/>
                    <a:p>
                      <a:pPr algn="l">
                        <a:lnSpc>
                          <a:spcPct val="110000"/>
                        </a:lnSpc>
                        <a:buNone/>
                      </a:pPr>
                      <a:endParaRPr lang="ja-JP" sz="800" kern="100">
                        <a:effectLst/>
                        <a:latin typeface="BIZ UDPゴシック" panose="020B0400000000000000" pitchFamily="50" charset="-128"/>
                        <a:ea typeface="BIZ UDPゴシック" panose="020B0400000000000000" pitchFamily="50" charset="-128"/>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5.37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操作手順書</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66" marR="6366" marT="63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691951671"/>
                  </a:ext>
                </a:extLst>
              </a:tr>
            </a:tbl>
          </a:graphicData>
        </a:graphic>
      </p:graphicFrame>
      <p:graphicFrame>
        <p:nvGraphicFramePr>
          <p:cNvPr id="13" name="表 12">
            <a:extLst>
              <a:ext uri="{FF2B5EF4-FFF2-40B4-BE49-F238E27FC236}">
                <a16:creationId xmlns:a16="http://schemas.microsoft.com/office/drawing/2014/main" id="{A00F8D56-83FC-860A-35B5-0F97233A4816}"/>
              </a:ext>
            </a:extLst>
          </p:cNvPr>
          <p:cNvGraphicFramePr>
            <a:graphicFrameLocks noGrp="1"/>
          </p:cNvGraphicFramePr>
          <p:nvPr>
            <p:extLst>
              <p:ext uri="{D42A27DB-BD31-4B8C-83A1-F6EECF244321}">
                <p14:modId xmlns:p14="http://schemas.microsoft.com/office/powerpoint/2010/main" val="215385287"/>
              </p:ext>
            </p:extLst>
          </p:nvPr>
        </p:nvGraphicFramePr>
        <p:xfrm>
          <a:off x="7186868" y="3468412"/>
          <a:ext cx="4679304" cy="1445075"/>
        </p:xfrm>
        <a:graphic>
          <a:graphicData uri="http://schemas.openxmlformats.org/drawingml/2006/table">
            <a:tbl>
              <a:tblPr/>
              <a:tblGrid>
                <a:gridCol w="2211061">
                  <a:extLst>
                    <a:ext uri="{9D8B030D-6E8A-4147-A177-3AD203B41FA5}">
                      <a16:colId xmlns:a16="http://schemas.microsoft.com/office/drawing/2014/main" val="2887576452"/>
                    </a:ext>
                  </a:extLst>
                </a:gridCol>
                <a:gridCol w="2468243">
                  <a:extLst>
                    <a:ext uri="{9D8B030D-6E8A-4147-A177-3AD203B41FA5}">
                      <a16:colId xmlns:a16="http://schemas.microsoft.com/office/drawing/2014/main" val="1746260912"/>
                    </a:ext>
                  </a:extLst>
                </a:gridCol>
              </a:tblGrid>
              <a:tr h="289015">
                <a:tc gridSpan="2">
                  <a:txBody>
                    <a:bodyPr/>
                    <a:lstStyle/>
                    <a:p>
                      <a:pPr>
                        <a:lnSpc>
                          <a:spcPct val="110000"/>
                        </a:lnSpc>
                        <a:buNone/>
                        <a:tabLst>
                          <a:tab pos="3060700" algn="l"/>
                        </a:tabLst>
                      </a:pPr>
                      <a:r>
                        <a:rPr lang="ja-JP" sz="12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人的管理策</a:t>
                      </a:r>
                      <a:endPar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hMerge="1">
                  <a:txBody>
                    <a:bodyPr/>
                    <a:lstStyle/>
                    <a:p>
                      <a:endParaRPr kumimoji="1" lang="ja-JP" altLang="en-US"/>
                    </a:p>
                  </a:txBody>
                  <a:tcPr/>
                </a:tc>
                <a:extLst>
                  <a:ext uri="{0D108BD9-81ED-4DB2-BD59-A6C34878D82A}">
                    <a16:rowId xmlns:a16="http://schemas.microsoft.com/office/drawing/2014/main" val="2235824027"/>
                  </a:ext>
                </a:extLst>
              </a:tr>
              <a:tr h="289015">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6.1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選考</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6.5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雇用の終了又は変更後の責任</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2313655461"/>
                  </a:ext>
                </a:extLst>
              </a:tr>
              <a:tr h="289015">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雇用条件</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6.6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秘密保持契約又は守秘義務契約</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3621487417"/>
                  </a:ext>
                </a:extLst>
              </a:tr>
              <a:tr h="28901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情報セキュリティの意識向上，教育及び訓練</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6.7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リモートワーク</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291577167"/>
                  </a:ext>
                </a:extLst>
              </a:tr>
              <a:tr h="28901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6.4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懲戒手続</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6.8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情報セキュリティ事象の報告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2191553736"/>
                  </a:ext>
                </a:extLst>
              </a:tr>
            </a:tbl>
          </a:graphicData>
        </a:graphic>
      </p:graphicFrame>
      <p:graphicFrame>
        <p:nvGraphicFramePr>
          <p:cNvPr id="14" name="表 13">
            <a:extLst>
              <a:ext uri="{FF2B5EF4-FFF2-40B4-BE49-F238E27FC236}">
                <a16:creationId xmlns:a16="http://schemas.microsoft.com/office/drawing/2014/main" id="{255451FA-E165-7BFC-B907-B010178E8947}"/>
              </a:ext>
            </a:extLst>
          </p:cNvPr>
          <p:cNvGraphicFramePr>
            <a:graphicFrameLocks noGrp="1"/>
          </p:cNvGraphicFramePr>
          <p:nvPr>
            <p:extLst>
              <p:ext uri="{D42A27DB-BD31-4B8C-83A1-F6EECF244321}">
                <p14:modId xmlns:p14="http://schemas.microsoft.com/office/powerpoint/2010/main" val="569275740"/>
              </p:ext>
            </p:extLst>
          </p:nvPr>
        </p:nvGraphicFramePr>
        <p:xfrm>
          <a:off x="7186867" y="5011969"/>
          <a:ext cx="4679304" cy="2513440"/>
        </p:xfrm>
        <a:graphic>
          <a:graphicData uri="http://schemas.openxmlformats.org/drawingml/2006/table">
            <a:tbl>
              <a:tblPr/>
              <a:tblGrid>
                <a:gridCol w="2211061">
                  <a:extLst>
                    <a:ext uri="{9D8B030D-6E8A-4147-A177-3AD203B41FA5}">
                      <a16:colId xmlns:a16="http://schemas.microsoft.com/office/drawing/2014/main" val="618978001"/>
                    </a:ext>
                  </a:extLst>
                </a:gridCol>
                <a:gridCol w="2468243">
                  <a:extLst>
                    <a:ext uri="{9D8B030D-6E8A-4147-A177-3AD203B41FA5}">
                      <a16:colId xmlns:a16="http://schemas.microsoft.com/office/drawing/2014/main" val="1114207088"/>
                    </a:ext>
                  </a:extLst>
                </a:gridCol>
              </a:tblGrid>
              <a:tr h="314180">
                <a:tc gridSpan="2">
                  <a:txBody>
                    <a:bodyPr/>
                    <a:lstStyle/>
                    <a:p>
                      <a:pPr>
                        <a:lnSpc>
                          <a:spcPct val="110000"/>
                        </a:lnSpc>
                        <a:buNone/>
                        <a:tabLst>
                          <a:tab pos="3060700" algn="l"/>
                        </a:tabLst>
                      </a:pPr>
                      <a:r>
                        <a:rPr lang="ja-JP" sz="12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物理的管理策</a:t>
                      </a:r>
                      <a:endPar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4271074726"/>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物理的セキュリティ境界</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7.8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装置の設置及び保護</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31948332"/>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物理的入退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7.9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構外にある資産のセキュリティ</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81056225"/>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7.3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オフィス，部屋及び施設のセキュリティ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7.10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記憶媒体</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22525949"/>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物理的セキュリティの監視</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7.11 </a:t>
                      </a:r>
                      <a:r>
                        <a:rPr lang="en-US" sz="800" u="sng"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3" action="ppaction://hlinkfile"/>
                        </a:rPr>
                        <a:t>サポートユーティリティ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25480114"/>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7.5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物理的及び環境的脅威からの保護</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ケーブル配線のセキュリティ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62037605"/>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7.6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セキュリティを保つべき領域での作業</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7.13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装置の保守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52517681"/>
                  </a:ext>
                </a:extLst>
              </a:tr>
              <a:tr h="314180">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7.7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クリアデスク・クリアスクリーン</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7.14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装置のセキュリティを保った処分又は再利用</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19466172"/>
                  </a:ext>
                </a:extLst>
              </a:tr>
            </a:tbl>
          </a:graphicData>
        </a:graphic>
      </p:graphicFrame>
      <p:graphicFrame>
        <p:nvGraphicFramePr>
          <p:cNvPr id="15" name="表 14">
            <a:extLst>
              <a:ext uri="{FF2B5EF4-FFF2-40B4-BE49-F238E27FC236}">
                <a16:creationId xmlns:a16="http://schemas.microsoft.com/office/drawing/2014/main" id="{9883D0CC-EA4A-EBC7-D53D-2FDAA0004AB6}"/>
              </a:ext>
            </a:extLst>
          </p:cNvPr>
          <p:cNvGraphicFramePr>
            <a:graphicFrameLocks noGrp="1"/>
          </p:cNvGraphicFramePr>
          <p:nvPr>
            <p:extLst>
              <p:ext uri="{D42A27DB-BD31-4B8C-83A1-F6EECF244321}">
                <p14:modId xmlns:p14="http://schemas.microsoft.com/office/powerpoint/2010/main" val="481169107"/>
              </p:ext>
            </p:extLst>
          </p:nvPr>
        </p:nvGraphicFramePr>
        <p:xfrm>
          <a:off x="11940226" y="3468411"/>
          <a:ext cx="4960405" cy="4908330"/>
        </p:xfrm>
        <a:graphic>
          <a:graphicData uri="http://schemas.openxmlformats.org/drawingml/2006/table">
            <a:tbl>
              <a:tblPr/>
              <a:tblGrid>
                <a:gridCol w="1470970">
                  <a:extLst>
                    <a:ext uri="{9D8B030D-6E8A-4147-A177-3AD203B41FA5}">
                      <a16:colId xmlns:a16="http://schemas.microsoft.com/office/drawing/2014/main" val="1738659192"/>
                    </a:ext>
                  </a:extLst>
                </a:gridCol>
                <a:gridCol w="3489435">
                  <a:extLst>
                    <a:ext uri="{9D8B030D-6E8A-4147-A177-3AD203B41FA5}">
                      <a16:colId xmlns:a16="http://schemas.microsoft.com/office/drawing/2014/main" val="3328540623"/>
                    </a:ext>
                  </a:extLst>
                </a:gridCol>
              </a:tblGrid>
              <a:tr h="272685">
                <a:tc gridSpan="2">
                  <a:txBody>
                    <a:bodyPr/>
                    <a:lstStyle/>
                    <a:p>
                      <a:pPr>
                        <a:lnSpc>
                          <a:spcPct val="110000"/>
                        </a:lnSpc>
                        <a:buNone/>
                        <a:tabLst>
                          <a:tab pos="3060700" algn="l"/>
                        </a:tabLst>
                      </a:pPr>
                      <a:r>
                        <a:rPr lang="ja-JP" sz="12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技術的管理策</a:t>
                      </a:r>
                      <a:endPar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hMerge="1">
                  <a:txBody>
                    <a:bodyPr/>
                    <a:lstStyle/>
                    <a:p>
                      <a:endParaRPr kumimoji="1" lang="ja-JP" altLang="en-US"/>
                    </a:p>
                  </a:txBody>
                  <a:tcPr/>
                </a:tc>
                <a:extLst>
                  <a:ext uri="{0D108BD9-81ED-4DB2-BD59-A6C34878D82A}">
                    <a16:rowId xmlns:a16="http://schemas.microsoft.com/office/drawing/2014/main" val="851122944"/>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利用者終端装置</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8.18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特権的な</a:t>
                      </a:r>
                      <a:r>
                        <a:rPr lang="ja-JP" sz="80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4" action="ppaction://hlinkfile"/>
                        </a:rPr>
                        <a:t>ユーティリティプログラム</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の使用</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3909408072"/>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特権的アクセス権</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8.19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運用システムに関わるソフトウェアの導入</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3762267054"/>
                  </a:ext>
                </a:extLst>
              </a:tr>
              <a:tr h="272685">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情報へのアクセス制限</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8.20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ネットワークのセキュリティ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153593509"/>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8.4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ソースコードへのアクセス</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8.21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ネットワークサービスのセキュリティ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90181448"/>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8.5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セキュリティを保った認証</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8.22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ネットワークの分離</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478932447"/>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8.6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容量・能力の管理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ウェブ・フィルタリング</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3728887595"/>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8.7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マルウェアに対する保護</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暗号の使用</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629506131"/>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8.8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技術的ぜい弱性の管理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8.25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セキュリティに配慮した開発のライフサイクル</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2408760002"/>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8.9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構成管理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8.26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アプリケーションのセキュリティの要求事項</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620938404"/>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8.10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情報の削除</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8.27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セキュリティに配慮したシステムアーキテクチャ及びシステム構築の原則</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587649259"/>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8.11 </a:t>
                      </a:r>
                      <a:r>
                        <a:rPr lang="en-US" sz="80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5" action="ppaction://hlinkfile"/>
                        </a:rPr>
                        <a:t>データマスキング</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8.28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セキュリティに配慮した</a:t>
                      </a:r>
                      <a:r>
                        <a:rPr lang="ja-JP" sz="8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6" action="ppaction://hlinkfile"/>
                        </a:rPr>
                        <a:t>コーディング</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45765965"/>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8.12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データ漏えいの防止</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8.29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開発及び受入れにおけるセキュリティ試験</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2510518479"/>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8.13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情報のバックアップ</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8.30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外部委託による開発</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4245157412"/>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8.14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情報処理施設の冗長性</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8.31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開発環境，試験環境及び運用環境の分離</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2343005838"/>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8.15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ログ取得</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8.32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変更管理</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3148829913"/>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8.16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監視活動</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8.33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試験情報</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171922741"/>
                  </a:ext>
                </a:extLst>
              </a:tr>
              <a:tr h="272685">
                <a:tc>
                  <a:txBody>
                    <a:bodyPr/>
                    <a:lstStyle/>
                    <a:p>
                      <a:pPr>
                        <a:lnSpc>
                          <a:spcPct val="110000"/>
                        </a:lnSpc>
                        <a:buNone/>
                        <a:tabLst>
                          <a:tab pos="1162050" algn="l"/>
                        </a:tabLst>
                      </a:pPr>
                      <a:r>
                        <a:rPr lang="en-US"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8.17 </a:t>
                      </a:r>
                      <a:r>
                        <a:rPr lang="ja-JP" sz="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クロックの同期</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a:lnSpc>
                          <a:spcPct val="110000"/>
                        </a:lnSpc>
                        <a:buNone/>
                        <a:tabLst>
                          <a:tab pos="1162050" algn="l"/>
                        </a:tabLst>
                      </a:pP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8.34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監査試験中の情報システムの保護</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extLst>
                  <a:ext uri="{0D108BD9-81ED-4DB2-BD59-A6C34878D82A}">
                    <a16:rowId xmlns:a16="http://schemas.microsoft.com/office/drawing/2014/main" val="2617930100"/>
                  </a:ext>
                </a:extLst>
              </a:tr>
            </a:tbl>
          </a:graphicData>
        </a:graphic>
      </p:graphicFrame>
      <p:sp>
        <p:nvSpPr>
          <p:cNvPr id="19" name="テキスト ボックス 18">
            <a:extLst>
              <a:ext uri="{FF2B5EF4-FFF2-40B4-BE49-F238E27FC236}">
                <a16:creationId xmlns:a16="http://schemas.microsoft.com/office/drawing/2014/main" id="{FB4845E1-01FA-DC76-4D16-4AAD6C1DD79E}"/>
              </a:ext>
            </a:extLst>
          </p:cNvPr>
          <p:cNvSpPr txBox="1"/>
          <p:nvPr/>
        </p:nvSpPr>
        <p:spPr>
          <a:xfrm>
            <a:off x="8071938" y="9062179"/>
            <a:ext cx="8839200" cy="246221"/>
          </a:xfrm>
          <a:prstGeom prst="rect">
            <a:avLst/>
          </a:prstGeom>
          <a:noFill/>
        </p:spPr>
        <p:txBody>
          <a:bodyPr wrap="square">
            <a:spAutoFit/>
          </a:bodyPr>
          <a:lstStyle/>
          <a:p>
            <a:pPr algn="ctr">
              <a:lnSpc>
                <a:spcPts val="1200"/>
              </a:lnSpc>
              <a:buNone/>
            </a:pPr>
            <a:r>
              <a:rPr lang="ja-JP" altLang="ja-JP" sz="1600" u="sng" kern="100" dirty="0">
                <a:solidFill>
                  <a:srgbClr val="000000"/>
                </a:solidFill>
                <a:effectLst/>
                <a:uFill>
                  <a:solidFill>
                    <a:srgbClr val="FFFFFF"/>
                  </a:solidFill>
                </a:uFill>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en-US" altLang="ja-JP" sz="1600" u="sng" kern="100" dirty="0">
                <a:solidFill>
                  <a:srgbClr val="000000"/>
                </a:solidFill>
                <a:effectLst/>
                <a:uFill>
                  <a:solidFill>
                    <a:srgbClr val="FFFFFF"/>
                  </a:solidFill>
                </a:uFill>
                <a:latin typeface="BIZ UDPゴシック" panose="020B0400000000000000" pitchFamily="50" charset="-128"/>
                <a:ea typeface="BIZ UDPゴシック" panose="020B0400000000000000" pitchFamily="50" charset="-128"/>
                <a:cs typeface="Times New Roman" panose="02020603050405020304" pitchFamily="18" charset="0"/>
              </a:rPr>
              <a:t>MSQA</a:t>
            </a:r>
            <a:r>
              <a:rPr lang="ja-JP" altLang="ja-JP" sz="1600" u="sng" kern="100" dirty="0">
                <a:solidFill>
                  <a:srgbClr val="000000"/>
                </a:solidFill>
                <a:effectLst/>
                <a:uFill>
                  <a:solidFill>
                    <a:srgbClr val="FFFFFF"/>
                  </a:solidFill>
                </a:u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u="sng" kern="100" dirty="0">
                <a:solidFill>
                  <a:srgbClr val="000000"/>
                </a:solidFill>
                <a:effectLst/>
                <a:uFill>
                  <a:solidFill>
                    <a:srgbClr val="FFFFFF"/>
                  </a:solidFill>
                </a:uFill>
                <a:latin typeface="BIZ UDPゴシック" panose="020B0400000000000000" pitchFamily="50" charset="-128"/>
                <a:ea typeface="BIZ UDPゴシック" panose="020B0400000000000000" pitchFamily="50" charset="-128"/>
                <a:cs typeface="Times New Roman" panose="02020603050405020304" pitchFamily="18" charset="0"/>
              </a:rPr>
              <a:t>ISO/IEC 27002:2022 </a:t>
            </a:r>
            <a:r>
              <a:rPr lang="ja-JP" altLang="ja-JP" sz="1600" u="sng" kern="100" dirty="0">
                <a:solidFill>
                  <a:srgbClr val="000000"/>
                </a:solidFill>
                <a:effectLst/>
                <a:uFill>
                  <a:solidFill>
                    <a:srgbClr val="FFFFFF"/>
                  </a:solidFill>
                </a:uFill>
                <a:latin typeface="BIZ UDPゴシック" panose="020B0400000000000000" pitchFamily="50" charset="-128"/>
                <a:ea typeface="BIZ UDPゴシック" panose="020B0400000000000000" pitchFamily="50" charset="-128"/>
                <a:cs typeface="Times New Roman" panose="02020603050405020304" pitchFamily="18" charset="0"/>
              </a:rPr>
              <a:t>対応　情報セキュリティ管理策実践ガイド」を基に作成</a:t>
            </a:r>
          </a:p>
        </p:txBody>
      </p:sp>
    </p:spTree>
    <p:extLst>
      <p:ext uri="{BB962C8B-B14F-4D97-AF65-F5344CB8AC3E}">
        <p14:creationId xmlns:p14="http://schemas.microsoft.com/office/powerpoint/2010/main" val="217389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8</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用語定義および関係性と識別方法</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4944433"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用語の定義、脅威・脆弱性の識別</a:t>
            </a:r>
          </a:p>
        </p:txBody>
      </p:sp>
      <p:sp>
        <p:nvSpPr>
          <p:cNvPr id="5" name="object 40">
            <a:extLst>
              <a:ext uri="{FF2B5EF4-FFF2-40B4-BE49-F238E27FC236}">
                <a16:creationId xmlns:a16="http://schemas.microsoft.com/office/drawing/2014/main" id="{C8CBCB7E-6E19-D5BE-5FED-B22ED454FED1}"/>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7263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a:t>
            </a:r>
          </a:p>
        </p:txBody>
      </p:sp>
      <p:sp>
        <p:nvSpPr>
          <p:cNvPr id="2" name="テキスト プレースホルダー 2">
            <a:extLst>
              <a:ext uri="{FF2B5EF4-FFF2-40B4-BE49-F238E27FC236}">
                <a16:creationId xmlns:a16="http://schemas.microsoft.com/office/drawing/2014/main" id="{8FED258C-1E5E-5B8C-41B7-6D2043ADD17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用語の定義と関係性</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406D785-616D-F35D-D0F8-4D8DF9614EFB}"/>
              </a:ext>
            </a:extLst>
          </p:cNvPr>
          <p:cNvSpPr txBox="1"/>
          <p:nvPr/>
        </p:nvSpPr>
        <p:spPr>
          <a:xfrm>
            <a:off x="1554679" y="2174400"/>
            <a:ext cx="15456498" cy="5432962"/>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主な用語の定義</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脅威</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脆弱性</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インシデント</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資産</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資産情報の重要度</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セーフガード（管理策）</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リスク</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残留リスク</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リスク値</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B24FC52C-6350-5DC2-C78A-16F9C9520D43}"/>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11859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2" name="テキスト プレースホルダー 2">
            <a:extLst>
              <a:ext uri="{FF2B5EF4-FFF2-40B4-BE49-F238E27FC236}">
                <a16:creationId xmlns:a16="http://schemas.microsoft.com/office/drawing/2014/main" id="{8FED258C-1E5E-5B8C-41B7-6D2043ADD17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関係図</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879EBCC-B40B-1677-1370-EC8EA377D85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a:t>
            </a:r>
          </a:p>
        </p:txBody>
      </p:sp>
      <p:sp>
        <p:nvSpPr>
          <p:cNvPr id="3" name="object 40">
            <a:extLst>
              <a:ext uri="{FF2B5EF4-FFF2-40B4-BE49-F238E27FC236}">
                <a16:creationId xmlns:a16="http://schemas.microsoft.com/office/drawing/2014/main" id="{ED8F5683-7C7E-59DE-CFB6-2311153ECE1F}"/>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6" name="表 5">
            <a:extLst>
              <a:ext uri="{FF2B5EF4-FFF2-40B4-BE49-F238E27FC236}">
                <a16:creationId xmlns:a16="http://schemas.microsoft.com/office/drawing/2014/main" id="{35F89758-0BD4-62DE-2ACC-102371268C9C}"/>
              </a:ext>
            </a:extLst>
          </p:cNvPr>
          <p:cNvGraphicFramePr>
            <a:graphicFrameLocks noGrp="1"/>
          </p:cNvGraphicFramePr>
          <p:nvPr>
            <p:extLst>
              <p:ext uri="{D42A27DB-BD31-4B8C-83A1-F6EECF244321}">
                <p14:modId xmlns:p14="http://schemas.microsoft.com/office/powerpoint/2010/main" val="1797943134"/>
              </p:ext>
            </p:extLst>
          </p:nvPr>
        </p:nvGraphicFramePr>
        <p:xfrm>
          <a:off x="2159772" y="2276273"/>
          <a:ext cx="14562000" cy="7100948"/>
        </p:xfrm>
        <a:graphic>
          <a:graphicData uri="http://schemas.openxmlformats.org/drawingml/2006/table">
            <a:tbl>
              <a:tblPr firstRow="1" bandRow="1">
                <a:tableStyleId>{93296810-A885-4BE3-A3E7-6D5BEEA58F35}</a:tableStyleId>
              </a:tblPr>
              <a:tblGrid>
                <a:gridCol w="3240000">
                  <a:extLst>
                    <a:ext uri="{9D8B030D-6E8A-4147-A177-3AD203B41FA5}">
                      <a16:colId xmlns:a16="http://schemas.microsoft.com/office/drawing/2014/main" val="3629217837"/>
                    </a:ext>
                  </a:extLst>
                </a:gridCol>
                <a:gridCol w="2088000">
                  <a:extLst>
                    <a:ext uri="{9D8B030D-6E8A-4147-A177-3AD203B41FA5}">
                      <a16:colId xmlns:a16="http://schemas.microsoft.com/office/drawing/2014/main" val="3107059477"/>
                    </a:ext>
                  </a:extLst>
                </a:gridCol>
                <a:gridCol w="2970000">
                  <a:extLst>
                    <a:ext uri="{9D8B030D-6E8A-4147-A177-3AD203B41FA5}">
                      <a16:colId xmlns:a16="http://schemas.microsoft.com/office/drawing/2014/main" val="84191363"/>
                    </a:ext>
                  </a:extLst>
                </a:gridCol>
                <a:gridCol w="2088000">
                  <a:extLst>
                    <a:ext uri="{9D8B030D-6E8A-4147-A177-3AD203B41FA5}">
                      <a16:colId xmlns:a16="http://schemas.microsoft.com/office/drawing/2014/main" val="1832390398"/>
                    </a:ext>
                  </a:extLst>
                </a:gridCol>
                <a:gridCol w="2088000">
                  <a:extLst>
                    <a:ext uri="{9D8B030D-6E8A-4147-A177-3AD203B41FA5}">
                      <a16:colId xmlns:a16="http://schemas.microsoft.com/office/drawing/2014/main" val="2036429265"/>
                    </a:ext>
                  </a:extLst>
                </a:gridCol>
                <a:gridCol w="2088000">
                  <a:extLst>
                    <a:ext uri="{9D8B030D-6E8A-4147-A177-3AD203B41FA5}">
                      <a16:colId xmlns:a16="http://schemas.microsoft.com/office/drawing/2014/main" val="4017929454"/>
                    </a:ext>
                  </a:extLst>
                </a:gridCol>
              </a:tblGrid>
              <a:tr h="402885">
                <a:tc>
                  <a:txBody>
                    <a:bodyPr/>
                    <a:lstStyle/>
                    <a:p>
                      <a:pPr algn="ctr"/>
                      <a:endParaRPr kumimoji="1" lang="en-US" altLang="ja-JP" sz="2400" dirty="0">
                        <a:latin typeface="BIZ UDPゴシック" panose="020B0400000000000000" pitchFamily="50" charset="-128"/>
                        <a:ea typeface="BIZ UDPゴシック" panose="020B0400000000000000" pitchFamily="50" charset="-128"/>
                      </a:endParaRPr>
                    </a:p>
                  </a:txBody>
                  <a:tcPr>
                    <a:solidFill>
                      <a:srgbClr val="009F40"/>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ケース</a:t>
                      </a:r>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a:txBody>
                  <a:tcPr>
                    <a:solidFill>
                      <a:srgbClr val="009F40"/>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ケース</a:t>
                      </a: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a:txBody>
                  <a:tcPr>
                    <a:solidFill>
                      <a:srgbClr val="009F40"/>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ケース</a:t>
                      </a: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a:txBody>
                  <a:tcPr>
                    <a:solidFill>
                      <a:srgbClr val="009F40"/>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ケース</a:t>
                      </a: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a:txBody>
                  <a:tcPr>
                    <a:solidFill>
                      <a:srgbClr val="009F40"/>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ケース</a:t>
                      </a:r>
                      <a:r>
                        <a:rPr kumimoji="1" lang="en-US" altLang="ja-JP" sz="2400" dirty="0">
                          <a:latin typeface="BIZ UDPゴシック" panose="020B0400000000000000" pitchFamily="50" charset="-128"/>
                          <a:ea typeface="BIZ UDPゴシック" panose="020B0400000000000000" pitchFamily="50" charset="-128"/>
                        </a:rPr>
                        <a:t>5</a:t>
                      </a:r>
                      <a:endParaRPr kumimoji="1" lang="ja-JP" altLang="en-US" sz="2400" dirty="0">
                        <a:latin typeface="BIZ UDPゴシック" panose="020B0400000000000000" pitchFamily="50" charset="-128"/>
                        <a:ea typeface="BIZ UDPゴシック" panose="020B0400000000000000" pitchFamily="50" charset="-128"/>
                      </a:endParaRPr>
                    </a:p>
                  </a:txBody>
                  <a:tcPr>
                    <a:solidFill>
                      <a:srgbClr val="009F40"/>
                    </a:solidFill>
                  </a:tcPr>
                </a:tc>
                <a:extLst>
                  <a:ext uri="{0D108BD9-81ED-4DB2-BD59-A6C34878D82A}">
                    <a16:rowId xmlns:a16="http://schemas.microsoft.com/office/drawing/2014/main" val="1227814543"/>
                  </a:ext>
                </a:extLst>
              </a:tr>
              <a:tr h="464868">
                <a:tc>
                  <a:txBody>
                    <a:bodyPr/>
                    <a:lstStyle/>
                    <a:p>
                      <a:r>
                        <a:rPr kumimoji="1" lang="ja-JP" altLang="en-US" sz="2400" dirty="0">
                          <a:latin typeface="BIZ UDPゴシック" panose="020B0400000000000000" pitchFamily="50" charset="-128"/>
                          <a:ea typeface="BIZ UDPゴシック" panose="020B0400000000000000" pitchFamily="50" charset="-128"/>
                        </a:rPr>
                        <a:t>脅威</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endParaRPr kumimoji="1" lang="en-US" altLang="ja-JP"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なし</a:t>
                      </a:r>
                    </a:p>
                  </a:txBody>
                  <a:tcPr>
                    <a:solidFill>
                      <a:schemeClr val="accent6">
                        <a:lumMod val="40000"/>
                        <a:lumOff val="60000"/>
                      </a:schemeClr>
                    </a:solidFill>
                  </a:tcPr>
                </a:tc>
                <a:extLst>
                  <a:ext uri="{0D108BD9-81ED-4DB2-BD59-A6C34878D82A}">
                    <a16:rowId xmlns:a16="http://schemas.microsoft.com/office/drawing/2014/main" val="2664436602"/>
                  </a:ext>
                </a:extLst>
              </a:tr>
              <a:tr h="464868">
                <a:tc>
                  <a:txBody>
                    <a:bodyPr/>
                    <a:lstStyle/>
                    <a:p>
                      <a:r>
                        <a:rPr kumimoji="1" lang="ja-JP" altLang="en-US" sz="2400" dirty="0">
                          <a:latin typeface="BIZ UDPゴシック" panose="020B0400000000000000" pitchFamily="50" charset="-128"/>
                          <a:ea typeface="BIZ UDPゴシック" panose="020B0400000000000000" pitchFamily="50" charset="-128"/>
                        </a:rPr>
                        <a:t>セーフガード（管理策）</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あり（多段）</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20000"/>
                        <a:lumOff val="80000"/>
                      </a:schemeClr>
                    </a:solidFill>
                  </a:tcPr>
                </a:tc>
                <a:extLst>
                  <a:ext uri="{0D108BD9-81ED-4DB2-BD59-A6C34878D82A}">
                    <a16:rowId xmlns:a16="http://schemas.microsoft.com/office/drawing/2014/main" val="3386393160"/>
                  </a:ext>
                </a:extLst>
              </a:tr>
              <a:tr h="464868">
                <a:tc>
                  <a:txBody>
                    <a:bodyPr/>
                    <a:lstStyle/>
                    <a:p>
                      <a:r>
                        <a:rPr kumimoji="1" lang="ja-JP" altLang="en-US" sz="2400" dirty="0">
                          <a:latin typeface="BIZ UDPゴシック" panose="020B0400000000000000" pitchFamily="50" charset="-128"/>
                          <a:ea typeface="BIZ UDPゴシック" panose="020B0400000000000000" pitchFamily="50" charset="-128"/>
                        </a:rPr>
                        <a:t>脆弱性</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あり（複数）</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あり</a:t>
                      </a:r>
                    </a:p>
                  </a:txBody>
                  <a:tcPr>
                    <a:solidFill>
                      <a:schemeClr val="accent6">
                        <a:lumMod val="40000"/>
                        <a:lumOff val="60000"/>
                      </a:schemeClr>
                    </a:solidFill>
                  </a:tcPr>
                </a:tc>
                <a:extLst>
                  <a:ext uri="{0D108BD9-81ED-4DB2-BD59-A6C34878D82A}">
                    <a16:rowId xmlns:a16="http://schemas.microsoft.com/office/drawing/2014/main" val="1829573489"/>
                  </a:ext>
                </a:extLst>
              </a:tr>
              <a:tr h="464868">
                <a:tc>
                  <a:txBody>
                    <a:bodyPr/>
                    <a:lstStyle/>
                    <a:p>
                      <a:r>
                        <a:rPr kumimoji="1" lang="ja-JP" altLang="en-US" sz="2400" dirty="0">
                          <a:latin typeface="BIZ UDPゴシック" panose="020B0400000000000000" pitchFamily="50" charset="-128"/>
                          <a:ea typeface="BIZ UDPゴシック" panose="020B0400000000000000" pitchFamily="50" charset="-128"/>
                        </a:rPr>
                        <a:t>リスク対応</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低減</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低減</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低減</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受容</a:t>
                      </a: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不明</a:t>
                      </a:r>
                    </a:p>
                  </a:txBody>
                  <a:tcPr>
                    <a:solidFill>
                      <a:schemeClr val="accent6">
                        <a:lumMod val="20000"/>
                        <a:lumOff val="80000"/>
                      </a:schemeClr>
                    </a:solidFill>
                  </a:tcPr>
                </a:tc>
                <a:extLst>
                  <a:ext uri="{0D108BD9-81ED-4DB2-BD59-A6C34878D82A}">
                    <a16:rowId xmlns:a16="http://schemas.microsoft.com/office/drawing/2014/main" val="1825688030"/>
                  </a:ext>
                </a:extLst>
              </a:tr>
              <a:tr h="4784276">
                <a:tc>
                  <a:txBody>
                    <a:bodyPr/>
                    <a:lstStyle/>
                    <a:p>
                      <a:r>
                        <a:rPr kumimoji="1" lang="ja-JP" altLang="en-US" sz="2400" dirty="0">
                          <a:latin typeface="BIZ UDPゴシック" panose="020B0400000000000000" pitchFamily="50" charset="-128"/>
                          <a:ea typeface="BIZ UDPゴシック" panose="020B0400000000000000" pitchFamily="50" charset="-128"/>
                        </a:rPr>
                        <a:t>関係図</a:t>
                      </a:r>
                    </a:p>
                  </a:txBody>
                  <a:tcPr>
                    <a:solidFill>
                      <a:schemeClr val="accent6">
                        <a:lumMod val="40000"/>
                        <a:lumOff val="60000"/>
                      </a:schemeClr>
                    </a:solidFill>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358740280"/>
                  </a:ext>
                </a:extLst>
              </a:tr>
            </a:tbl>
          </a:graphicData>
        </a:graphic>
      </p:graphicFrame>
      <p:pic>
        <p:nvPicPr>
          <p:cNvPr id="5" name="図 4">
            <a:extLst>
              <a:ext uri="{FF2B5EF4-FFF2-40B4-BE49-F238E27FC236}">
                <a16:creationId xmlns:a16="http://schemas.microsoft.com/office/drawing/2014/main" id="{CF51AD49-7F61-A41A-BACC-9914ECB3B3A0}"/>
              </a:ext>
            </a:extLst>
          </p:cNvPr>
          <p:cNvPicPr>
            <a:picLocks noChangeAspect="1"/>
          </p:cNvPicPr>
          <p:nvPr/>
        </p:nvPicPr>
        <p:blipFill>
          <a:blip r:embed="rId3"/>
          <a:srcRect l="11970" t="32836"/>
          <a:stretch>
            <a:fillRect/>
          </a:stretch>
        </p:blipFill>
        <p:spPr>
          <a:xfrm>
            <a:off x="5440760" y="4584355"/>
            <a:ext cx="11187405" cy="4694228"/>
          </a:xfrm>
          <a:prstGeom prst="rect">
            <a:avLst/>
          </a:prstGeom>
        </p:spPr>
      </p:pic>
    </p:spTree>
    <p:extLst>
      <p:ext uri="{BB962C8B-B14F-4D97-AF65-F5344CB8AC3E}">
        <p14:creationId xmlns:p14="http://schemas.microsoft.com/office/powerpoint/2010/main" val="230256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例</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業務用ノート</a:t>
            </a:r>
            <a:r>
              <a:rPr lang="en-US" altLang="ja-JP" sz="3600" dirty="0">
                <a:latin typeface="BIZ UDPゴシック" panose="020B0400000000000000" pitchFamily="50" charset="-128"/>
                <a:ea typeface="BIZ UDPゴシック" panose="020B0400000000000000" pitchFamily="50" charset="-128"/>
              </a:rPr>
              <a:t>PC</a:t>
            </a:r>
            <a:r>
              <a:rPr lang="ja-JP" altLang="en-US" sz="3600" dirty="0">
                <a:latin typeface="BIZ UDPゴシック" panose="020B0400000000000000" pitchFamily="50" charset="-128"/>
                <a:ea typeface="BIZ UDPゴシック" panose="020B0400000000000000" pitchFamily="50" charset="-128"/>
              </a:rPr>
              <a:t>のリスクマネジメント</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11" name="表 8">
            <a:extLst>
              <a:ext uri="{FF2B5EF4-FFF2-40B4-BE49-F238E27FC236}">
                <a16:creationId xmlns:a16="http://schemas.microsoft.com/office/drawing/2014/main" id="{B5BAE9AF-6F08-E04D-7058-14282C53E16F}"/>
              </a:ext>
            </a:extLst>
          </p:cNvPr>
          <p:cNvGraphicFramePr>
            <a:graphicFrameLocks noGrp="1"/>
          </p:cNvGraphicFramePr>
          <p:nvPr>
            <p:extLst>
              <p:ext uri="{D42A27DB-BD31-4B8C-83A1-F6EECF244321}">
                <p14:modId xmlns:p14="http://schemas.microsoft.com/office/powerpoint/2010/main" val="3569198658"/>
              </p:ext>
            </p:extLst>
          </p:nvPr>
        </p:nvGraphicFramePr>
        <p:xfrm>
          <a:off x="1332851" y="2842290"/>
          <a:ext cx="15777990" cy="6627266"/>
        </p:xfrm>
        <a:graphic>
          <a:graphicData uri="http://schemas.openxmlformats.org/drawingml/2006/table">
            <a:tbl>
              <a:tblPr firstRow="1" bandRow="1">
                <a:tableStyleId>{5C22544A-7EE6-4342-B048-85BDC9FD1C3A}</a:tableStyleId>
              </a:tblPr>
              <a:tblGrid>
                <a:gridCol w="3428335">
                  <a:extLst>
                    <a:ext uri="{9D8B030D-6E8A-4147-A177-3AD203B41FA5}">
                      <a16:colId xmlns:a16="http://schemas.microsoft.com/office/drawing/2014/main" val="1694370234"/>
                    </a:ext>
                  </a:extLst>
                </a:gridCol>
                <a:gridCol w="12349655">
                  <a:extLst>
                    <a:ext uri="{9D8B030D-6E8A-4147-A177-3AD203B41FA5}">
                      <a16:colId xmlns:a16="http://schemas.microsoft.com/office/drawing/2014/main" val="3912263400"/>
                    </a:ext>
                  </a:extLst>
                </a:gridCol>
              </a:tblGrid>
              <a:tr h="59617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要素</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内容</a:t>
                      </a:r>
                    </a:p>
                  </a:txBody>
                  <a:tcPr>
                    <a:solidFill>
                      <a:schemeClr val="accent6"/>
                    </a:solidFill>
                  </a:tcPr>
                </a:tc>
                <a:extLst>
                  <a:ext uri="{0D108BD9-81ED-4DB2-BD59-A6C34878D82A}">
                    <a16:rowId xmlns:a16="http://schemas.microsoft.com/office/drawing/2014/main" val="3639836926"/>
                  </a:ext>
                </a:extLst>
              </a:tr>
              <a:tr h="59617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資産</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ノート</a:t>
                      </a:r>
                      <a:r>
                        <a:rPr kumimoji="1" lang="en-US" altLang="ja-JP" sz="3200" dirty="0">
                          <a:solidFill>
                            <a:schemeClr val="tx1"/>
                          </a:solidFill>
                          <a:latin typeface="BIZ UDPゴシック" panose="020B0400000000000000" pitchFamily="50" charset="-128"/>
                          <a:ea typeface="BIZ UDPゴシック" panose="020B0400000000000000" pitchFamily="50" charset="-128"/>
                        </a:rPr>
                        <a:t>PC</a:t>
                      </a:r>
                      <a:r>
                        <a:rPr kumimoji="1" lang="ja-JP" altLang="en-US" sz="3200" dirty="0">
                          <a:solidFill>
                            <a:schemeClr val="tx1"/>
                          </a:solidFill>
                          <a:latin typeface="BIZ UDPゴシック" panose="020B0400000000000000" pitchFamily="50" charset="-128"/>
                          <a:ea typeface="BIZ UDPゴシック" panose="020B0400000000000000" pitchFamily="50" charset="-128"/>
                        </a:rPr>
                        <a:t>内の情報（データ）</a:t>
                      </a:r>
                    </a:p>
                  </a:txBody>
                  <a:tcPr>
                    <a:solidFill>
                      <a:schemeClr val="accent6">
                        <a:lumMod val="40000"/>
                        <a:lumOff val="60000"/>
                      </a:schemeClr>
                    </a:solidFill>
                  </a:tcPr>
                </a:tc>
                <a:extLst>
                  <a:ext uri="{0D108BD9-81ED-4DB2-BD59-A6C34878D82A}">
                    <a16:rowId xmlns:a16="http://schemas.microsoft.com/office/drawing/2014/main" val="2684911528"/>
                  </a:ext>
                </a:extLst>
              </a:tr>
              <a:tr h="59617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価値</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営業の業務で必須の情報</a:t>
                      </a:r>
                    </a:p>
                  </a:txBody>
                  <a:tcPr>
                    <a:solidFill>
                      <a:schemeClr val="accent6">
                        <a:lumMod val="20000"/>
                        <a:lumOff val="80000"/>
                      </a:schemeClr>
                    </a:solidFill>
                  </a:tcPr>
                </a:tc>
                <a:extLst>
                  <a:ext uri="{0D108BD9-81ED-4DB2-BD59-A6C34878D82A}">
                    <a16:rowId xmlns:a16="http://schemas.microsoft.com/office/drawing/2014/main" val="1251675357"/>
                  </a:ext>
                </a:extLst>
              </a:tr>
              <a:tr h="59617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脅威</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社外への持ち出し</a:t>
                      </a:r>
                    </a:p>
                  </a:txBody>
                  <a:tcPr>
                    <a:solidFill>
                      <a:schemeClr val="accent6">
                        <a:lumMod val="40000"/>
                        <a:lumOff val="60000"/>
                      </a:schemeClr>
                    </a:solidFill>
                  </a:tcPr>
                </a:tc>
                <a:extLst>
                  <a:ext uri="{0D108BD9-81ED-4DB2-BD59-A6C34878D82A}">
                    <a16:rowId xmlns:a16="http://schemas.microsoft.com/office/drawing/2014/main" val="3562904411"/>
                  </a:ext>
                </a:extLst>
              </a:tr>
              <a:tr h="59617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リスク</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盗難による情報漏えい</a:t>
                      </a:r>
                    </a:p>
                  </a:txBody>
                  <a:tcPr>
                    <a:solidFill>
                      <a:schemeClr val="accent6">
                        <a:lumMod val="20000"/>
                        <a:lumOff val="80000"/>
                      </a:schemeClr>
                    </a:solidFill>
                  </a:tcPr>
                </a:tc>
                <a:extLst>
                  <a:ext uri="{0D108BD9-81ED-4DB2-BD59-A6C34878D82A}">
                    <a16:rowId xmlns:a16="http://schemas.microsoft.com/office/drawing/2014/main" val="2175635827"/>
                  </a:ext>
                </a:extLst>
              </a:tr>
              <a:tr h="59617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脆弱性</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不適切なパスワードの設定（わかりやすい設定など）</a:t>
                      </a:r>
                    </a:p>
                  </a:txBody>
                  <a:tcPr>
                    <a:solidFill>
                      <a:schemeClr val="accent6">
                        <a:lumMod val="40000"/>
                        <a:lumOff val="60000"/>
                      </a:schemeClr>
                    </a:solidFill>
                  </a:tcPr>
                </a:tc>
                <a:extLst>
                  <a:ext uri="{0D108BD9-81ED-4DB2-BD59-A6C34878D82A}">
                    <a16:rowId xmlns:a16="http://schemas.microsoft.com/office/drawing/2014/main" val="3191325881"/>
                  </a:ext>
                </a:extLst>
              </a:tr>
              <a:tr h="116174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保護要求事項</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権限のないものがログインできないようにする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不要な持ち出しを防ぐ</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3518708762"/>
                  </a:ext>
                </a:extLst>
              </a:tr>
              <a:tr h="1727315">
                <a:tc>
                  <a:txBody>
                    <a:bodyPr/>
                    <a:lstStyle/>
                    <a:p>
                      <a:pPr>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管理策</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複雑なパスワードの設定　</a:t>
                      </a:r>
                      <a:r>
                        <a:rPr kumimoji="1" lang="en-US" altLang="ja-JP" sz="2600" dirty="0">
                          <a:solidFill>
                            <a:schemeClr val="tx1"/>
                          </a:solidFill>
                          <a:latin typeface="BIZ UDPゴシック" panose="020B0400000000000000" pitchFamily="50" charset="-128"/>
                          <a:ea typeface="BIZ UDPゴシック" panose="020B0400000000000000" pitchFamily="50" charset="-128"/>
                        </a:rPr>
                        <a:t>※8.5 </a:t>
                      </a:r>
                      <a:r>
                        <a:rPr kumimoji="1" lang="ja-JP" altLang="en-US" sz="2600" dirty="0">
                          <a:solidFill>
                            <a:schemeClr val="tx1"/>
                          </a:solidFill>
                          <a:latin typeface="BIZ UDPゴシック" panose="020B0400000000000000" pitchFamily="50" charset="-128"/>
                          <a:ea typeface="BIZ UDPゴシック" panose="020B0400000000000000" pitchFamily="50" charset="-128"/>
                        </a:rPr>
                        <a:t>セキュリティを保った認証</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社外の持ち出し管理</a:t>
                      </a:r>
                      <a:br>
                        <a:rPr kumimoji="1" lang="en-US" altLang="ja-JP" sz="3200" dirty="0">
                          <a:solidFill>
                            <a:schemeClr val="tx1"/>
                          </a:solidFill>
                          <a:latin typeface="BIZ UDPゴシック" panose="020B0400000000000000" pitchFamily="50" charset="-128"/>
                          <a:ea typeface="BIZ UDPゴシック" panose="020B0400000000000000" pitchFamily="50" charset="-128"/>
                        </a:rPr>
                      </a:br>
                      <a:r>
                        <a:rPr kumimoji="1" lang="en-US" altLang="ja-JP" sz="2600" dirty="0">
                          <a:solidFill>
                            <a:schemeClr val="tx1"/>
                          </a:solidFill>
                          <a:latin typeface="BIZ UDPゴシック" panose="020B0400000000000000" pitchFamily="50" charset="-128"/>
                          <a:ea typeface="BIZ UDPゴシック" panose="020B0400000000000000" pitchFamily="50" charset="-128"/>
                        </a:rPr>
                        <a:t>※7.9 </a:t>
                      </a:r>
                      <a:r>
                        <a:rPr kumimoji="1" lang="ja-JP" altLang="en-US" sz="2600" dirty="0">
                          <a:solidFill>
                            <a:schemeClr val="tx1"/>
                          </a:solidFill>
                          <a:latin typeface="BIZ UDPゴシック" panose="020B0400000000000000" pitchFamily="50" charset="-128"/>
                          <a:ea typeface="BIZ UDPゴシック" panose="020B0400000000000000" pitchFamily="50" charset="-128"/>
                        </a:rPr>
                        <a:t>構外にある装置及び資産のセキュリティ（構外にある資産</a:t>
                      </a:r>
                      <a:r>
                        <a:rPr kumimoji="1" lang="en-US" altLang="ja-JP" sz="2600" dirty="0">
                          <a:solidFill>
                            <a:schemeClr val="tx1"/>
                          </a:solidFill>
                          <a:latin typeface="BIZ UDPゴシック" panose="020B0400000000000000" pitchFamily="50" charset="-128"/>
                          <a:ea typeface="BIZ UDPゴシック" panose="020B0400000000000000" pitchFamily="50" charset="-128"/>
                        </a:rPr>
                        <a:t>)</a:t>
                      </a:r>
                    </a:p>
                  </a:txBody>
                  <a:tcPr>
                    <a:solidFill>
                      <a:schemeClr val="accent6">
                        <a:lumMod val="40000"/>
                        <a:lumOff val="60000"/>
                      </a:schemeClr>
                    </a:solidFill>
                  </a:tcPr>
                </a:tc>
                <a:extLst>
                  <a:ext uri="{0D108BD9-81ED-4DB2-BD59-A6C34878D82A}">
                    <a16:rowId xmlns:a16="http://schemas.microsoft.com/office/drawing/2014/main" val="2707336491"/>
                  </a:ext>
                </a:extLst>
              </a:tr>
            </a:tbl>
          </a:graphicData>
        </a:graphic>
      </p:graphicFrame>
      <p:sp>
        <p:nvSpPr>
          <p:cNvPr id="12" name="テキスト ボックス 11">
            <a:extLst>
              <a:ext uri="{FF2B5EF4-FFF2-40B4-BE49-F238E27FC236}">
                <a16:creationId xmlns:a16="http://schemas.microsoft.com/office/drawing/2014/main" id="{057AE8CA-BA68-1EF9-E8AD-5DF5E1B7909D}"/>
              </a:ext>
            </a:extLst>
          </p:cNvPr>
          <p:cNvSpPr txBox="1"/>
          <p:nvPr/>
        </p:nvSpPr>
        <p:spPr>
          <a:xfrm>
            <a:off x="1554679" y="2174400"/>
            <a:ext cx="15456498" cy="557781"/>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ノート</a:t>
            </a:r>
            <a:r>
              <a:rPr lang="en-US" altLang="ja-JP" sz="3200" b="0" i="0" dirty="0">
                <a:effectLst/>
                <a:latin typeface="BIZ UDPゴシック" panose="020B0400000000000000" pitchFamily="50" charset="-128"/>
                <a:ea typeface="BIZ UDPゴシック" panose="020B0400000000000000" pitchFamily="50" charset="-128"/>
              </a:rPr>
              <a:t>PC</a:t>
            </a:r>
            <a:r>
              <a:rPr lang="ja-JP" altLang="en-US" sz="3200" dirty="0">
                <a:latin typeface="BIZ UDPゴシック" panose="020B0400000000000000" pitchFamily="50" charset="-128"/>
                <a:ea typeface="BIZ UDPゴシック" panose="020B0400000000000000" pitchFamily="50" charset="-128"/>
              </a:rPr>
              <a:t>に対して、各要素について検討する</a:t>
            </a: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AB07B38-2D27-FFAE-1408-954D7753A96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a:t>
            </a:r>
          </a:p>
        </p:txBody>
      </p:sp>
      <p:sp>
        <p:nvSpPr>
          <p:cNvPr id="3" name="object 40">
            <a:extLst>
              <a:ext uri="{FF2B5EF4-FFF2-40B4-BE49-F238E27FC236}">
                <a16:creationId xmlns:a16="http://schemas.microsoft.com/office/drawing/2014/main" id="{8B5B5038-B8A5-F907-D5C4-65A407CEC50A}"/>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7201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extLst>
              <p:ext uri="{D42A27DB-BD31-4B8C-83A1-F6EECF244321}">
                <p14:modId xmlns:p14="http://schemas.microsoft.com/office/powerpoint/2010/main" val="896390699"/>
              </p:ext>
            </p:extLst>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例</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業務用ノート</a:t>
            </a:r>
            <a:r>
              <a:rPr lang="en-US" altLang="ja-JP" sz="3600" dirty="0">
                <a:latin typeface="BIZ UDPゴシック" panose="020B0400000000000000" pitchFamily="50" charset="-128"/>
                <a:ea typeface="BIZ UDPゴシック" panose="020B0400000000000000" pitchFamily="50" charset="-128"/>
              </a:rPr>
              <a:t>PC</a:t>
            </a:r>
            <a:r>
              <a:rPr lang="ja-JP" altLang="en-US" sz="3600" dirty="0">
                <a:latin typeface="BIZ UDPゴシック" panose="020B0400000000000000" pitchFamily="50" charset="-128"/>
                <a:ea typeface="BIZ UDPゴシック" panose="020B0400000000000000" pitchFamily="50" charset="-128"/>
              </a:rPr>
              <a:t>のリスクマネジメント</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985345C2-F609-AA54-35AA-AD2A62FC219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a:t>
            </a:r>
          </a:p>
        </p:txBody>
      </p:sp>
      <p:sp>
        <p:nvSpPr>
          <p:cNvPr id="3" name="object 40">
            <a:extLst>
              <a:ext uri="{FF2B5EF4-FFF2-40B4-BE49-F238E27FC236}">
                <a16:creationId xmlns:a16="http://schemas.microsoft.com/office/drawing/2014/main" id="{DC71FB8D-2728-FD95-0E88-9681313A8A8A}"/>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pic>
        <p:nvPicPr>
          <p:cNvPr id="6" name="図 5">
            <a:extLst>
              <a:ext uri="{FF2B5EF4-FFF2-40B4-BE49-F238E27FC236}">
                <a16:creationId xmlns:a16="http://schemas.microsoft.com/office/drawing/2014/main" id="{14FF630D-6CA9-5F7D-4CC0-0A3B5A28D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68" y="2253069"/>
            <a:ext cx="15136586" cy="7055331"/>
          </a:xfrm>
          <a:prstGeom prst="rect">
            <a:avLst/>
          </a:prstGeom>
        </p:spPr>
      </p:pic>
    </p:spTree>
    <p:extLst>
      <p:ext uri="{BB962C8B-B14F-4D97-AF65-F5344CB8AC3E}">
        <p14:creationId xmlns:p14="http://schemas.microsoft.com/office/powerpoint/2010/main" val="43498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8-1-2.】</a:t>
            </a:r>
          </a:p>
          <a:p>
            <a:pPr algn="ct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脅威の識別</a:t>
            </a:r>
            <a:endParaRPr lang="en-US" altLang="ja-JP" sz="36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9BF999CA-53DB-252C-9815-4547B97BC965}"/>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pic>
        <p:nvPicPr>
          <p:cNvPr id="5" name="図 4">
            <a:extLst>
              <a:ext uri="{FF2B5EF4-FFF2-40B4-BE49-F238E27FC236}">
                <a16:creationId xmlns:a16="http://schemas.microsoft.com/office/drawing/2014/main" id="{F709BD73-BA9B-316E-951E-F8B2AD676779}"/>
              </a:ext>
            </a:extLst>
          </p:cNvPr>
          <p:cNvPicPr>
            <a:picLocks noChangeAspect="1"/>
          </p:cNvPicPr>
          <p:nvPr/>
        </p:nvPicPr>
        <p:blipFill>
          <a:blip r:embed="rId3">
            <a:extLst>
              <a:ext uri="{28A0092B-C50C-407E-A947-70E740481C1C}">
                <a14:useLocalDpi xmlns:a14="http://schemas.microsoft.com/office/drawing/2010/main" val="0"/>
              </a:ext>
            </a:extLst>
          </a:blip>
          <a:srcRect l="8013" r="5308"/>
          <a:stretch>
            <a:fillRect/>
          </a:stretch>
        </p:blipFill>
        <p:spPr bwMode="auto">
          <a:xfrm>
            <a:off x="1271065" y="2879834"/>
            <a:ext cx="15555997" cy="4950373"/>
          </a:xfrm>
          <a:prstGeom prst="rect">
            <a:avLst/>
          </a:prstGeom>
          <a:noFill/>
          <a:ln>
            <a:noFill/>
          </a:ln>
        </p:spPr>
      </p:pic>
      <p:sp>
        <p:nvSpPr>
          <p:cNvPr id="9" name="テキスト ボックス 8">
            <a:extLst>
              <a:ext uri="{FF2B5EF4-FFF2-40B4-BE49-F238E27FC236}">
                <a16:creationId xmlns:a16="http://schemas.microsoft.com/office/drawing/2014/main" id="{4B4CF882-F19A-72C5-97C5-63D49998852C}"/>
              </a:ext>
            </a:extLst>
          </p:cNvPr>
          <p:cNvSpPr txBox="1"/>
          <p:nvPr/>
        </p:nvSpPr>
        <p:spPr>
          <a:xfrm>
            <a:off x="2687677" y="9008844"/>
            <a:ext cx="12722772" cy="400110"/>
          </a:xfrm>
          <a:prstGeom prst="rect">
            <a:avLst/>
          </a:prstGeom>
          <a:noFill/>
        </p:spPr>
        <p:txBody>
          <a:bodyPr wrap="square">
            <a:spAutoFit/>
          </a:bodyPr>
          <a:lstStyle/>
          <a:p>
            <a:pPr algn="ctr"/>
            <a:r>
              <a:rPr lang="ja-JP" altLang="en-US" sz="2000" dirty="0">
                <a:latin typeface="BIZ UDPゴシック" panose="020B0400000000000000" pitchFamily="50" charset="-128"/>
                <a:ea typeface="BIZ UDPゴシック" panose="020B0400000000000000" pitchFamily="50" charset="-128"/>
              </a:rPr>
              <a:t>（出典）</a:t>
            </a:r>
            <a:r>
              <a:rPr lang="en-US" altLang="ja-JP" sz="2000" dirty="0">
                <a:latin typeface="BIZ UDPゴシック" panose="020B0400000000000000" pitchFamily="50" charset="-128"/>
                <a:ea typeface="BIZ UDPゴシック" panose="020B0400000000000000" pitchFamily="50" charset="-128"/>
              </a:rPr>
              <a:t>MSQA</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ISMS</a:t>
            </a:r>
            <a:r>
              <a:rPr lang="ja-JP" altLang="en-US" sz="2000" dirty="0">
                <a:latin typeface="BIZ UDPゴシック" panose="020B0400000000000000" pitchFamily="50" charset="-128"/>
                <a:ea typeface="BIZ UDPゴシック" panose="020B0400000000000000" pitchFamily="50" charset="-128"/>
              </a:rPr>
              <a:t>推進マニュアル活用ガイドブック </a:t>
            </a:r>
            <a:r>
              <a:rPr lang="en-US" altLang="ja-JP" sz="2000" dirty="0">
                <a:latin typeface="BIZ UDPゴシック" panose="020B0400000000000000" pitchFamily="50" charset="-128"/>
                <a:ea typeface="BIZ UDPゴシック" panose="020B0400000000000000" pitchFamily="50" charset="-128"/>
              </a:rPr>
              <a:t>2022</a:t>
            </a:r>
            <a:r>
              <a:rPr lang="ja-JP" altLang="en-US" sz="2000" dirty="0">
                <a:latin typeface="BIZ UDPゴシック" panose="020B0400000000000000" pitchFamily="50" charset="-128"/>
                <a:ea typeface="BIZ UDPゴシック" panose="020B0400000000000000" pitchFamily="50" charset="-128"/>
              </a:rPr>
              <a:t>年 </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版」をもとに作成</a:t>
            </a:r>
          </a:p>
        </p:txBody>
      </p:sp>
    </p:spTree>
    <p:extLst>
      <p:ext uri="{BB962C8B-B14F-4D97-AF65-F5344CB8AC3E}">
        <p14:creationId xmlns:p14="http://schemas.microsoft.com/office/powerpoint/2010/main" val="265833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脅威の種類</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8158EB8-302B-83FD-786B-A64E161C23F9}"/>
              </a:ext>
            </a:extLst>
          </p:cNvPr>
          <p:cNvSpPr txBox="1"/>
          <p:nvPr/>
        </p:nvSpPr>
        <p:spPr>
          <a:xfrm>
            <a:off x="1554679" y="2174400"/>
            <a:ext cx="15456498" cy="535531"/>
          </a:xfrm>
          <a:prstGeom prst="rect">
            <a:avLst/>
          </a:prstGeom>
          <a:noFill/>
        </p:spPr>
        <p:txBody>
          <a:bodyPr wrap="square">
            <a:spAutoFit/>
          </a:bodyPr>
          <a:lstStyle/>
          <a:p>
            <a:pPr marL="571500" indent="-393700">
              <a:lnSpc>
                <a:spcPct val="9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脅威を区別することで、セキュリティ対策を整理しやすくなる</a:t>
            </a:r>
          </a:p>
        </p:txBody>
      </p:sp>
      <p:graphicFrame>
        <p:nvGraphicFramePr>
          <p:cNvPr id="5" name="表 4">
            <a:extLst>
              <a:ext uri="{FF2B5EF4-FFF2-40B4-BE49-F238E27FC236}">
                <a16:creationId xmlns:a16="http://schemas.microsoft.com/office/drawing/2014/main" id="{D6B66DF1-8131-CB60-8688-D3C3D4EB6702}"/>
              </a:ext>
            </a:extLst>
          </p:cNvPr>
          <p:cNvGraphicFramePr>
            <a:graphicFrameLocks noGrp="1"/>
          </p:cNvGraphicFramePr>
          <p:nvPr>
            <p:extLst>
              <p:ext uri="{D42A27DB-BD31-4B8C-83A1-F6EECF244321}">
                <p14:modId xmlns:p14="http://schemas.microsoft.com/office/powerpoint/2010/main" val="2713494902"/>
              </p:ext>
            </p:extLst>
          </p:nvPr>
        </p:nvGraphicFramePr>
        <p:xfrm>
          <a:off x="1654343" y="2907606"/>
          <a:ext cx="15456498" cy="6477188"/>
        </p:xfrm>
        <a:graphic>
          <a:graphicData uri="http://schemas.openxmlformats.org/drawingml/2006/table">
            <a:tbl>
              <a:tblPr firstRow="1" bandRow="1">
                <a:tableStyleId>{5C22544A-7EE6-4342-B048-85BDC9FD1C3A}</a:tableStyleId>
              </a:tblPr>
              <a:tblGrid>
                <a:gridCol w="843171">
                  <a:extLst>
                    <a:ext uri="{9D8B030D-6E8A-4147-A177-3AD203B41FA5}">
                      <a16:colId xmlns:a16="http://schemas.microsoft.com/office/drawing/2014/main" val="1694370234"/>
                    </a:ext>
                  </a:extLst>
                </a:gridCol>
                <a:gridCol w="3676162">
                  <a:extLst>
                    <a:ext uri="{9D8B030D-6E8A-4147-A177-3AD203B41FA5}">
                      <a16:colId xmlns:a16="http://schemas.microsoft.com/office/drawing/2014/main" val="1872303490"/>
                    </a:ext>
                  </a:extLst>
                </a:gridCol>
                <a:gridCol w="10937165">
                  <a:extLst>
                    <a:ext uri="{9D8B030D-6E8A-4147-A177-3AD203B41FA5}">
                      <a16:colId xmlns:a16="http://schemas.microsoft.com/office/drawing/2014/main" val="3912263400"/>
                    </a:ext>
                  </a:extLst>
                </a:gridCol>
              </a:tblGrid>
              <a:tr h="510512">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脅威の種類</a:t>
                      </a:r>
                    </a:p>
                  </a:txBody>
                  <a:tcPr>
                    <a:solidFill>
                      <a:schemeClr val="accent6"/>
                    </a:solidFill>
                  </a:tcPr>
                </a:tc>
                <a:tc hMerge="1">
                  <a:txBody>
                    <a:bodyPr/>
                    <a:lstStyle/>
                    <a:p>
                      <a:pPr algn="ctr"/>
                      <a:endParaRPr kumimoji="1" lang="ja-JP" altLang="en-US" sz="2800">
                        <a:latin typeface="メイリオ" panose="020B0604030504040204" pitchFamily="50" charset="-128"/>
                        <a:ea typeface="メイリオ" panose="020B0604030504040204" pitchFamily="50" charset="-128"/>
                      </a:endParaRPr>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想定される被害とセキュリティ対策</a:t>
                      </a:r>
                    </a:p>
                  </a:txBody>
                  <a:tcPr>
                    <a:solidFill>
                      <a:schemeClr val="accent6"/>
                    </a:solidFill>
                  </a:tcPr>
                </a:tc>
                <a:extLst>
                  <a:ext uri="{0D108BD9-81ED-4DB2-BD59-A6C34878D82A}">
                    <a16:rowId xmlns:a16="http://schemas.microsoft.com/office/drawing/2014/main" val="3639836926"/>
                  </a:ext>
                </a:extLst>
              </a:tr>
              <a:tr h="1479122">
                <a:tc gridSpan="2">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環境的脅威</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2800" dirty="0">
                          <a:latin typeface="BIZ UDPゴシック" panose="020B0400000000000000" pitchFamily="50" charset="-128"/>
                          <a:ea typeface="BIZ UDPゴシック" panose="020B0400000000000000" pitchFamily="50" charset="-128"/>
                        </a:rPr>
                        <a:t>(Environmental </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E</a:t>
                      </a:r>
                      <a:r>
                        <a:rPr kumimoji="1" lang="ja-JP" altLang="en-US" sz="2800" dirty="0">
                          <a:latin typeface="BIZ UDPゴシック" panose="020B0400000000000000" pitchFamily="50" charset="-128"/>
                          <a:ea typeface="BIZ UDPゴシック" panose="020B0400000000000000" pitchFamily="50" charset="-128"/>
                        </a:rPr>
                        <a:t>）</a:t>
                      </a:r>
                    </a:p>
                  </a:txBody>
                  <a:tcPr anchor="ctr">
                    <a:solidFill>
                      <a:schemeClr val="accent6">
                        <a:lumMod val="40000"/>
                        <a:lumOff val="60000"/>
                      </a:schemeClr>
                    </a:solidFill>
                  </a:tcPr>
                </a:tc>
                <a:tc h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defTabSz="987425">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被害：	建物倒壊や火災による業務停止</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対策：	地震発生の可能性が低い場所を選択する、</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災害からの回復対策を重視する</a:t>
                      </a:r>
                    </a:p>
                  </a:txBody>
                  <a:tcPr>
                    <a:solidFill>
                      <a:schemeClr val="accent6">
                        <a:lumMod val="40000"/>
                        <a:lumOff val="60000"/>
                      </a:schemeClr>
                    </a:solidFill>
                  </a:tcPr>
                </a:tc>
                <a:extLst>
                  <a:ext uri="{0D108BD9-81ED-4DB2-BD59-A6C34878D82A}">
                    <a16:rowId xmlns:a16="http://schemas.microsoft.com/office/drawing/2014/main" val="2684911528"/>
                  </a:ext>
                </a:extLst>
              </a:tr>
              <a:tr h="1963427">
                <a:tc row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人為的脅威</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意図的脅威</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Deliberate </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D</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被害：	内部者による企業秘密の漏えい</a:t>
                      </a: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対策：	漏えい者を罰し、場合により損害賠償請求を行う</a:t>
                      </a: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規程の明示と教育は抑止的対策の実施</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漏えいの早期検知</a:t>
                      </a:r>
                    </a:p>
                  </a:txBody>
                  <a:tcPr>
                    <a:solidFill>
                      <a:schemeClr val="accent6">
                        <a:lumMod val="20000"/>
                        <a:lumOff val="80000"/>
                      </a:schemeClr>
                    </a:solidFill>
                  </a:tcPr>
                </a:tc>
                <a:extLst>
                  <a:ext uri="{0D108BD9-81ED-4DB2-BD59-A6C34878D82A}">
                    <a16:rowId xmlns:a16="http://schemas.microsoft.com/office/drawing/2014/main" val="1251675357"/>
                  </a:ext>
                </a:extLst>
              </a:tr>
              <a:tr h="2447732">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偶発的脅威</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Accidental </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被害：	入力ミスなどが原因の損害</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対策：	入力ミス防止の技術対策</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2</a:t>
                      </a:r>
                      <a:r>
                        <a:rPr kumimoji="1" lang="ja-JP" altLang="en-US" sz="2800" dirty="0">
                          <a:latin typeface="BIZ UDPゴシック" panose="020B0400000000000000" pitchFamily="50" charset="-128"/>
                          <a:ea typeface="BIZ UDPゴシック" panose="020B0400000000000000" pitchFamily="50" charset="-128"/>
                        </a:rPr>
                        <a:t>回入力　　　　</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値の範囲制限</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チェックデジットやチェックサムの設定</a:t>
                      </a:r>
                    </a:p>
                  </a:txBody>
                  <a:tcPr>
                    <a:solidFill>
                      <a:schemeClr val="accent6">
                        <a:lumMod val="40000"/>
                        <a:lumOff val="60000"/>
                      </a:schemeClr>
                    </a:solidFill>
                  </a:tcPr>
                </a:tc>
                <a:extLst>
                  <a:ext uri="{0D108BD9-81ED-4DB2-BD59-A6C34878D82A}">
                    <a16:rowId xmlns:a16="http://schemas.microsoft.com/office/drawing/2014/main" val="3562904411"/>
                  </a:ext>
                </a:extLst>
              </a:tr>
            </a:tbl>
          </a:graphicData>
        </a:graphic>
      </p:graphicFrame>
      <p:sp>
        <p:nvSpPr>
          <p:cNvPr id="4" name="テキスト ボックス 3">
            <a:extLst>
              <a:ext uri="{FF2B5EF4-FFF2-40B4-BE49-F238E27FC236}">
                <a16:creationId xmlns:a16="http://schemas.microsoft.com/office/drawing/2014/main" id="{FAD2E89D-D020-AE9A-67C1-EB793E304AE5}"/>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8-1-2.】</a:t>
            </a:r>
          </a:p>
          <a:p>
            <a:pPr algn="ct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
        <p:nvSpPr>
          <p:cNvPr id="3" name="object 40">
            <a:extLst>
              <a:ext uri="{FF2B5EF4-FFF2-40B4-BE49-F238E27FC236}">
                <a16:creationId xmlns:a16="http://schemas.microsoft.com/office/drawing/2014/main" id="{3D428BB8-E4E2-6C8B-64C4-E5A006932AFC}"/>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4419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8-1-3.】</a:t>
            </a:r>
          </a:p>
          <a:p>
            <a:pPr algn="ctr"/>
            <a:r>
              <a:rPr lang="en-US" altLang="ja-JP" sz="2400" b="1" dirty="0">
                <a:latin typeface="BIZ UDPゴシック" panose="020B0400000000000000" pitchFamily="50" charset="-128"/>
                <a:ea typeface="BIZ UDPゴシック" panose="020B0400000000000000" pitchFamily="50" charset="-128"/>
              </a:rPr>
              <a:t>P15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脆弱性の識別例</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4" name="表 3">
            <a:extLst>
              <a:ext uri="{FF2B5EF4-FFF2-40B4-BE49-F238E27FC236}">
                <a16:creationId xmlns:a16="http://schemas.microsoft.com/office/drawing/2014/main" id="{2877558A-4AE1-C7E0-37A1-73B082A80AFF}"/>
              </a:ext>
            </a:extLst>
          </p:cNvPr>
          <p:cNvGraphicFramePr>
            <a:graphicFrameLocks noGrp="1"/>
          </p:cNvGraphicFramePr>
          <p:nvPr>
            <p:extLst>
              <p:ext uri="{D42A27DB-BD31-4B8C-83A1-F6EECF244321}">
                <p14:modId xmlns:p14="http://schemas.microsoft.com/office/powerpoint/2010/main" val="2997352279"/>
              </p:ext>
            </p:extLst>
          </p:nvPr>
        </p:nvGraphicFramePr>
        <p:xfrm>
          <a:off x="1502979" y="2390400"/>
          <a:ext cx="15597352" cy="6918000"/>
        </p:xfrm>
        <a:graphic>
          <a:graphicData uri="http://schemas.openxmlformats.org/drawingml/2006/table">
            <a:tbl>
              <a:tblPr firstRow="1" bandRow="1">
                <a:tableStyleId>{5C22544A-7EE6-4342-B048-85BDC9FD1C3A}</a:tableStyleId>
              </a:tblPr>
              <a:tblGrid>
                <a:gridCol w="2514873">
                  <a:extLst>
                    <a:ext uri="{9D8B030D-6E8A-4147-A177-3AD203B41FA5}">
                      <a16:colId xmlns:a16="http://schemas.microsoft.com/office/drawing/2014/main" val="1891961886"/>
                    </a:ext>
                  </a:extLst>
                </a:gridCol>
                <a:gridCol w="5878028">
                  <a:extLst>
                    <a:ext uri="{9D8B030D-6E8A-4147-A177-3AD203B41FA5}">
                      <a16:colId xmlns:a16="http://schemas.microsoft.com/office/drawing/2014/main" val="609707648"/>
                    </a:ext>
                  </a:extLst>
                </a:gridCol>
                <a:gridCol w="7204451">
                  <a:extLst>
                    <a:ext uri="{9D8B030D-6E8A-4147-A177-3AD203B41FA5}">
                      <a16:colId xmlns:a16="http://schemas.microsoft.com/office/drawing/2014/main" val="690352773"/>
                    </a:ext>
                  </a:extLst>
                </a:gridCol>
              </a:tblGrid>
              <a:tr h="691800">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類型</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脅威の例</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脆弱性</a:t>
                      </a:r>
                    </a:p>
                  </a:txBody>
                  <a:tcPr anchor="ctr">
                    <a:solidFill>
                      <a:schemeClr val="accent6"/>
                    </a:solidFill>
                  </a:tcPr>
                </a:tc>
                <a:extLst>
                  <a:ext uri="{0D108BD9-81ED-4DB2-BD59-A6C34878D82A}">
                    <a16:rowId xmlns:a16="http://schemas.microsoft.com/office/drawing/2014/main" val="3551417218"/>
                  </a:ext>
                </a:extLst>
              </a:tr>
              <a:tr h="691800">
                <a:tc rowSpan="9">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ハードウェア</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システムの保守に関する違反</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記憶媒体の不十分な保守</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不適当な設置</a:t>
                      </a:r>
                    </a:p>
                  </a:txBody>
                  <a:tcPr anchor="ctr">
                    <a:solidFill>
                      <a:schemeClr val="accent6">
                        <a:lumMod val="40000"/>
                        <a:lumOff val="60000"/>
                      </a:schemeClr>
                    </a:solidFill>
                  </a:tcPr>
                </a:tc>
                <a:extLst>
                  <a:ext uri="{0D108BD9-81ED-4DB2-BD59-A6C34878D82A}">
                    <a16:rowId xmlns:a16="http://schemas.microsoft.com/office/drawing/2014/main" val="2032680858"/>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機器や媒体の破壊</a:t>
                      </a: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定期的な交換計画の欠如</a:t>
                      </a:r>
                      <a:endParaRPr kumimoji="1" lang="zh-TW"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351952120"/>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粉塵（ダスト）、腐食、凍結</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湿気、ホコリ、汚れに対する影響の受けやすさ</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2256661036"/>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使用時のミス</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有効な構成変更管理の欠如</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021352228"/>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電力供給の停止</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電圧の変化に対する影響の受けやすさ</a:t>
                      </a:r>
                    </a:p>
                  </a:txBody>
                  <a:tcPr anchor="ctr">
                    <a:solidFill>
                      <a:schemeClr val="accent6">
                        <a:lumMod val="40000"/>
                        <a:lumOff val="60000"/>
                      </a:schemeClr>
                    </a:solidFill>
                  </a:tcPr>
                </a:tc>
                <a:extLst>
                  <a:ext uri="{0D108BD9-81ED-4DB2-BD59-A6C34878D82A}">
                    <a16:rowId xmlns:a16="http://schemas.microsoft.com/office/drawing/2014/main" val="1342898107"/>
                  </a:ext>
                </a:extLst>
              </a:tr>
              <a:tr h="691800">
                <a:tc vMerge="1">
                  <a:txBody>
                    <a:bodyPr/>
                    <a:lstStyle/>
                    <a:p>
                      <a:endParaRPr kumimoji="1" lang="ja-JP" altLang="en-US"/>
                    </a:p>
                  </a:txBody>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気象現象</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温度変化に対する影響の受けやすさ</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034424930"/>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媒体や文書の盗難</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保護されない保管</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639346651"/>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媒体や文書の盗難</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廃棄時の注意の欠如</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987690621"/>
                  </a:ext>
                </a:extLst>
              </a:tr>
              <a:tr h="6918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媒体や文書の盗難</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管理されないコピー作成</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249686106"/>
                  </a:ext>
                </a:extLst>
              </a:tr>
            </a:tbl>
          </a:graphicData>
        </a:graphic>
      </p:graphicFrame>
      <p:sp>
        <p:nvSpPr>
          <p:cNvPr id="3" name="object 40">
            <a:extLst>
              <a:ext uri="{FF2B5EF4-FFF2-40B4-BE49-F238E27FC236}">
                <a16:creationId xmlns:a16="http://schemas.microsoft.com/office/drawing/2014/main" id="{A9CEF073-B42E-8D92-C215-B4DBB85F6A06}"/>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20108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6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用語の定義、脅威・脆弱性の識別</a:t>
            </a:r>
          </a:p>
        </p:txBody>
      </p:sp>
      <p:sp>
        <p:nvSpPr>
          <p:cNvPr id="10" name="テキスト プレースホルダー 2">
            <a:extLst>
              <a:ext uri="{FF2B5EF4-FFF2-40B4-BE49-F238E27FC236}">
                <a16:creationId xmlns:a16="http://schemas.microsoft.com/office/drawing/2014/main" id="{40E0A321-53B3-B11E-BE0C-F65DB264B297}"/>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96000"/>
              </a:lnSpc>
            </a:pPr>
            <a:r>
              <a:rPr lang="ja-JP" altLang="en-US" sz="3600">
                <a:latin typeface="BIZ UDPゴシック" panose="020B0400000000000000" pitchFamily="50" charset="-128"/>
                <a:ea typeface="BIZ UDPゴシック" panose="020B0400000000000000" pitchFamily="50" charset="-128"/>
              </a:rPr>
              <a:t>脆弱性の識別例</a:t>
            </a:r>
            <a:endParaRPr lang="en-US" altLang="ja-JP" sz="360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EAAF05A1-5725-0E51-49C8-BCAA179C6221}"/>
              </a:ext>
            </a:extLst>
          </p:cNvPr>
          <p:cNvGraphicFramePr>
            <a:graphicFrameLocks noGrp="1"/>
          </p:cNvGraphicFramePr>
          <p:nvPr>
            <p:extLst>
              <p:ext uri="{D42A27DB-BD31-4B8C-83A1-F6EECF244321}">
                <p14:modId xmlns:p14="http://schemas.microsoft.com/office/powerpoint/2010/main" val="3052168352"/>
              </p:ext>
            </p:extLst>
          </p:nvPr>
        </p:nvGraphicFramePr>
        <p:xfrm>
          <a:off x="1471448" y="2390400"/>
          <a:ext cx="15660415" cy="6918000"/>
        </p:xfrm>
        <a:graphic>
          <a:graphicData uri="http://schemas.openxmlformats.org/drawingml/2006/table">
            <a:tbl>
              <a:tblPr firstRow="1" bandRow="1">
                <a:tableStyleId>{5C22544A-7EE6-4342-B048-85BDC9FD1C3A}</a:tableStyleId>
              </a:tblPr>
              <a:tblGrid>
                <a:gridCol w="2336215">
                  <a:extLst>
                    <a:ext uri="{9D8B030D-6E8A-4147-A177-3AD203B41FA5}">
                      <a16:colId xmlns:a16="http://schemas.microsoft.com/office/drawing/2014/main" val="1891961886"/>
                    </a:ext>
                  </a:extLst>
                </a:gridCol>
                <a:gridCol w="4298810">
                  <a:extLst>
                    <a:ext uri="{9D8B030D-6E8A-4147-A177-3AD203B41FA5}">
                      <a16:colId xmlns:a16="http://schemas.microsoft.com/office/drawing/2014/main" val="3467723861"/>
                    </a:ext>
                  </a:extLst>
                </a:gridCol>
                <a:gridCol w="9025390">
                  <a:extLst>
                    <a:ext uri="{9D8B030D-6E8A-4147-A177-3AD203B41FA5}">
                      <a16:colId xmlns:a16="http://schemas.microsoft.com/office/drawing/2014/main" val="690352773"/>
                    </a:ext>
                  </a:extLst>
                </a:gridCol>
              </a:tblGrid>
              <a:tr h="576500">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類型</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脅威の例</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脆弱性</a:t>
                      </a:r>
                    </a:p>
                  </a:txBody>
                  <a:tcPr anchor="ctr">
                    <a:solidFill>
                      <a:schemeClr val="accent6"/>
                    </a:solidFill>
                  </a:tcPr>
                </a:tc>
                <a:extLst>
                  <a:ext uri="{0D108BD9-81ED-4DB2-BD59-A6C34878D82A}">
                    <a16:rowId xmlns:a16="http://schemas.microsoft.com/office/drawing/2014/main" val="3551417218"/>
                  </a:ext>
                </a:extLst>
              </a:tr>
              <a:tr h="576500">
                <a:tc rowSpan="11">
                  <a:txBody>
                    <a:bodyPr/>
                    <a:lstStyle/>
                    <a:p>
                      <a:pPr algn="l">
                        <a:lnSpc>
                          <a:spcPct val="110000"/>
                        </a:lnSpc>
                      </a:pPr>
                      <a:r>
                        <a:rPr kumimoji="1" lang="ja-JP" altLang="en-US" sz="2800" dirty="0">
                          <a:latin typeface="BIZ UDPゴシック" panose="020B0400000000000000" pitchFamily="50" charset="-128"/>
                          <a:ea typeface="BIZ UDPゴシック" panose="020B0400000000000000" pitchFamily="50" charset="-128"/>
                        </a:rPr>
                        <a:t>ソフトウェア</a:t>
                      </a: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不正アクセス</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監査証跡の欠如</a:t>
                      </a:r>
                    </a:p>
                  </a:txBody>
                  <a:tcPr anchor="ctr">
                    <a:solidFill>
                      <a:schemeClr val="accent6">
                        <a:lumMod val="40000"/>
                        <a:lumOff val="60000"/>
                      </a:schemeClr>
                    </a:solidFill>
                  </a:tcPr>
                </a:tc>
                <a:extLst>
                  <a:ext uri="{0D108BD9-81ED-4DB2-BD59-A6C34878D82A}">
                    <a16:rowId xmlns:a16="http://schemas.microsoft.com/office/drawing/2014/main" val="2032680858"/>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不正アクセス</a:t>
                      </a:r>
                    </a:p>
                  </a:txBody>
                  <a:tcPr anchor="ctr">
                    <a:solidFill>
                      <a:schemeClr val="accent6">
                        <a:lumMod val="20000"/>
                        <a:lumOff val="80000"/>
                      </a:schemeClr>
                    </a:solidFill>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アクセス権の誤った割り当て</a:t>
                      </a:r>
                      <a:endParaRPr kumimoji="1" lang="zh-TW"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351952120"/>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使用時のミス</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複雑なユーザーインタフェース</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2256661036"/>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使用時のミス</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文書化の欠如</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021352228"/>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不正アクセス</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ユーザーの識別および認証メカニズムの欠如</a:t>
                      </a:r>
                    </a:p>
                  </a:txBody>
                  <a:tcPr anchor="ctr">
                    <a:solidFill>
                      <a:schemeClr val="accent6">
                        <a:lumMod val="40000"/>
                        <a:lumOff val="60000"/>
                      </a:schemeClr>
                    </a:solidFill>
                  </a:tcPr>
                </a:tc>
                <a:extLst>
                  <a:ext uri="{0D108BD9-81ED-4DB2-BD59-A6C34878D82A}">
                    <a16:rowId xmlns:a16="http://schemas.microsoft.com/office/drawing/2014/main" val="1342898107"/>
                  </a:ext>
                </a:extLst>
              </a:tr>
              <a:tr h="576500">
                <a:tc vMerge="1">
                  <a:txBody>
                    <a:bodyPr/>
                    <a:lstStyle/>
                    <a:p>
                      <a:endParaRPr kumimoji="1" lang="ja-JP" altLang="en-US"/>
                    </a:p>
                  </a:txBody>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不正アクセス</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不十分なパスワード管理</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034424930"/>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gn="l">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データの違法な処理</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不要なサービスが実行可能</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639346651"/>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データの違法な処理</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不要なサービスが実行可能</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987690621"/>
                  </a:ext>
                </a:extLst>
              </a:tr>
              <a:tr h="576500">
                <a:tc vMerge="1">
                  <a:txBody>
                    <a:bodyPr/>
                    <a:lstStyle/>
                    <a:p>
                      <a:endParaRPr kumimoji="1" lang="ja-JP" altLang="en-US" sz="2800">
                        <a:latin typeface="メイリオ" panose="020B0604030504040204" pitchFamily="50" charset="-128"/>
                        <a:ea typeface="メイリオ" panose="020B0604030504040204" pitchFamily="50" charset="-128"/>
                      </a:endParaRPr>
                    </a:p>
                  </a:txBody>
                  <a:tcP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ソフトウェアの誤作動</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効果的な変更管理の欠如</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249686106"/>
                  </a:ext>
                </a:extLst>
              </a:tr>
              <a:tr h="576500">
                <a:tc vMerge="1">
                  <a:txBody>
                    <a:bodyPr/>
                    <a:lstStyle/>
                    <a:p>
                      <a:endParaRPr kumimoji="1" lang="ja-JP" altLang="en-US" sz="24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恐怖、攻撃、妨害行為</a:t>
                      </a: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管理されていないソフトウェアのダウンロードおよび使用</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004599672"/>
                  </a:ext>
                </a:extLst>
              </a:tr>
              <a:tr h="576500">
                <a:tc vMerge="1">
                  <a:txBody>
                    <a:bodyPr/>
                    <a:lstStyle/>
                    <a:p>
                      <a:endParaRPr kumimoji="1" lang="ja-JP" altLang="en-US" sz="2400">
                        <a:latin typeface="メイリオ" panose="020B0604030504040204" pitchFamily="50" charset="-128"/>
                        <a:ea typeface="メイリオ" panose="020B0604030504040204" pitchFamily="50" charset="-128"/>
                      </a:endParaRPr>
                    </a:p>
                  </a:txBody>
                  <a:tcPr anchor="ctr"/>
                </a:tc>
                <a:tc>
                  <a:txBody>
                    <a:bodyPr/>
                    <a:lstStyle/>
                    <a:p>
                      <a:pPr marL="0" indent="0" algn="l">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装置又はシステムの故障</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lang="ja-JP" altLang="en-US" sz="2800" b="0" dirty="0">
                          <a:solidFill>
                            <a:schemeClr val="tx1"/>
                          </a:solidFill>
                          <a:latin typeface="BIZ UDPゴシック" panose="020B0400000000000000" pitchFamily="50" charset="-128"/>
                          <a:ea typeface="BIZ UDPゴシック" panose="020B0400000000000000" pitchFamily="50" charset="-128"/>
                        </a:rPr>
                        <a:t>バックアップコピーの欠如</a:t>
                      </a:r>
                      <a:endParaRPr lang="en-US" altLang="ja-JP" sz="28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710018025"/>
                  </a:ext>
                </a:extLst>
              </a:tr>
            </a:tbl>
          </a:graphicData>
        </a:graphic>
      </p:graphicFrame>
      <p:sp>
        <p:nvSpPr>
          <p:cNvPr id="4" name="テキスト ボックス 3">
            <a:extLst>
              <a:ext uri="{FF2B5EF4-FFF2-40B4-BE49-F238E27FC236}">
                <a16:creationId xmlns:a16="http://schemas.microsoft.com/office/drawing/2014/main" id="{76231D18-20DA-E742-8FCE-B04A004F4144}"/>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8-1-3.】</a:t>
            </a:r>
          </a:p>
          <a:p>
            <a:pPr algn="ctr"/>
            <a:r>
              <a:rPr lang="en-US" altLang="ja-JP" sz="2400" b="1" dirty="0">
                <a:latin typeface="BIZ UDPゴシック" panose="020B0400000000000000" pitchFamily="50" charset="-128"/>
                <a:ea typeface="BIZ UDPゴシック" panose="020B0400000000000000" pitchFamily="50" charset="-128"/>
              </a:rPr>
              <a:t>P15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
        <p:nvSpPr>
          <p:cNvPr id="3" name="object 40">
            <a:extLst>
              <a:ext uri="{FF2B5EF4-FFF2-40B4-BE49-F238E27FC236}">
                <a16:creationId xmlns:a16="http://schemas.microsoft.com/office/drawing/2014/main" id="{AF6FECC3-FC1E-6694-6A8B-EA693FF4A6B9}"/>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39565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9</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具体的手順の作成（</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Lv.1 </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クイックアプローチ）</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6107967"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en-US" altLang="ja-JP" sz="3600" dirty="0">
                <a:latin typeface="BIZ UDPゴシック" panose="020B0400000000000000" pitchFamily="50" charset="-128"/>
                <a:ea typeface="BIZ UDPゴシック" panose="020B0400000000000000" pitchFamily="50" charset="-128"/>
              </a:rPr>
              <a:t>【Lv.1 </a:t>
            </a:r>
            <a:r>
              <a:rPr lang="ja-JP" altLang="en-US" sz="3600" dirty="0">
                <a:latin typeface="BIZ UDPゴシック" panose="020B0400000000000000" pitchFamily="50" charset="-128"/>
                <a:ea typeface="BIZ UDPゴシック" panose="020B0400000000000000" pitchFamily="50" charset="-128"/>
              </a:rPr>
              <a:t>クイックアプローチ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の概要</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spcBef>
                <a:spcPts val="0"/>
              </a:spcBef>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spcBef>
                <a:spcPts val="0"/>
              </a:spcBef>
            </a:pPr>
            <a:r>
              <a:rPr lang="en-US" altLang="ja-JP" sz="3600" dirty="0">
                <a:latin typeface="BIZ UDPゴシック" panose="020B0400000000000000" pitchFamily="50" charset="-128"/>
                <a:ea typeface="BIZ UDPゴシック" panose="020B0400000000000000" pitchFamily="50" charset="-128"/>
              </a:rPr>
              <a:t>【Lv.1</a:t>
            </a:r>
            <a:r>
              <a:rPr lang="ja-JP" altLang="en-US" sz="3600" dirty="0">
                <a:latin typeface="BIZ UDPゴシック" panose="020B0400000000000000" pitchFamily="50" charset="-128"/>
                <a:ea typeface="BIZ UDPゴシック" panose="020B0400000000000000" pitchFamily="50" charset="-128"/>
              </a:rPr>
              <a:t> クイックアプローチ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2" name="object 40">
            <a:extLst>
              <a:ext uri="{FF2B5EF4-FFF2-40B4-BE49-F238E27FC236}">
                <a16:creationId xmlns:a16="http://schemas.microsoft.com/office/drawing/2014/main" id="{4DCADF91-2421-E307-0FB1-738F0A10522C}"/>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455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【Lv.</a:t>
            </a:r>
            <a:r>
              <a:rPr lang="en-US" altLang="ja-JP" sz="4000">
                <a:latin typeface="BIZ UDPゴシック" panose="020B0400000000000000" pitchFamily="50" charset="-128"/>
                <a:ea typeface="BIZ UDPゴシック" panose="020B0400000000000000" pitchFamily="50" charset="-128"/>
              </a:rPr>
              <a:t>1</a:t>
            </a:r>
            <a:r>
              <a:rPr lang="ja-JP" altLang="en-US" sz="4000">
                <a:latin typeface="BIZ UDPゴシック" panose="020B0400000000000000" pitchFamily="50" charset="-128"/>
                <a:ea typeface="BIZ UDPゴシック" panose="020B0400000000000000" pitchFamily="50" charset="-128"/>
              </a:rPr>
              <a:t> クイックアプローチ</a:t>
            </a:r>
            <a:r>
              <a:rPr lang="en-US" altLang="ja-JP" sz="4000">
                <a:latin typeface="BIZ UDPゴシック" panose="020B0400000000000000" pitchFamily="50" charset="-128"/>
                <a:ea typeface="BIZ UDPゴシック" panose="020B0400000000000000" pitchFamily="50" charset="-128"/>
              </a:rPr>
              <a:t>】</a:t>
            </a:r>
            <a:r>
              <a:rPr lang="ja-JP" altLang="en-US" sz="4000">
                <a:latin typeface="BIZ UDPゴシック" panose="020B0400000000000000" pitchFamily="50" charset="-128"/>
                <a:ea typeface="BIZ UDPゴシック" panose="020B0400000000000000" pitchFamily="50" charset="-128"/>
              </a:rPr>
              <a:t>の概要</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9403F0-C4DA-A7E0-5861-93A3ADAD3A2E}"/>
              </a:ext>
            </a:extLst>
          </p:cNvPr>
          <p:cNvSpPr txBox="1"/>
          <p:nvPr/>
        </p:nvSpPr>
        <p:spPr>
          <a:xfrm>
            <a:off x="1713053" y="2174400"/>
            <a:ext cx="15456498" cy="6516336"/>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概要</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報道される事例や情報セキュリティ</a:t>
            </a:r>
            <a:r>
              <a:rPr lang="en-US" altLang="ja-JP" sz="3200" b="0" i="0" dirty="0">
                <a:effectLst/>
                <a:latin typeface="BIZ UDPゴシック" panose="020B0400000000000000" pitchFamily="50" charset="-128"/>
                <a:ea typeface="BIZ UDPゴシック" panose="020B0400000000000000" pitchFamily="50" charset="-128"/>
              </a:rPr>
              <a:t>10</a:t>
            </a:r>
            <a:r>
              <a:rPr lang="ja-JP" altLang="en-US" sz="3200" b="0" i="0" dirty="0">
                <a:effectLst/>
                <a:latin typeface="BIZ UDPゴシック" panose="020B0400000000000000" pitchFamily="50" charset="-128"/>
                <a:ea typeface="BIZ UDPゴシック" panose="020B0400000000000000" pitchFamily="50" charset="-128"/>
              </a:rPr>
              <a:t>大脅威を参考にする</a:t>
            </a: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発生する可能性が高いセキュリティインシデント事例を考慮する</a:t>
            </a: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セキュリティインシデント発生時に被害が大きい事例を考慮する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メリット</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低コストで効果的な対策が可能で、リソースが限られていても実施可能</a:t>
            </a: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流行中の攻撃に迅速に対応し、影響を最小限に抑えられる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デメリット</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包括的でないため抜けが発生しやすく、一時的な対策になりがち</a:t>
            </a: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長期的には費用が増加する可能性がある</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P20</a:t>
            </a:r>
          </a:p>
        </p:txBody>
      </p:sp>
      <p:sp>
        <p:nvSpPr>
          <p:cNvPr id="11" name="テキスト プレースホルダー 2">
            <a:extLst>
              <a:ext uri="{FF2B5EF4-FFF2-40B4-BE49-F238E27FC236}">
                <a16:creationId xmlns:a16="http://schemas.microsoft.com/office/drawing/2014/main" id="{ACBF54AB-F8A9-9E87-2AE3-F00426652A3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クイックアプローチ</a:t>
            </a:r>
            <a:endParaRPr lang="en-US" altLang="ja-JP" sz="360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2ADDB2A3-0EC8-46F7-312E-6C3811206812}"/>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3749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23723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3" name="テキスト プレースホルダー 2">
            <a:extLst>
              <a:ext uri="{FF2B5EF4-FFF2-40B4-BE49-F238E27FC236}">
                <a16:creationId xmlns:a16="http://schemas.microsoft.com/office/drawing/2014/main" id="{96B0E0BC-41B3-904F-BDE5-E75AE89E663C}"/>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対策基準・実施手順の作成手順</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FCB798A-7963-0253-58AE-11D20B853D95}"/>
              </a:ext>
            </a:extLst>
          </p:cNvPr>
          <p:cNvSpPr txBox="1"/>
          <p:nvPr/>
        </p:nvSpPr>
        <p:spPr>
          <a:xfrm>
            <a:off x="1713053" y="2174400"/>
            <a:ext cx="15456498" cy="535531"/>
          </a:xfrm>
          <a:prstGeom prst="rect">
            <a:avLst/>
          </a:prstGeom>
          <a:noFill/>
        </p:spPr>
        <p:txBody>
          <a:bodyPr wrap="square">
            <a:spAutoFit/>
          </a:bodyPr>
          <a:lstStyle/>
          <a:p>
            <a:pPr>
              <a:lnSpc>
                <a:spcPct val="90000"/>
              </a:lnSpc>
            </a:pPr>
            <a:r>
              <a:rPr lang="ja-JP" altLang="en-US" sz="3200" b="0" i="0" u="sng" dirty="0">
                <a:effectLst/>
                <a:latin typeface="BIZ UDPゴシック" panose="020B0400000000000000" pitchFamily="50" charset="-128"/>
                <a:ea typeface="BIZ UDPゴシック" panose="020B0400000000000000" pitchFamily="50" charset="-128"/>
              </a:rPr>
              <a:t>インシデント事例</a:t>
            </a: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16B58E27-DB00-BA9E-B3AA-263485A77889}"/>
              </a:ext>
            </a:extLst>
          </p:cNvPr>
          <p:cNvGraphicFramePr>
            <a:graphicFrameLocks noGrp="1"/>
          </p:cNvGraphicFramePr>
          <p:nvPr>
            <p:extLst>
              <p:ext uri="{D42A27DB-BD31-4B8C-83A1-F6EECF244321}">
                <p14:modId xmlns:p14="http://schemas.microsoft.com/office/powerpoint/2010/main" val="2692542521"/>
              </p:ext>
            </p:extLst>
          </p:nvPr>
        </p:nvGraphicFramePr>
        <p:xfrm>
          <a:off x="1797269" y="2806262"/>
          <a:ext cx="15372282" cy="6505737"/>
        </p:xfrm>
        <a:graphic>
          <a:graphicData uri="http://schemas.openxmlformats.org/drawingml/2006/table">
            <a:tbl>
              <a:tblPr firstRow="1" bandRow="1">
                <a:tableStyleId>{5C22544A-7EE6-4342-B048-85BDC9FD1C3A}</a:tableStyleId>
              </a:tblPr>
              <a:tblGrid>
                <a:gridCol w="15372282">
                  <a:extLst>
                    <a:ext uri="{9D8B030D-6E8A-4147-A177-3AD203B41FA5}">
                      <a16:colId xmlns:a16="http://schemas.microsoft.com/office/drawing/2014/main" val="2107307226"/>
                    </a:ext>
                  </a:extLst>
                </a:gridCol>
              </a:tblGrid>
              <a:tr h="781593">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事例：内部不正による情報漏えいの疑い（卸売業・小売業、従業員数</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20</a:t>
                      </a:r>
                      <a:r>
                        <a:rPr kumimoji="1" lang="ja-JP" altLang="en-US" sz="2800" dirty="0">
                          <a:latin typeface="BIZ UDPゴシック" panose="020B0400000000000000" pitchFamily="50" charset="-128"/>
                          <a:ea typeface="BIZ UDPゴシック" panose="020B0400000000000000" pitchFamily="50" charset="-128"/>
                        </a:rPr>
                        <a:t>名以下）</a:t>
                      </a:r>
                      <a:endParaRPr kumimoji="1" lang="en-US" altLang="ja-JP" sz="2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85473744"/>
                  </a:ext>
                </a:extLst>
              </a:tr>
              <a:tr h="5720545">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被害内容</a:t>
                      </a:r>
                      <a:endParaRPr kumimoji="1" lang="en-US" altLang="ja-JP" sz="28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　元従業員が退職前に大量にファイルをダウンロードしました。また、同従業員が使用していた</a:t>
                      </a:r>
                      <a:r>
                        <a:rPr kumimoji="1" lang="en-US" altLang="ja-JP" sz="2800" dirty="0">
                          <a:latin typeface="BIZ UDPゴシック" panose="020B0400000000000000" pitchFamily="50" charset="-128"/>
                          <a:ea typeface="BIZ UDPゴシック" panose="020B0400000000000000" pitchFamily="50" charset="-128"/>
                        </a:rPr>
                        <a:t>PC</a:t>
                      </a:r>
                      <a:r>
                        <a:rPr kumimoji="1" lang="ja-JP" altLang="en-US" sz="2800" dirty="0">
                          <a:latin typeface="BIZ UDPゴシック" panose="020B0400000000000000" pitchFamily="50" charset="-128"/>
                          <a:ea typeface="BIZ UDPゴシック" panose="020B0400000000000000" pitchFamily="50" charset="-128"/>
                        </a:rPr>
                        <a:t>の履歴が消去され、専門家でも復旧できない状態になっていました。</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機密情報の持ち出しをした確定的な証拠が得られなかったため、結果的には被害届を提出しませんでした。しかし、この判断んをするまでに</a:t>
                      </a:r>
                      <a:r>
                        <a:rPr kumimoji="1" lang="en-US" altLang="ja-JP" sz="2800" dirty="0">
                          <a:latin typeface="BIZ UDPゴシック" panose="020B0400000000000000" pitchFamily="50" charset="-128"/>
                          <a:ea typeface="BIZ UDPゴシック" panose="020B0400000000000000" pitchFamily="50" charset="-128"/>
                        </a:rPr>
                        <a:t>2</a:t>
                      </a:r>
                      <a:r>
                        <a:rPr kumimoji="1" lang="ja-JP" altLang="en-US" sz="2800" dirty="0">
                          <a:latin typeface="BIZ UDPゴシック" panose="020B0400000000000000" pitchFamily="50" charset="-128"/>
                          <a:ea typeface="BIZ UDPゴシック" panose="020B0400000000000000" pitchFamily="50" charset="-128"/>
                        </a:rPr>
                        <a:t>年かかりました。その間、弁護士に情報提供するために、多くの作業が必要になりました。たとえば、経営者と総務担当は、情報漏えいをしたと疑われる膨大なログを確認し、どれが機密情報に該当するかチェックする作業を強いられました。トラブル発生時は、人件費だけでなく、心的負担も大きくかかりました。</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被害発生の原因</a:t>
                      </a:r>
                      <a:endParaRPr kumimoji="1" lang="en-US" altLang="ja-JP" sz="28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　社外からの脅威の対策としてウイルス対策ソフトウェアや電子メールへの対応、アクセス制限などは進めていたが、社内から発生する脅威の対策は不十分であったこと。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6246832"/>
                  </a:ext>
                </a:extLst>
              </a:tr>
            </a:tbl>
          </a:graphicData>
        </a:graphic>
      </p:graphicFrame>
      <p:sp>
        <p:nvSpPr>
          <p:cNvPr id="5" name="object 40">
            <a:extLst>
              <a:ext uri="{FF2B5EF4-FFF2-40B4-BE49-F238E27FC236}">
                <a16:creationId xmlns:a16="http://schemas.microsoft.com/office/drawing/2014/main" id="{02351914-2957-9F2A-4C3B-B6856E29C0C4}"/>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7927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4" name="テキスト プレースホルダー 2">
            <a:extLst>
              <a:ext uri="{FF2B5EF4-FFF2-40B4-BE49-F238E27FC236}">
                <a16:creationId xmlns:a16="http://schemas.microsoft.com/office/drawing/2014/main" id="{2378B9FC-C21A-092C-FED1-F8B3702B8C3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リスクアセスメントの実施</a:t>
            </a:r>
            <a:endParaRPr lang="en-US" altLang="ja-JP" sz="36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D9243C4-FCDE-A47D-0FE4-68B5CA0188B7}"/>
              </a:ext>
            </a:extLst>
          </p:cNvPr>
          <p:cNvSpPr txBox="1"/>
          <p:nvPr/>
        </p:nvSpPr>
        <p:spPr>
          <a:xfrm>
            <a:off x="1713053" y="2174400"/>
            <a:ext cx="15456498" cy="2444131"/>
          </a:xfrm>
          <a:prstGeom prst="rect">
            <a:avLst/>
          </a:prstGeom>
          <a:noFill/>
        </p:spPr>
        <p:txBody>
          <a:bodyPr wrap="square">
            <a:spAutoFit/>
          </a:bodyPr>
          <a:lstStyle/>
          <a:p>
            <a:pPr>
              <a:lnSpc>
                <a:spcPct val="110000"/>
              </a:lnSpc>
            </a:pPr>
            <a:r>
              <a:rPr lang="ja-JP" altLang="en-US" sz="3600" b="0" i="0" u="sng" dirty="0">
                <a:effectLst/>
                <a:latin typeface="BIZ UDPゴシック" panose="020B0400000000000000" pitchFamily="50" charset="-128"/>
                <a:ea typeface="BIZ UDPゴシック" panose="020B0400000000000000" pitchFamily="50" charset="-128"/>
              </a:rPr>
              <a:t>リスク特定</a:t>
            </a:r>
            <a:endParaRPr lang="en-US" altLang="ja-JP" sz="36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600" dirty="0">
                <a:latin typeface="BIZ UDPゴシック" panose="020B0400000000000000" pitchFamily="50" charset="-128"/>
                <a:ea typeface="BIZ UDPゴシック" panose="020B0400000000000000" pitchFamily="50" charset="-128"/>
              </a:rPr>
              <a:t>対象となる資産情報の洗い出し</a:t>
            </a:r>
            <a:endParaRPr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600" dirty="0">
                <a:latin typeface="BIZ UDPゴシック" panose="020B0400000000000000" pitchFamily="50" charset="-128"/>
                <a:ea typeface="BIZ UDPゴシック" panose="020B0400000000000000" pitchFamily="50" charset="-128"/>
              </a:rPr>
              <a:t>機密性、完全性、可用性の評価</a:t>
            </a:r>
            <a:endParaRPr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600" dirty="0">
                <a:latin typeface="BIZ UDPゴシック" panose="020B0400000000000000" pitchFamily="50" charset="-128"/>
                <a:ea typeface="BIZ UDPゴシック" panose="020B0400000000000000" pitchFamily="50" charset="-128"/>
              </a:rPr>
              <a:t>重要度の算出</a:t>
            </a:r>
            <a:endParaRPr lang="en-US" altLang="ja-JP"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B33CC0-D9BD-45C4-321D-5A1476476AAF}"/>
              </a:ext>
            </a:extLst>
          </p:cNvPr>
          <p:cNvSpPr txBox="1"/>
          <p:nvPr/>
        </p:nvSpPr>
        <p:spPr>
          <a:xfrm>
            <a:off x="13237200"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graphicFrame>
        <p:nvGraphicFramePr>
          <p:cNvPr id="7" name="表 6">
            <a:extLst>
              <a:ext uri="{FF2B5EF4-FFF2-40B4-BE49-F238E27FC236}">
                <a16:creationId xmlns:a16="http://schemas.microsoft.com/office/drawing/2014/main" id="{7FE3C219-A5FA-8887-6ABE-B0B6F063984B}"/>
              </a:ext>
            </a:extLst>
          </p:cNvPr>
          <p:cNvGraphicFramePr>
            <a:graphicFrameLocks noGrp="1"/>
          </p:cNvGraphicFramePr>
          <p:nvPr>
            <p:extLst>
              <p:ext uri="{D42A27DB-BD31-4B8C-83A1-F6EECF244321}">
                <p14:modId xmlns:p14="http://schemas.microsoft.com/office/powerpoint/2010/main" val="1701892574"/>
              </p:ext>
            </p:extLst>
          </p:nvPr>
        </p:nvGraphicFramePr>
        <p:xfrm>
          <a:off x="1713054" y="4896000"/>
          <a:ext cx="15224408" cy="2939136"/>
        </p:xfrm>
        <a:graphic>
          <a:graphicData uri="http://schemas.openxmlformats.org/drawingml/2006/table">
            <a:tbl>
              <a:tblPr firstRow="1" bandRow="1">
                <a:tableStyleId>{5C22544A-7EE6-4342-B048-85BDC9FD1C3A}</a:tableStyleId>
              </a:tblPr>
              <a:tblGrid>
                <a:gridCol w="1395021">
                  <a:extLst>
                    <a:ext uri="{9D8B030D-6E8A-4147-A177-3AD203B41FA5}">
                      <a16:colId xmlns:a16="http://schemas.microsoft.com/office/drawing/2014/main" val="1362029049"/>
                    </a:ext>
                  </a:extLst>
                </a:gridCol>
                <a:gridCol w="1873828">
                  <a:extLst>
                    <a:ext uri="{9D8B030D-6E8A-4147-A177-3AD203B41FA5}">
                      <a16:colId xmlns:a16="http://schemas.microsoft.com/office/drawing/2014/main" val="4228259225"/>
                    </a:ext>
                  </a:extLst>
                </a:gridCol>
                <a:gridCol w="1723697">
                  <a:extLst>
                    <a:ext uri="{9D8B030D-6E8A-4147-A177-3AD203B41FA5}">
                      <a16:colId xmlns:a16="http://schemas.microsoft.com/office/drawing/2014/main" val="1394658436"/>
                    </a:ext>
                  </a:extLst>
                </a:gridCol>
                <a:gridCol w="1156138">
                  <a:extLst>
                    <a:ext uri="{9D8B030D-6E8A-4147-A177-3AD203B41FA5}">
                      <a16:colId xmlns:a16="http://schemas.microsoft.com/office/drawing/2014/main" val="2572349705"/>
                    </a:ext>
                  </a:extLst>
                </a:gridCol>
                <a:gridCol w="1313793">
                  <a:extLst>
                    <a:ext uri="{9D8B030D-6E8A-4147-A177-3AD203B41FA5}">
                      <a16:colId xmlns:a16="http://schemas.microsoft.com/office/drawing/2014/main" val="2658247114"/>
                    </a:ext>
                  </a:extLst>
                </a:gridCol>
                <a:gridCol w="1421488">
                  <a:extLst>
                    <a:ext uri="{9D8B030D-6E8A-4147-A177-3AD203B41FA5}">
                      <a16:colId xmlns:a16="http://schemas.microsoft.com/office/drawing/2014/main" val="1361589032"/>
                    </a:ext>
                  </a:extLst>
                </a:gridCol>
                <a:gridCol w="2308443">
                  <a:extLst>
                    <a:ext uri="{9D8B030D-6E8A-4147-A177-3AD203B41FA5}">
                      <a16:colId xmlns:a16="http://schemas.microsoft.com/office/drawing/2014/main" val="3140945291"/>
                    </a:ext>
                  </a:extLst>
                </a:gridCol>
                <a:gridCol w="1008000">
                  <a:extLst>
                    <a:ext uri="{9D8B030D-6E8A-4147-A177-3AD203B41FA5}">
                      <a16:colId xmlns:a16="http://schemas.microsoft.com/office/drawing/2014/main" val="4037179444"/>
                    </a:ext>
                  </a:extLst>
                </a:gridCol>
                <a:gridCol w="1008000">
                  <a:extLst>
                    <a:ext uri="{9D8B030D-6E8A-4147-A177-3AD203B41FA5}">
                      <a16:colId xmlns:a16="http://schemas.microsoft.com/office/drawing/2014/main" val="2385088429"/>
                    </a:ext>
                  </a:extLst>
                </a:gridCol>
                <a:gridCol w="1008000">
                  <a:extLst>
                    <a:ext uri="{9D8B030D-6E8A-4147-A177-3AD203B41FA5}">
                      <a16:colId xmlns:a16="http://schemas.microsoft.com/office/drawing/2014/main" val="3631195061"/>
                    </a:ext>
                  </a:extLst>
                </a:gridCol>
                <a:gridCol w="1008000">
                  <a:extLst>
                    <a:ext uri="{9D8B030D-6E8A-4147-A177-3AD203B41FA5}">
                      <a16:colId xmlns:a16="http://schemas.microsoft.com/office/drawing/2014/main" val="557875521"/>
                    </a:ext>
                  </a:extLst>
                </a:gridCol>
              </a:tblGrid>
              <a:tr h="0">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業務分類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情報資産名称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利用者範囲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リスク</a:t>
                      </a:r>
                      <a:br>
                        <a:rPr kumimoji="1" lang="en-US" altLang="ja-JP" sz="20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管理部署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媒体・保存先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機密性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完全性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可用性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sz="2000" dirty="0">
                          <a:latin typeface="BIZ UDPゴシック" panose="020B0400000000000000" pitchFamily="50" charset="-128"/>
                          <a:ea typeface="BIZ UDPゴシック" panose="020B0400000000000000" pitchFamily="50" charset="-128"/>
                        </a:rPr>
                        <a:t>重要度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79817951"/>
                  </a:ext>
                </a:extLst>
              </a:tr>
              <a:tr h="746032">
                <a:tc>
                  <a:txBody>
                    <a:bodyPr/>
                    <a:lstStyle/>
                    <a:p>
                      <a:pPr algn="ctr"/>
                      <a:r>
                        <a:rPr kumimoji="1" lang="ja-JP" altLang="en-US" sz="2000" dirty="0">
                          <a:latin typeface="BIZ UDPゴシック" panose="020B0400000000000000" pitchFamily="50" charset="-128"/>
                          <a:ea typeface="BIZ UDPゴシック" panose="020B0400000000000000" pitchFamily="50" charset="-128"/>
                        </a:rPr>
                        <a:t>人事</a:t>
                      </a:r>
                      <a:endParaRPr kumimoji="1" lang="en-US" altLang="ja-JP"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社員名簿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社員基本情報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人事部長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人事担当者の</a:t>
                      </a:r>
                      <a:r>
                        <a:rPr kumimoji="1" lang="en-US" altLang="ja-JP" sz="2000" dirty="0">
                          <a:latin typeface="BIZ UDPゴシック" panose="020B0400000000000000" pitchFamily="50" charset="-128"/>
                          <a:ea typeface="BIZ UDPゴシック" panose="020B0400000000000000" pitchFamily="50" charset="-128"/>
                        </a:rPr>
                        <a:t>PC</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419612"/>
                  </a:ext>
                </a:extLst>
              </a:tr>
              <a:tr h="746032">
                <a:tc>
                  <a:txBody>
                    <a:bodyPr/>
                    <a:lstStyle/>
                    <a:p>
                      <a:pPr algn="ctr"/>
                      <a:r>
                        <a:rPr kumimoji="1" lang="ja-JP" altLang="en-US" sz="2000" dirty="0">
                          <a:latin typeface="BIZ UDPゴシック" panose="020B0400000000000000" pitchFamily="50" charset="-128"/>
                          <a:ea typeface="BIZ UDPゴシック" panose="020B0400000000000000" pitchFamily="50" charset="-128"/>
                        </a:rPr>
                        <a:t>経理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当社宛請求書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過去</a:t>
                      </a:r>
                      <a:r>
                        <a:rPr kumimoji="1" lang="en-US" altLang="ja-JP" sz="2000" dirty="0">
                          <a:latin typeface="BIZ UDPゴシック" panose="020B0400000000000000" pitchFamily="50" charset="-128"/>
                          <a:ea typeface="BIZ UDPゴシック" panose="020B0400000000000000" pitchFamily="50" charset="-128"/>
                        </a:rPr>
                        <a:t>3</a:t>
                      </a:r>
                      <a:r>
                        <a:rPr kumimoji="1" lang="ja-JP" altLang="en-US" sz="2000"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経理部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経理部長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経理部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経理担当者の</a:t>
                      </a:r>
                      <a:r>
                        <a:rPr kumimoji="1" lang="en-US" altLang="ja-JP" sz="2000" dirty="0">
                          <a:latin typeface="BIZ UDPゴシック" panose="020B0400000000000000" pitchFamily="50" charset="-128"/>
                          <a:ea typeface="BIZ UDPゴシック" panose="020B0400000000000000" pitchFamily="50" charset="-128"/>
                        </a:rPr>
                        <a:t>PC</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051921"/>
                  </a:ext>
                </a:extLst>
              </a:tr>
              <a:tr h="746032">
                <a:tc>
                  <a:txBody>
                    <a:bodyPr/>
                    <a:lstStyle/>
                    <a:p>
                      <a:pPr algn="ctr"/>
                      <a:r>
                        <a:rPr kumimoji="1" lang="ja-JP" altLang="en-US" sz="2000" dirty="0">
                          <a:latin typeface="BIZ UDPゴシック" panose="020B0400000000000000" pitchFamily="50" charset="-128"/>
                          <a:ea typeface="BIZ UDPゴシック" panose="020B0400000000000000" pitchFamily="50" charset="-128"/>
                        </a:rPr>
                        <a:t>営業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顧客リスト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得意先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営業担当者の</a:t>
                      </a:r>
                      <a:r>
                        <a:rPr kumimoji="1" lang="en-US" altLang="ja-JP" sz="2000" dirty="0">
                          <a:latin typeface="BIZ UDPゴシック" panose="020B0400000000000000" pitchFamily="50" charset="-128"/>
                          <a:ea typeface="BIZ UDPゴシック" panose="020B0400000000000000" pitchFamily="50" charset="-128"/>
                        </a:rPr>
                        <a:t>PC</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endParaRPr kumimoji="1" lang="ja-JP" altLang="en-US" sz="2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16704"/>
                  </a:ext>
                </a:extLst>
              </a:tr>
            </a:tbl>
          </a:graphicData>
        </a:graphic>
      </p:graphicFrame>
      <p:sp>
        <p:nvSpPr>
          <p:cNvPr id="2" name="object 40">
            <a:extLst>
              <a:ext uri="{FF2B5EF4-FFF2-40B4-BE49-F238E27FC236}">
                <a16:creationId xmlns:a16="http://schemas.microsoft.com/office/drawing/2014/main" id="{251A266F-A518-9E3B-366C-CE7B4EA36E8C}"/>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098611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6A7DC5-DEC6-7E49-2A89-898924304A29}"/>
              </a:ext>
            </a:extLst>
          </p:cNvPr>
          <p:cNvGraphicFramePr>
            <a:graphicFrameLocks noGrp="1"/>
          </p:cNvGraphicFramePr>
          <p:nvPr>
            <p:extLst>
              <p:ext uri="{D42A27DB-BD31-4B8C-83A1-F6EECF244321}">
                <p14:modId xmlns:p14="http://schemas.microsoft.com/office/powerpoint/2010/main" val="1506715061"/>
              </p:ext>
            </p:extLst>
          </p:nvPr>
        </p:nvGraphicFramePr>
        <p:xfrm>
          <a:off x="1713053" y="5612399"/>
          <a:ext cx="15390485" cy="2878430"/>
        </p:xfrm>
        <a:graphic>
          <a:graphicData uri="http://schemas.openxmlformats.org/drawingml/2006/table">
            <a:tbl>
              <a:tblPr firstRow="1" bandRow="1">
                <a:tableStyleId>{5C22544A-7EE6-4342-B048-85BDC9FD1C3A}</a:tableStyleId>
              </a:tblPr>
              <a:tblGrid>
                <a:gridCol w="676268">
                  <a:extLst>
                    <a:ext uri="{9D8B030D-6E8A-4147-A177-3AD203B41FA5}">
                      <a16:colId xmlns:a16="http://schemas.microsoft.com/office/drawing/2014/main" val="1362029049"/>
                    </a:ext>
                  </a:extLst>
                </a:gridCol>
                <a:gridCol w="1606731">
                  <a:extLst>
                    <a:ext uri="{9D8B030D-6E8A-4147-A177-3AD203B41FA5}">
                      <a16:colId xmlns:a16="http://schemas.microsoft.com/office/drawing/2014/main" val="4228259225"/>
                    </a:ext>
                  </a:extLst>
                </a:gridCol>
                <a:gridCol w="1566812">
                  <a:extLst>
                    <a:ext uri="{9D8B030D-6E8A-4147-A177-3AD203B41FA5}">
                      <a16:colId xmlns:a16="http://schemas.microsoft.com/office/drawing/2014/main" val="1394658436"/>
                    </a:ext>
                  </a:extLst>
                </a:gridCol>
                <a:gridCol w="1372331">
                  <a:extLst>
                    <a:ext uri="{9D8B030D-6E8A-4147-A177-3AD203B41FA5}">
                      <a16:colId xmlns:a16="http://schemas.microsoft.com/office/drawing/2014/main" val="2572349705"/>
                    </a:ext>
                  </a:extLst>
                </a:gridCol>
                <a:gridCol w="1592937">
                  <a:extLst>
                    <a:ext uri="{9D8B030D-6E8A-4147-A177-3AD203B41FA5}">
                      <a16:colId xmlns:a16="http://schemas.microsoft.com/office/drawing/2014/main" val="2658247114"/>
                    </a:ext>
                  </a:extLst>
                </a:gridCol>
                <a:gridCol w="1123406">
                  <a:extLst>
                    <a:ext uri="{9D8B030D-6E8A-4147-A177-3AD203B41FA5}">
                      <a16:colId xmlns:a16="http://schemas.microsoft.com/office/drawing/2014/main" val="1361589032"/>
                    </a:ext>
                  </a:extLst>
                </a:gridCol>
                <a:gridCol w="1620000">
                  <a:extLst>
                    <a:ext uri="{9D8B030D-6E8A-4147-A177-3AD203B41FA5}">
                      <a16:colId xmlns:a16="http://schemas.microsoft.com/office/drawing/2014/main" val="3140945291"/>
                    </a:ext>
                  </a:extLst>
                </a:gridCol>
                <a:gridCol w="936000">
                  <a:extLst>
                    <a:ext uri="{9D8B030D-6E8A-4147-A177-3AD203B41FA5}">
                      <a16:colId xmlns:a16="http://schemas.microsoft.com/office/drawing/2014/main" val="4037179444"/>
                    </a:ext>
                  </a:extLst>
                </a:gridCol>
                <a:gridCol w="936000">
                  <a:extLst>
                    <a:ext uri="{9D8B030D-6E8A-4147-A177-3AD203B41FA5}">
                      <a16:colId xmlns:a16="http://schemas.microsoft.com/office/drawing/2014/main" val="2385088429"/>
                    </a:ext>
                  </a:extLst>
                </a:gridCol>
                <a:gridCol w="936000">
                  <a:extLst>
                    <a:ext uri="{9D8B030D-6E8A-4147-A177-3AD203B41FA5}">
                      <a16:colId xmlns:a16="http://schemas.microsoft.com/office/drawing/2014/main" val="3631195061"/>
                    </a:ext>
                  </a:extLst>
                </a:gridCol>
                <a:gridCol w="936000">
                  <a:extLst>
                    <a:ext uri="{9D8B030D-6E8A-4147-A177-3AD203B41FA5}">
                      <a16:colId xmlns:a16="http://schemas.microsoft.com/office/drawing/2014/main" val="557875521"/>
                    </a:ext>
                  </a:extLst>
                </a:gridCol>
                <a:gridCol w="1152000">
                  <a:extLst>
                    <a:ext uri="{9D8B030D-6E8A-4147-A177-3AD203B41FA5}">
                      <a16:colId xmlns:a16="http://schemas.microsoft.com/office/drawing/2014/main" val="1696979434"/>
                    </a:ext>
                  </a:extLst>
                </a:gridCol>
                <a:gridCol w="936000">
                  <a:extLst>
                    <a:ext uri="{9D8B030D-6E8A-4147-A177-3AD203B41FA5}">
                      <a16:colId xmlns:a16="http://schemas.microsoft.com/office/drawing/2014/main" val="2156477526"/>
                    </a:ext>
                  </a:extLst>
                </a:gridCol>
              </a:tblGrid>
              <a:tr h="0">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業務</a:t>
                      </a:r>
                      <a:endParaRPr kumimoji="1" lang="en-US" altLang="ja-JP" b="1" dirty="0">
                        <a:latin typeface="BIZ UDPゴシック" panose="020B0400000000000000" pitchFamily="50" charset="-128"/>
                        <a:ea typeface="BIZ UDPゴシック" panose="020B0400000000000000" pitchFamily="50" charset="-128"/>
                      </a:endParaRPr>
                    </a:p>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分類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情報資産名称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利用者範囲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リスク所有者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管理部署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媒体・保存先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機密性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完全性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可用性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重要度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被害発生可能性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リスク</a:t>
                      </a:r>
                      <a:endParaRPr kumimoji="1" lang="en-US" altLang="ja-JP" b="1" dirty="0">
                        <a:latin typeface="BIZ UDPゴシック" panose="020B0400000000000000" pitchFamily="50" charset="-128"/>
                        <a:ea typeface="BIZ UDPゴシック" panose="020B0400000000000000" pitchFamily="50" charset="-128"/>
                      </a:endParaRPr>
                    </a:p>
                    <a:p>
                      <a:pPr algn="ctr">
                        <a:lnSpc>
                          <a:spcPct val="100000"/>
                        </a:lnSpc>
                      </a:pPr>
                      <a:r>
                        <a:rPr kumimoji="1" lang="ja-JP" altLang="en-US" b="1" dirty="0">
                          <a:latin typeface="BIZ UDPゴシック" panose="020B0400000000000000" pitchFamily="50" charset="-128"/>
                          <a:ea typeface="BIZ UDPゴシック" panose="020B0400000000000000" pitchFamily="50" charset="-128"/>
                        </a:rPr>
                        <a:t>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79817951"/>
                  </a:ext>
                </a:extLst>
              </a:tr>
              <a:tr h="746032">
                <a:tc>
                  <a:txBody>
                    <a:bodyPr/>
                    <a:lstStyle/>
                    <a:p>
                      <a:pPr algn="ctr"/>
                      <a:r>
                        <a:rPr kumimoji="1" lang="ja-JP" altLang="en-US" dirty="0">
                          <a:latin typeface="BIZ UDPゴシック" panose="020B0400000000000000" pitchFamily="50" charset="-128"/>
                          <a:ea typeface="BIZ UDPゴシック" panose="020B0400000000000000" pitchFamily="50" charset="-128"/>
                        </a:rPr>
                        <a:t>人事</a:t>
                      </a:r>
                      <a:endParaRPr kumimoji="1" lang="en-US" altLang="ja-JP"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社員名簿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社員基本情報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人事部長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人事担当者の</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en-US" altLang="ja-JP" dirty="0">
                          <a:latin typeface="BIZ UDPゴシック" panose="020B0400000000000000" pitchFamily="50" charset="-128"/>
                          <a:ea typeface="BIZ UDPゴシック" panose="020B0400000000000000" pitchFamily="50" charset="-128"/>
                        </a:rPr>
                        <a:t>PC</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2</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9</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419612"/>
                  </a:ext>
                </a:extLst>
              </a:tr>
              <a:tr h="746032">
                <a:tc>
                  <a:txBody>
                    <a:bodyPr/>
                    <a:lstStyle/>
                    <a:p>
                      <a:pPr algn="ctr"/>
                      <a:r>
                        <a:rPr kumimoji="1" lang="ja-JP" altLang="en-US" dirty="0">
                          <a:latin typeface="BIZ UDPゴシック" panose="020B0400000000000000" pitchFamily="50" charset="-128"/>
                          <a:ea typeface="BIZ UDPゴシック" panose="020B0400000000000000" pitchFamily="50" charset="-128"/>
                        </a:rPr>
                        <a:t>経理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当社宛請求書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過去</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経理部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経理部長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経理部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経理担当者の</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en-US" altLang="ja-JP" dirty="0">
                          <a:latin typeface="BIZ UDPゴシック" panose="020B0400000000000000" pitchFamily="50" charset="-128"/>
                          <a:ea typeface="BIZ UDPゴシック" panose="020B0400000000000000" pitchFamily="50" charset="-128"/>
                        </a:rPr>
                        <a:t>PC</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2</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2</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6</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051921"/>
                  </a:ext>
                </a:extLst>
              </a:tr>
              <a:tr h="746032">
                <a:tc>
                  <a:txBody>
                    <a:bodyPr/>
                    <a:lstStyle/>
                    <a:p>
                      <a:pPr algn="ctr"/>
                      <a:r>
                        <a:rPr kumimoji="1" lang="ja-JP" altLang="en-US" dirty="0">
                          <a:latin typeface="BIZ UDPゴシック" panose="020B0400000000000000" pitchFamily="50" charset="-128"/>
                          <a:ea typeface="BIZ UDPゴシック" panose="020B0400000000000000" pitchFamily="50" charset="-128"/>
                        </a:rPr>
                        <a:t>営業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顧客リスト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得意先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営業担当者の</a:t>
                      </a:r>
                      <a:r>
                        <a:rPr kumimoji="1" lang="en-US" altLang="ja-JP" dirty="0">
                          <a:latin typeface="BIZ UDPゴシック" panose="020B0400000000000000" pitchFamily="50" charset="-128"/>
                          <a:ea typeface="BIZ UDPゴシック" panose="020B0400000000000000" pitchFamily="50" charset="-128"/>
                        </a:rPr>
                        <a:t>PC</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2</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6</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16704"/>
                  </a:ext>
                </a:extLst>
              </a:tr>
            </a:tbl>
          </a:graphicData>
        </a:graphic>
      </p:graphicFrame>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3" name="テキスト プレースホルダー 2">
            <a:extLst>
              <a:ext uri="{FF2B5EF4-FFF2-40B4-BE49-F238E27FC236}">
                <a16:creationId xmlns:a16="http://schemas.microsoft.com/office/drawing/2014/main" id="{C89CEEAA-87BF-6C3C-F59B-D0B14C7378EE}"/>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リスクアセスメントの実施</a:t>
            </a:r>
            <a:endParaRPr lang="en-US" altLang="ja-JP" sz="36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9105752-4335-1FFA-1BE1-F4540B7D864B}"/>
              </a:ext>
            </a:extLst>
          </p:cNvPr>
          <p:cNvSpPr txBox="1"/>
          <p:nvPr/>
        </p:nvSpPr>
        <p:spPr>
          <a:xfrm>
            <a:off x="1713053" y="2174400"/>
            <a:ext cx="15456498" cy="1099468"/>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リスク分析</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重要度と被害発生可能性から、リスクレベルを算出</a:t>
            </a:r>
            <a:endParaRPr lang="en-US" altLang="ja-JP" sz="3200"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4BF2A63-A8DF-D603-3375-32CA6A2A69F7}"/>
              </a:ext>
            </a:extLst>
          </p:cNvPr>
          <p:cNvSpPr/>
          <p:nvPr/>
        </p:nvSpPr>
        <p:spPr>
          <a:xfrm>
            <a:off x="2472999" y="3720388"/>
            <a:ext cx="13307278" cy="1200329"/>
          </a:xfrm>
          <a:prstGeom prst="roundRect">
            <a:avLst/>
          </a:prstGeom>
          <a:noFill/>
          <a:ln w="762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「リスクレベル」＝「重要度」</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「被害発生可能性」　</a:t>
            </a:r>
          </a:p>
        </p:txBody>
      </p:sp>
      <p:sp>
        <p:nvSpPr>
          <p:cNvPr id="12" name="四角形: 角を丸くする 11">
            <a:extLst>
              <a:ext uri="{FF2B5EF4-FFF2-40B4-BE49-F238E27FC236}">
                <a16:creationId xmlns:a16="http://schemas.microsoft.com/office/drawing/2014/main" id="{900FB6AC-6BA2-2D5B-A618-5DB32DE24A25}"/>
              </a:ext>
            </a:extLst>
          </p:cNvPr>
          <p:cNvSpPr/>
          <p:nvPr/>
        </p:nvSpPr>
        <p:spPr>
          <a:xfrm>
            <a:off x="14020800" y="5528441"/>
            <a:ext cx="3148751" cy="3090042"/>
          </a:xfrm>
          <a:prstGeom prst="roundRect">
            <a:avLst>
              <a:gd name="adj" fmla="val 10204"/>
            </a:avLst>
          </a:prstGeom>
          <a:noFill/>
          <a:ln w="762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9CA4811-8918-5C28-FEBD-736373DBBEE0}"/>
              </a:ext>
            </a:extLst>
          </p:cNvPr>
          <p:cNvSpPr txBox="1"/>
          <p:nvPr/>
        </p:nvSpPr>
        <p:spPr>
          <a:xfrm>
            <a:off x="13237200"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6" name="object 40">
            <a:extLst>
              <a:ext uri="{FF2B5EF4-FFF2-40B4-BE49-F238E27FC236}">
                <a16:creationId xmlns:a16="http://schemas.microsoft.com/office/drawing/2014/main" id="{648F8FE1-65FA-1A3F-0DE3-66D3F7BF07AA}"/>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63375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3" name="テキスト プレースホルダー 2">
            <a:extLst>
              <a:ext uri="{FF2B5EF4-FFF2-40B4-BE49-F238E27FC236}">
                <a16:creationId xmlns:a16="http://schemas.microsoft.com/office/drawing/2014/main" id="{C89CEEAA-87BF-6C3C-F59B-D0B14C7378EE}"/>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リスクアセスメントの実施</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CDB0B2D-D887-05DC-E35B-0AE3A012001C}"/>
              </a:ext>
            </a:extLst>
          </p:cNvPr>
          <p:cNvSpPr txBox="1"/>
          <p:nvPr/>
        </p:nvSpPr>
        <p:spPr>
          <a:xfrm>
            <a:off x="1713053" y="2174400"/>
            <a:ext cx="15456498" cy="1099468"/>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リスク</a:t>
            </a:r>
            <a:r>
              <a:rPr lang="ja-JP" altLang="en-US" sz="3200" u="sng" dirty="0">
                <a:latin typeface="BIZ UDPゴシック" panose="020B0400000000000000" pitchFamily="50" charset="-128"/>
                <a:ea typeface="BIZ UDPゴシック" panose="020B0400000000000000" pitchFamily="50" charset="-128"/>
              </a:rPr>
              <a:t>評価</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リスク対応を検討する</a:t>
            </a:r>
            <a:endParaRPr lang="en-US" altLang="ja-JP" sz="3200" dirty="0">
              <a:latin typeface="BIZ UDPゴシック" panose="020B0400000000000000" pitchFamily="50" charset="-128"/>
              <a:ea typeface="BIZ UDPゴシック" panose="020B0400000000000000" pitchFamily="50" charset="-128"/>
            </a:endParaRPr>
          </a:p>
        </p:txBody>
      </p:sp>
      <p:graphicFrame>
        <p:nvGraphicFramePr>
          <p:cNvPr id="13" name="表 8">
            <a:extLst>
              <a:ext uri="{FF2B5EF4-FFF2-40B4-BE49-F238E27FC236}">
                <a16:creationId xmlns:a16="http://schemas.microsoft.com/office/drawing/2014/main" id="{BE69DA9E-18C0-073A-E093-7130D5E31949}"/>
              </a:ext>
            </a:extLst>
          </p:cNvPr>
          <p:cNvGraphicFramePr>
            <a:graphicFrameLocks noGrp="1"/>
          </p:cNvGraphicFramePr>
          <p:nvPr>
            <p:extLst>
              <p:ext uri="{D42A27DB-BD31-4B8C-83A1-F6EECF244321}">
                <p14:modId xmlns:p14="http://schemas.microsoft.com/office/powerpoint/2010/main" val="4294947817"/>
              </p:ext>
            </p:extLst>
          </p:nvPr>
        </p:nvGraphicFramePr>
        <p:xfrm>
          <a:off x="1713053" y="3509555"/>
          <a:ext cx="15376768" cy="5699344"/>
        </p:xfrm>
        <a:graphic>
          <a:graphicData uri="http://schemas.openxmlformats.org/drawingml/2006/table">
            <a:tbl>
              <a:tblPr firstRow="1" bandRow="1">
                <a:tableStyleId>{5C22544A-7EE6-4342-B048-85BDC9FD1C3A}</a:tableStyleId>
              </a:tblPr>
              <a:tblGrid>
                <a:gridCol w="3434552">
                  <a:extLst>
                    <a:ext uri="{9D8B030D-6E8A-4147-A177-3AD203B41FA5}">
                      <a16:colId xmlns:a16="http://schemas.microsoft.com/office/drawing/2014/main" val="1694370234"/>
                    </a:ext>
                  </a:extLst>
                </a:gridCol>
                <a:gridCol w="11942216">
                  <a:extLst>
                    <a:ext uri="{9D8B030D-6E8A-4147-A177-3AD203B41FA5}">
                      <a16:colId xmlns:a16="http://schemas.microsoft.com/office/drawing/2014/main" val="3912263400"/>
                    </a:ext>
                  </a:extLst>
                </a:gridCol>
              </a:tblGrid>
              <a:tr h="954481">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要素</a:t>
                      </a:r>
                    </a:p>
                  </a:txBody>
                  <a:tcPr anchor="ct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内容</a:t>
                      </a:r>
                    </a:p>
                  </a:txBody>
                  <a:tcPr anchor="ctr">
                    <a:solidFill>
                      <a:schemeClr val="accent6"/>
                    </a:solidFill>
                  </a:tcPr>
                </a:tc>
                <a:extLst>
                  <a:ext uri="{0D108BD9-81ED-4DB2-BD59-A6C34878D82A}">
                    <a16:rowId xmlns:a16="http://schemas.microsoft.com/office/drawing/2014/main" val="3639836926"/>
                  </a:ext>
                </a:extLst>
              </a:tr>
              <a:tr h="1881420">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リスク低減</a:t>
                      </a:r>
                    </a:p>
                  </a:txBody>
                  <a:tcPr anchor="ctr">
                    <a:solidFill>
                      <a:schemeClr val="accent6">
                        <a:lumMod val="40000"/>
                        <a:lumOff val="60000"/>
                      </a:schemeClr>
                    </a:solidFill>
                  </a:tcPr>
                </a:tc>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セキュリティ対策（管理策）を採用することによって、リスクの発生確率を低くする</a:t>
                      </a:r>
                    </a:p>
                  </a:txBody>
                  <a:tcPr anchor="ctr">
                    <a:solidFill>
                      <a:schemeClr val="accent6">
                        <a:lumMod val="40000"/>
                        <a:lumOff val="60000"/>
                      </a:schemeClr>
                    </a:solidFill>
                  </a:tcPr>
                </a:tc>
                <a:extLst>
                  <a:ext uri="{0D108BD9-81ED-4DB2-BD59-A6C34878D82A}">
                    <a16:rowId xmlns:a16="http://schemas.microsoft.com/office/drawing/2014/main" val="2684911528"/>
                  </a:ext>
                </a:extLst>
              </a:tr>
              <a:tr h="954481">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リスク移転</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リスクを他者に移す</a:t>
                      </a:r>
                    </a:p>
                  </a:txBody>
                  <a:tcPr anchor="ctr">
                    <a:solidFill>
                      <a:schemeClr val="accent6">
                        <a:lumMod val="20000"/>
                        <a:lumOff val="80000"/>
                      </a:schemeClr>
                    </a:solidFill>
                  </a:tcPr>
                </a:tc>
                <a:extLst>
                  <a:ext uri="{0D108BD9-81ED-4DB2-BD59-A6C34878D82A}">
                    <a16:rowId xmlns:a16="http://schemas.microsoft.com/office/drawing/2014/main" val="1251675357"/>
                  </a:ext>
                </a:extLst>
              </a:tr>
              <a:tr h="954481">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リスク回避</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リスクが発生する可能性のある環境を排除する</a:t>
                      </a:r>
                    </a:p>
                  </a:txBody>
                  <a:tcPr anchor="ctr">
                    <a:solidFill>
                      <a:schemeClr val="accent6">
                        <a:lumMod val="40000"/>
                        <a:lumOff val="60000"/>
                      </a:schemeClr>
                    </a:solidFill>
                  </a:tcPr>
                </a:tc>
                <a:extLst>
                  <a:ext uri="{0D108BD9-81ED-4DB2-BD59-A6C34878D82A}">
                    <a16:rowId xmlns:a16="http://schemas.microsoft.com/office/drawing/2014/main" val="3562904411"/>
                  </a:ext>
                </a:extLst>
              </a:tr>
              <a:tr h="954481">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リスク受容（保有）</a:t>
                      </a: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セキュリティ対策を行わず、リスクを受け入れる</a:t>
                      </a:r>
                    </a:p>
                  </a:txBody>
                  <a:tcPr anchor="ctr">
                    <a:solidFill>
                      <a:schemeClr val="accent6">
                        <a:lumMod val="20000"/>
                        <a:lumOff val="80000"/>
                      </a:schemeClr>
                    </a:solidFill>
                  </a:tcPr>
                </a:tc>
                <a:extLst>
                  <a:ext uri="{0D108BD9-81ED-4DB2-BD59-A6C34878D82A}">
                    <a16:rowId xmlns:a16="http://schemas.microsoft.com/office/drawing/2014/main" val="2175635827"/>
                  </a:ext>
                </a:extLst>
              </a:tr>
            </a:tbl>
          </a:graphicData>
        </a:graphic>
      </p:graphicFrame>
      <p:sp>
        <p:nvSpPr>
          <p:cNvPr id="5" name="テキスト ボックス 4">
            <a:extLst>
              <a:ext uri="{FF2B5EF4-FFF2-40B4-BE49-F238E27FC236}">
                <a16:creationId xmlns:a16="http://schemas.microsoft.com/office/drawing/2014/main" id="{80B19588-AC61-CAC6-95CB-BA3B68A21F6F}"/>
              </a:ext>
            </a:extLst>
          </p:cNvPr>
          <p:cNvSpPr txBox="1"/>
          <p:nvPr/>
        </p:nvSpPr>
        <p:spPr>
          <a:xfrm>
            <a:off x="13237200"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2" name="object 40">
            <a:extLst>
              <a:ext uri="{FF2B5EF4-FFF2-40B4-BE49-F238E27FC236}">
                <a16:creationId xmlns:a16="http://schemas.microsoft.com/office/drawing/2014/main" id="{38080969-78BB-B6C4-3659-029E2C03BB96}"/>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9833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7" name="テキスト プレースホルダー 2">
            <a:extLst>
              <a:ext uri="{FF2B5EF4-FFF2-40B4-BE49-F238E27FC236}">
                <a16:creationId xmlns:a16="http://schemas.microsoft.com/office/drawing/2014/main" id="{44D6024B-A951-ADE3-4F22-D1FDF9479232}"/>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対策基準の策定</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4722EF2-1EDF-997D-33D5-7E88611AC460}"/>
              </a:ext>
            </a:extLst>
          </p:cNvPr>
          <p:cNvSpPr txBox="1"/>
          <p:nvPr/>
        </p:nvSpPr>
        <p:spPr>
          <a:xfrm>
            <a:off x="13237200"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5" name="テキスト ボックス 4">
            <a:extLst>
              <a:ext uri="{FF2B5EF4-FFF2-40B4-BE49-F238E27FC236}">
                <a16:creationId xmlns:a16="http://schemas.microsoft.com/office/drawing/2014/main" id="{2A0EAF83-49EC-82E3-1752-8ADC426815CA}"/>
              </a:ext>
            </a:extLst>
          </p:cNvPr>
          <p:cNvSpPr txBox="1"/>
          <p:nvPr/>
        </p:nvSpPr>
        <p:spPr>
          <a:xfrm>
            <a:off x="1713053" y="2174400"/>
            <a:ext cx="15456498" cy="4349589"/>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対策基準（例）</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社内の機密情報に関する社内規程の策定</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重要情報の管理、保護</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物理的管理の実施</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従業員向け研修の実施</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ja-JP" altLang="en-US"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A6D8A5F4-2BE7-B8AC-1A1D-6E3A97257E83}"/>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2141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セキュリティインシデント事例を参考とした実施手順</a:t>
            </a:r>
          </a:p>
        </p:txBody>
      </p:sp>
      <p:sp>
        <p:nvSpPr>
          <p:cNvPr id="7" name="テキスト プレースホルダー 2">
            <a:extLst>
              <a:ext uri="{FF2B5EF4-FFF2-40B4-BE49-F238E27FC236}">
                <a16:creationId xmlns:a16="http://schemas.microsoft.com/office/drawing/2014/main" id="{44D6024B-A951-ADE3-4F22-D1FDF9479232}"/>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実施手順の作成</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D278672-8E38-BFBA-45DA-FEB6CF2EA616}"/>
              </a:ext>
            </a:extLst>
          </p:cNvPr>
          <p:cNvSpPr txBox="1"/>
          <p:nvPr/>
        </p:nvSpPr>
        <p:spPr>
          <a:xfrm>
            <a:off x="1713053" y="2174400"/>
            <a:ext cx="15456498" cy="5432962"/>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実施手順</a:t>
            </a:r>
            <a:r>
              <a:rPr lang="ja-JP" altLang="en-US" sz="3200" b="0" i="0" u="sng" dirty="0">
                <a:effectLst/>
                <a:latin typeface="BIZ UDPゴシック" panose="020B0400000000000000" pitchFamily="50" charset="-128"/>
                <a:ea typeface="BIZ UDPゴシック" panose="020B0400000000000000" pitchFamily="50" charset="-128"/>
              </a:rPr>
              <a:t>（例）</a:t>
            </a: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機密情報に関する社内規程の策定</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rgbClr val="FF0000"/>
                </a:solidFill>
                <a:latin typeface="BIZ UDPゴシック" panose="020B0400000000000000" pitchFamily="50" charset="-128"/>
                <a:ea typeface="BIZ UDPゴシック" panose="020B0400000000000000" pitchFamily="50" charset="-128"/>
              </a:rPr>
              <a:t>従業員</a:t>
            </a:r>
            <a:r>
              <a:rPr lang="ja-JP" altLang="en-US" sz="3200" dirty="0">
                <a:latin typeface="BIZ UDPゴシック" panose="020B0400000000000000" pitchFamily="50" charset="-128"/>
                <a:ea typeface="BIZ UDPゴシック" panose="020B0400000000000000" pitchFamily="50" charset="-128"/>
              </a:rPr>
              <a:t>は、当社が営業秘密として管理する情報およびその複製物の一切を許可さ れていない組織、人に提供してはならない。</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rgbClr val="FF0000"/>
                </a:solidFill>
                <a:latin typeface="BIZ UDPゴシック" panose="020B0400000000000000" pitchFamily="50" charset="-128"/>
                <a:ea typeface="BIZ UDPゴシック" panose="020B0400000000000000" pitchFamily="50" charset="-128"/>
              </a:rPr>
              <a:t>従業員</a:t>
            </a:r>
            <a:r>
              <a:rPr lang="ja-JP" altLang="en-US" sz="3200" dirty="0">
                <a:latin typeface="BIZ UDPゴシック" panose="020B0400000000000000" pitchFamily="50" charset="-128"/>
                <a:ea typeface="BIZ UDPゴシック" panose="020B0400000000000000" pitchFamily="50" charset="-128"/>
              </a:rPr>
              <a:t>は、当社の情報セキュリティ方針および関連規程を遵守する。</a:t>
            </a:r>
            <a:r>
              <a:rPr lang="ja-JP" altLang="en-US" sz="3200" dirty="0">
                <a:solidFill>
                  <a:srgbClr val="FF0000"/>
                </a:solidFill>
                <a:latin typeface="BIZ UDPゴシック" panose="020B0400000000000000" pitchFamily="50" charset="-128"/>
                <a:ea typeface="BIZ UDPゴシック" panose="020B0400000000000000" pitchFamily="50" charset="-128"/>
              </a:rPr>
              <a:t>違反時の懲戒</a:t>
            </a:r>
            <a:r>
              <a:rPr lang="ja-JP" altLang="en-US" sz="3200" dirty="0">
                <a:latin typeface="BIZ UDPゴシック" panose="020B0400000000000000" pitchFamily="50" charset="-128"/>
                <a:ea typeface="BIZ UDPゴシック" panose="020B0400000000000000" pitchFamily="50" charset="-128"/>
              </a:rPr>
              <a:t>については、</a:t>
            </a:r>
            <a:r>
              <a:rPr lang="ja-JP" altLang="en-US" sz="3200" dirty="0">
                <a:solidFill>
                  <a:srgbClr val="FF0000"/>
                </a:solidFill>
                <a:latin typeface="BIZ UDPゴシック" panose="020B0400000000000000" pitchFamily="50" charset="-128"/>
                <a:ea typeface="BIZ UDPゴシック" panose="020B0400000000000000" pitchFamily="50" charset="-128"/>
              </a:rPr>
              <a:t>就業規則</a:t>
            </a:r>
            <a:r>
              <a:rPr lang="ja-JP" altLang="en-US" sz="3200" dirty="0">
                <a:latin typeface="BIZ UDPゴシック" panose="020B0400000000000000" pitchFamily="50" charset="-128"/>
                <a:ea typeface="BIZ UDPゴシック" panose="020B0400000000000000" pitchFamily="50" charset="-128"/>
              </a:rPr>
              <a:t>に準じる。</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rgbClr val="FF0000"/>
                </a:solidFill>
                <a:latin typeface="BIZ UDPゴシック" panose="020B0400000000000000" pitchFamily="50" charset="-128"/>
                <a:ea typeface="BIZ UDPゴシック" panose="020B0400000000000000" pitchFamily="50" charset="-128"/>
              </a:rPr>
              <a:t>従業員</a:t>
            </a:r>
            <a:r>
              <a:rPr lang="ja-JP" altLang="en-US" sz="3200" dirty="0">
                <a:latin typeface="BIZ UDPゴシック" panose="020B0400000000000000" pitchFamily="50" charset="-128"/>
                <a:ea typeface="BIZ UDPゴシック" panose="020B0400000000000000" pitchFamily="50" charset="-128"/>
              </a:rPr>
              <a:t>は、在職中に交付された業務に関連する資料、個人情報、顧客・取引先から当社が交付を受けた資料またはそれらの複製物の一切を退職時に返還する。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dirty="0">
                <a:latin typeface="BIZ UDPゴシック" panose="020B0400000000000000" pitchFamily="50" charset="-128"/>
                <a:ea typeface="BIZ UDPゴシック" panose="020B0400000000000000" pitchFamily="50" charset="-128"/>
              </a:rPr>
              <a:t>											                                                     </a:t>
            </a:r>
          </a:p>
          <a:p>
            <a:pPr>
              <a:lnSpc>
                <a:spcPct val="110000"/>
              </a:lnSpc>
            </a:pPr>
            <a:r>
              <a:rPr lang="ja-JP" altLang="en-US" sz="3200" dirty="0">
                <a:latin typeface="BIZ UDPゴシック" panose="020B0400000000000000" pitchFamily="50" charset="-128"/>
                <a:ea typeface="BIZ UDPゴシック" panose="020B0400000000000000" pitchFamily="50" charset="-128"/>
              </a:rPr>
              <a:t>＜詳細はテキスト</a:t>
            </a:r>
            <a:r>
              <a:rPr lang="en-US" altLang="ja-JP" sz="3200" dirty="0">
                <a:latin typeface="BIZ UDPゴシック" panose="020B0400000000000000" pitchFamily="50" charset="-128"/>
                <a:ea typeface="BIZ UDPゴシック" panose="020B0400000000000000" pitchFamily="50" charset="-128"/>
              </a:rPr>
              <a:t>P115</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P116</a:t>
            </a:r>
            <a:r>
              <a:rPr lang="ja-JP" altLang="en-US" sz="3200" dirty="0">
                <a:latin typeface="BIZ UDPゴシック" panose="020B0400000000000000" pitchFamily="50" charset="-128"/>
                <a:ea typeface="BIZ UDPゴシック" panose="020B0400000000000000" pitchFamily="50" charset="-128"/>
              </a:rPr>
              <a:t>を参照＞</a:t>
            </a:r>
            <a:endParaRPr lang="en-US" altLang="ja-JP" sz="3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A68B10A-28E9-31BA-2496-2F37E2D0CBEE}"/>
              </a:ext>
            </a:extLst>
          </p:cNvPr>
          <p:cNvSpPr txBox="1"/>
          <p:nvPr/>
        </p:nvSpPr>
        <p:spPr>
          <a:xfrm>
            <a:off x="13237200"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2" name="object 40">
            <a:extLst>
              <a:ext uri="{FF2B5EF4-FFF2-40B4-BE49-F238E27FC236}">
                <a16:creationId xmlns:a16="http://schemas.microsoft.com/office/drawing/2014/main" id="{84BFFA6A-029B-E77A-4F9F-DFF1E69E6A5A}"/>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4</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セキュリティ事象に対応して組織として策定すべき対策基準と具体的な実施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04453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第</a:t>
            </a:r>
            <a:r>
              <a:rPr lang="en-US" altLang="ja-JP" sz="4000">
                <a:latin typeface="BIZ UDPゴシック" panose="020B0400000000000000" pitchFamily="50" charset="-128"/>
                <a:ea typeface="BIZ UDPゴシック" panose="020B0400000000000000" pitchFamily="50" charset="-128"/>
              </a:rPr>
              <a:t>10</a:t>
            </a:r>
            <a:r>
              <a:rPr lang="ja-JP" altLang="en-US" sz="400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 具体的手順の作成（</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Lv.2 </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ベースラインアプローチ）</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62072"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【Lv.2 </a:t>
            </a:r>
            <a:r>
              <a:rPr lang="ja-JP" altLang="en-US" sz="3600" dirty="0">
                <a:latin typeface="BIZ UDPゴシック" panose="020B0400000000000000" pitchFamily="50" charset="-128"/>
                <a:ea typeface="BIZ UDPゴシック" panose="020B0400000000000000" pitchFamily="50" charset="-128"/>
              </a:rPr>
              <a:t>ベースラインアプローチ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の概要</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【Lv.2</a:t>
            </a:r>
            <a:r>
              <a:rPr lang="ja-JP" altLang="en-US" sz="3600" dirty="0">
                <a:latin typeface="BIZ UDPゴシック" panose="020B0400000000000000" pitchFamily="50" charset="-128"/>
                <a:ea typeface="BIZ UDPゴシック" panose="020B0400000000000000" pitchFamily="50" charset="-128"/>
              </a:rPr>
              <a:t> ベースラインアプローチ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ガイドラインを参考とした実施手順</a:t>
            </a:r>
          </a:p>
        </p:txBody>
      </p:sp>
      <p:sp>
        <p:nvSpPr>
          <p:cNvPr id="2" name="object 40">
            <a:extLst>
              <a:ext uri="{FF2B5EF4-FFF2-40B4-BE49-F238E27FC236}">
                <a16:creationId xmlns:a16="http://schemas.microsoft.com/office/drawing/2014/main" id="{996B7F1C-3EBE-FCE3-4A05-A5AFD5D32AAB}"/>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911097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【Lv.2</a:t>
            </a:r>
            <a:r>
              <a:rPr lang="ja-JP" altLang="en-US" sz="4000" dirty="0">
                <a:latin typeface="BIZ UDPゴシック" panose="020B0400000000000000" pitchFamily="50" charset="-128"/>
                <a:ea typeface="BIZ UDPゴシック" panose="020B0400000000000000" pitchFamily="50" charset="-128"/>
              </a:rPr>
              <a:t> ベースラインアプローチ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の概要</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P27</a:t>
            </a:r>
          </a:p>
        </p:txBody>
      </p:sp>
      <p:sp>
        <p:nvSpPr>
          <p:cNvPr id="7" name="テキスト ボックス 6">
            <a:extLst>
              <a:ext uri="{FF2B5EF4-FFF2-40B4-BE49-F238E27FC236}">
                <a16:creationId xmlns:a16="http://schemas.microsoft.com/office/drawing/2014/main" id="{2244B910-01DE-3ABC-A5D7-853AD28FC862}"/>
              </a:ext>
            </a:extLst>
          </p:cNvPr>
          <p:cNvSpPr txBox="1"/>
          <p:nvPr/>
        </p:nvSpPr>
        <p:spPr>
          <a:xfrm>
            <a:off x="1713053" y="2174400"/>
            <a:ext cx="15576464" cy="7058022"/>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概要</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IPA</a:t>
            </a:r>
            <a:r>
              <a:rPr lang="ja-JP" altLang="en-US" sz="3200" b="0" i="0" dirty="0">
                <a:effectLst/>
                <a:latin typeface="BIZ UDPゴシック" panose="020B0400000000000000" pitchFamily="50" charset="-128"/>
                <a:ea typeface="BIZ UDPゴシック" panose="020B0400000000000000" pitchFamily="50" charset="-128"/>
              </a:rPr>
              <a:t>や総務省などが発行しているガイドラインやひな型を参考に、対策基準や実施手順を策定する</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セキュリティの最低基準を満たす対策基準や実施手順を策定する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メリット</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組織全体で一貫性を確保できる</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コストパフォーマンス</a:t>
            </a:r>
            <a:r>
              <a:rPr lang="ja-JP" altLang="en-US" sz="3200" dirty="0">
                <a:latin typeface="BIZ UDPゴシック" panose="020B0400000000000000" pitchFamily="50" charset="-128"/>
                <a:ea typeface="BIZ UDPゴシック" panose="020B0400000000000000" pitchFamily="50" charset="-128"/>
              </a:rPr>
              <a:t>よく、最低限実施すべきセキュリティ対策を講じることができる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デメリット</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十分なセキュリティ水準を確保できない可能性がある</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ひな型は一般的なものであるため、自社に合わせて検討が必要</a:t>
            </a: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ベースラインアプローチ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D1D26394-0F14-4B01-BC1C-C642EC415912}"/>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5399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P29</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情報セキュリティ対策ガイドラインの活用</a:t>
            </a:r>
            <a:endParaRPr lang="en-US" altLang="ja-JP" sz="360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4103367"/>
          </a:xfrm>
          <a:prstGeom prst="rect">
            <a:avLst/>
          </a:prstGeom>
          <a:noFill/>
        </p:spPr>
        <p:txBody>
          <a:bodyPr wrap="square">
            <a:spAutoFit/>
          </a:bodyPr>
          <a:lstStyle/>
          <a:p>
            <a:pPr>
              <a:lnSpc>
                <a:spcPct val="120000"/>
              </a:lnSpc>
            </a:pPr>
            <a:r>
              <a:rPr lang="ja-JP" altLang="en-US" sz="3200" u="sng" dirty="0">
                <a:latin typeface="BIZ UDPゴシック" panose="020B0400000000000000" pitchFamily="50" charset="-128"/>
                <a:ea typeface="BIZ UDPゴシック" panose="020B0400000000000000" pitchFamily="50" charset="-128"/>
              </a:rPr>
              <a:t>参考にするガイドラインの例</a:t>
            </a:r>
            <a:endParaRPr lang="en-US" altLang="ja-JP" sz="3200" u="sng" dirty="0">
              <a:latin typeface="BIZ UDPゴシック" panose="020B0400000000000000" pitchFamily="50" charset="-128"/>
              <a:ea typeface="BIZ UDPゴシック" panose="020B0400000000000000" pitchFamily="50" charset="-128"/>
            </a:endParaRPr>
          </a:p>
          <a:p>
            <a:pPr marL="571500" indent="-396875">
              <a:lnSpc>
                <a:spcPct val="12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IPA</a:t>
            </a:r>
            <a:r>
              <a:rPr lang="ja-JP" altLang="en-US" sz="3200" dirty="0">
                <a:latin typeface="BIZ UDPゴシック" panose="020B0400000000000000" pitchFamily="50" charset="-128"/>
                <a:ea typeface="BIZ UDPゴシック" panose="020B0400000000000000" pitchFamily="50" charset="-128"/>
              </a:rPr>
              <a:t>「中小企業の情報セキュリティ対策ガイドライン第</a:t>
            </a:r>
            <a:r>
              <a:rPr lang="en-US" altLang="ja-JP" sz="3200" dirty="0">
                <a:latin typeface="BIZ UDPゴシック" panose="020B0400000000000000" pitchFamily="50" charset="-128"/>
                <a:ea typeface="BIZ UDPゴシック" panose="020B0400000000000000" pitchFamily="50" charset="-128"/>
              </a:rPr>
              <a:t>3.1</a:t>
            </a:r>
            <a:r>
              <a:rPr lang="ja-JP" altLang="en-US" sz="3200" dirty="0">
                <a:latin typeface="BIZ UDPゴシック" panose="020B0400000000000000" pitchFamily="50" charset="-128"/>
                <a:ea typeface="BIZ UDPゴシック" panose="020B0400000000000000" pitchFamily="50" charset="-128"/>
              </a:rPr>
              <a:t>版」</a:t>
            </a:r>
          </a:p>
          <a:p>
            <a:pPr marL="571500" indent="-396875">
              <a:lnSpc>
                <a:spcPct val="12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NCO</a:t>
            </a:r>
            <a:r>
              <a:rPr lang="ja-JP" altLang="en-US" sz="3200" dirty="0">
                <a:latin typeface="BIZ UDPゴシック" panose="020B0400000000000000" pitchFamily="50" charset="-128"/>
                <a:ea typeface="BIZ UDPゴシック" panose="020B0400000000000000" pitchFamily="50" charset="-128"/>
              </a:rPr>
              <a:t>「インターネットの安全・安心ハンドブック</a:t>
            </a:r>
            <a:r>
              <a:rPr lang="en-US" altLang="ja-JP" sz="3200" dirty="0">
                <a:latin typeface="BIZ UDPゴシック" panose="020B0400000000000000" pitchFamily="50" charset="-128"/>
                <a:ea typeface="BIZ UDPゴシック" panose="020B0400000000000000" pitchFamily="50" charset="-128"/>
              </a:rPr>
              <a:t>Ver.5.10</a:t>
            </a:r>
            <a:r>
              <a:rPr lang="ja-JP" altLang="en-US" sz="3200" dirty="0">
                <a:latin typeface="BIZ UDPゴシック" panose="020B0400000000000000" pitchFamily="50" charset="-128"/>
                <a:ea typeface="BIZ UDPゴシック" panose="020B0400000000000000" pitchFamily="50" charset="-128"/>
              </a:rPr>
              <a:t>」</a:t>
            </a:r>
          </a:p>
          <a:p>
            <a:pPr marL="571500" indent="-396875">
              <a:lnSpc>
                <a:spcPct val="12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総務省「テレワークセキュリティガイドライン第</a:t>
            </a:r>
            <a:r>
              <a:rPr lang="en-US" altLang="ja-JP" sz="3200" dirty="0">
                <a:latin typeface="BIZ UDPゴシック" panose="020B0400000000000000" pitchFamily="50" charset="-128"/>
                <a:ea typeface="BIZ UDPゴシック" panose="020B0400000000000000" pitchFamily="50" charset="-128"/>
              </a:rPr>
              <a:t>5</a:t>
            </a:r>
            <a:r>
              <a:rPr lang="ja-JP" altLang="en-US" sz="3200" dirty="0">
                <a:latin typeface="BIZ UDPゴシック" panose="020B0400000000000000" pitchFamily="50" charset="-128"/>
                <a:ea typeface="BIZ UDPゴシック" panose="020B0400000000000000" pitchFamily="50" charset="-128"/>
              </a:rPr>
              <a:t>版」</a:t>
            </a:r>
          </a:p>
          <a:p>
            <a:pPr marL="571500" indent="-396875">
              <a:lnSpc>
                <a:spcPct val="12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IPA</a:t>
            </a:r>
            <a:r>
              <a:rPr lang="ja-JP" altLang="en-US" sz="3200" dirty="0">
                <a:latin typeface="BIZ UDPゴシック" panose="020B0400000000000000" pitchFamily="50" charset="-128"/>
                <a:ea typeface="BIZ UDPゴシック" panose="020B0400000000000000" pitchFamily="50" charset="-128"/>
              </a:rPr>
              <a:t>「中小企業のためのクラウドサービス安全利用の手引き」</a:t>
            </a:r>
          </a:p>
          <a:p>
            <a:pPr marL="571500" indent="-396875">
              <a:lnSpc>
                <a:spcPct val="12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IPA</a:t>
            </a:r>
            <a:r>
              <a:rPr lang="ja-JP" altLang="en-US" sz="3200" dirty="0">
                <a:latin typeface="BIZ UDPゴシック" panose="020B0400000000000000" pitchFamily="50" charset="-128"/>
                <a:ea typeface="BIZ UDPゴシック" panose="020B0400000000000000" pitchFamily="50" charset="-128"/>
              </a:rPr>
              <a:t>「情報セキュリティ関連規程」</a:t>
            </a:r>
          </a:p>
          <a:p>
            <a:pPr marL="571500" indent="-5715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E11363EC-C720-6C11-882A-7698F11DBF8E}"/>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29326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中小企業の情報セキュリティ対策ガイドラインの活用</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5974649"/>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対象者</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中小企業および小規模事業者の経営者と情報管理を統括する方</a:t>
            </a: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セキュリティ対策を部分的に実施してきた企業</a:t>
            </a: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情報セキュリティに関する知識を十分に有した人材が不足している企業など</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目的</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情報セキュリティに関する組織的な取組を開始するため</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使い方</a:t>
            </a:r>
            <a:endParaRPr lang="en-US" altLang="ja-JP" sz="3200" b="1" u="sng"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実施状況の把握</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対策の決定と周知</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163F790-2237-EB8B-2582-B214D5BCE5D8}"/>
              </a:ext>
            </a:extLst>
          </p:cNvPr>
          <p:cNvSpPr txBox="1"/>
          <p:nvPr/>
        </p:nvSpPr>
        <p:spPr>
          <a:xfrm>
            <a:off x="1310766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P31</a:t>
            </a:r>
          </a:p>
        </p:txBody>
      </p:sp>
      <p:sp>
        <p:nvSpPr>
          <p:cNvPr id="3" name="object 40">
            <a:extLst>
              <a:ext uri="{FF2B5EF4-FFF2-40B4-BE49-F238E27FC236}">
                <a16:creationId xmlns:a16="http://schemas.microsoft.com/office/drawing/2014/main" id="{5884D491-F5A7-372B-BAE1-599FCE863AD2}"/>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786520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インターネットの安全・安心ハンドブックの活用</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6516336"/>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対象者</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全従業員</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目的</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一人一人が能動的にサイバー空間における脅威を知る</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サイバーセキュリティ対する素養・基本的な知識を身につける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使い方</a:t>
            </a:r>
            <a:endParaRPr lang="en-US" altLang="ja-JP" sz="3200" b="1" u="sng"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ハンドブック記載内容を確認する</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自社の状況を把握する</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新たな実施手順を策定する</a:t>
            </a: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lang="en-US" altLang="ja-JP" sz="32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81D0CF41-4AF4-773E-DFB7-7C8BB0624E56}"/>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24624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P34</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テレワークセキュリティガイドラインの活用</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7058022"/>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対象者</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経営者</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システム・セキュリティ管理者</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テレワーク勤務者</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目的</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テレワークを業務に活用する際のセキュリティ上の不安を払拭する</a:t>
            </a:r>
            <a:endParaRPr lang="en-US" altLang="ja-JP" sz="3200"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安心してテレワークを導入・活用する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使い方</a:t>
            </a:r>
            <a:endParaRPr lang="en-US" altLang="ja-JP" sz="3200" b="1" u="sng"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立場ごとに分類された具体的に実施すべき項目を確認する</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自社の状況を把握する</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規程や手順に反映させる</a:t>
            </a:r>
            <a:endParaRPr lang="en-US" altLang="ja-JP" sz="32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013F4D8D-7DB4-F916-936B-4268A7EF27CD}"/>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69411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2535"/>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10-2-5.】</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P36</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中小企業のためのクラウドサービス安全利用の手引きの活用</a:t>
            </a:r>
            <a:endParaRPr lang="en-US" altLang="ja-JP" sz="360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5432962"/>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対象者</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クラウドサービスを利用する企業</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目的</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クラウドサービスを安全に利用するため</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使い方</a:t>
            </a:r>
            <a:endParaRPr lang="en-US" altLang="ja-JP" sz="3200" b="1" u="sng" dirty="0">
              <a:latin typeface="BIZ UDPゴシック" panose="020B0400000000000000" pitchFamily="50" charset="-128"/>
              <a:ea typeface="BIZ UDPゴシック" panose="020B0400000000000000" pitchFamily="50" charset="-128"/>
            </a:endParaRPr>
          </a:p>
          <a:p>
            <a:pPr marL="901700" indent="-7556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クラウドサービス安全利用チェックシートを活用する</a:t>
            </a:r>
            <a:endParaRPr lang="en-US" altLang="ja-JP" sz="3200" dirty="0">
              <a:latin typeface="BIZ UDPゴシック" panose="020B0400000000000000" pitchFamily="50" charset="-128"/>
              <a:ea typeface="BIZ UDPゴシック" panose="020B0400000000000000" pitchFamily="50" charset="-128"/>
            </a:endParaRPr>
          </a:p>
          <a:p>
            <a:pPr marL="901700" indent="-7556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解説編を参考に、利用者としての役割や責任を認識する</a:t>
            </a:r>
            <a:endParaRPr lang="en-US" altLang="ja-JP" sz="3200" dirty="0">
              <a:latin typeface="BIZ UDPゴシック" panose="020B0400000000000000" pitchFamily="50" charset="-128"/>
              <a:ea typeface="BIZ UDPゴシック" panose="020B0400000000000000" pitchFamily="50" charset="-128"/>
            </a:endParaRPr>
          </a:p>
          <a:p>
            <a:pPr marL="901700" indent="-7556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実施手順を策定する</a:t>
            </a:r>
            <a:endParaRPr lang="en-US" altLang="ja-JP" sz="32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21431ABB-FD4C-A398-FDAD-3C1975E035B0}"/>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5755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ガイドラインを参考とした実施手順</a:t>
            </a:r>
          </a:p>
        </p:txBody>
      </p:sp>
      <p:sp>
        <p:nvSpPr>
          <p:cNvPr id="6" name="テキスト ボックス 5">
            <a:extLst>
              <a:ext uri="{FF2B5EF4-FFF2-40B4-BE49-F238E27FC236}">
                <a16:creationId xmlns:a16="http://schemas.microsoft.com/office/drawing/2014/main" id="{8B9DEDC4-FA4E-CDF0-BA35-950CADFBC611}"/>
              </a:ext>
            </a:extLst>
          </p:cNvPr>
          <p:cNvSpPr txBox="1"/>
          <p:nvPr/>
        </p:nvSpPr>
        <p:spPr>
          <a:xfrm>
            <a:off x="13106608" y="592535"/>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10-2-6.】</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P38</a:t>
            </a:r>
          </a:p>
        </p:txBody>
      </p:sp>
      <p:sp>
        <p:nvSpPr>
          <p:cNvPr id="11" name="テキスト プレースホルダー 2">
            <a:extLst>
              <a:ext uri="{FF2B5EF4-FFF2-40B4-BE49-F238E27FC236}">
                <a16:creationId xmlns:a16="http://schemas.microsoft.com/office/drawing/2014/main" id="{2AA509F5-84AC-830F-AFB3-BD279E65E92A}"/>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情報セキュリティ関連規程の活用</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CA4591-4441-10CE-23E2-FD489A156644}"/>
              </a:ext>
            </a:extLst>
          </p:cNvPr>
          <p:cNvSpPr txBox="1"/>
          <p:nvPr/>
        </p:nvSpPr>
        <p:spPr>
          <a:xfrm>
            <a:off x="1713053" y="2174400"/>
            <a:ext cx="15456498" cy="5432962"/>
          </a:xfrm>
          <a:prstGeom prst="rect">
            <a:avLst/>
          </a:prstGeom>
          <a:noFill/>
        </p:spPr>
        <p:txBody>
          <a:bodyPr wrap="square">
            <a:spAutoFit/>
          </a:bodyPr>
          <a:lstStyle/>
          <a:p>
            <a:pPr>
              <a:lnSpc>
                <a:spcPct val="110000"/>
              </a:lnSpc>
            </a:pPr>
            <a:r>
              <a:rPr lang="ja-JP" altLang="en-US" sz="3200" b="1" u="sng" dirty="0">
                <a:latin typeface="BIZ UDPゴシック" panose="020B0400000000000000" pitchFamily="50" charset="-128"/>
                <a:ea typeface="BIZ UDPゴシック" panose="020B0400000000000000" pitchFamily="50" charset="-128"/>
              </a:rPr>
              <a:t>対象者</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中小企業</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目的</a:t>
            </a:r>
            <a:endParaRPr lang="en-US" altLang="ja-JP" sz="3200" b="1" u="sng" dirty="0">
              <a:latin typeface="BIZ UDPゴシック" panose="020B0400000000000000" pitchFamily="50" charset="-128"/>
              <a:ea typeface="BIZ UDPゴシック" panose="020B0400000000000000" pitchFamily="50" charset="-128"/>
            </a:endParaRPr>
          </a:p>
          <a:p>
            <a:pPr marL="571500" indent="-396875">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自社のリスクに応じたセキュリティ対策の規程を作成するため</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u="sng" dirty="0">
                <a:latin typeface="BIZ UDPゴシック" panose="020B0400000000000000" pitchFamily="50" charset="-128"/>
                <a:ea typeface="BIZ UDPゴシック" panose="020B0400000000000000" pitchFamily="50" charset="-128"/>
              </a:rPr>
              <a:t>使い方</a:t>
            </a:r>
            <a:endParaRPr lang="en-US" altLang="ja-JP" sz="3200" b="1" u="sng"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対応すべきリスクを特定する</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セキュリティ対策の決定</a:t>
            </a:r>
            <a:endParaRPr lang="en-US" altLang="ja-JP" sz="3200" dirty="0">
              <a:latin typeface="BIZ UDPゴシック" panose="020B0400000000000000" pitchFamily="50" charset="-128"/>
              <a:ea typeface="BIZ UDPゴシック" panose="020B0400000000000000" pitchFamily="50" charset="-128"/>
            </a:endParaRPr>
          </a:p>
          <a:p>
            <a:pPr marL="901700" indent="-727075">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規程の作成</a:t>
            </a:r>
            <a:endParaRPr lang="en-US" altLang="ja-JP" sz="3200" dirty="0">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2887117D-F95D-177D-4682-ED27985265D1}"/>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5</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各種ガイドラインを参考にした対策の実施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endParaRPr lang="ja-JP" altLang="en-US"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486952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Pゴシック" panose="020B0400000000000000" pitchFamily="50" charset="-128"/>
                <a:ea typeface="BIZ UDPゴシック" panose="020B0400000000000000" pitchFamily="50" charset="-128"/>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extLst>
              <p:ext uri="{D42A27DB-BD31-4B8C-83A1-F6EECF244321}">
                <p14:modId xmlns:p14="http://schemas.microsoft.com/office/powerpoint/2010/main" val="4121776722"/>
              </p:ext>
            </p:extLst>
          </p:nvPr>
        </p:nvGraphicFramePr>
        <p:xfrm>
          <a:off x="1203098" y="1565088"/>
          <a:ext cx="15885690" cy="7742842"/>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
        <p:nvSpPr>
          <p:cNvPr id="2" name="正方形/長方形 1">
            <a:extLst>
              <a:ext uri="{FF2B5EF4-FFF2-40B4-BE49-F238E27FC236}">
                <a16:creationId xmlns:a16="http://schemas.microsoft.com/office/drawing/2014/main" id="{A8BD46AF-41F4-57FE-BA49-B41E4DA0E263}"/>
              </a:ext>
            </a:extLst>
          </p:cNvPr>
          <p:cNvSpPr/>
          <p:nvPr/>
        </p:nvSpPr>
        <p:spPr>
          <a:xfrm>
            <a:off x="1134857" y="5747657"/>
            <a:ext cx="15953929" cy="355962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extLst>
              <p:ext uri="{D42A27DB-BD31-4B8C-83A1-F6EECF244321}">
                <p14:modId xmlns:p14="http://schemas.microsoft.com/office/powerpoint/2010/main" val="730792632"/>
              </p:ext>
            </p:extLst>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7</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セキュリティ対策の概要（全容）</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600"/>
            <a:ext cx="14944433"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spcBef>
                <a:spcPts val="0"/>
              </a:spcBef>
            </a:pPr>
            <a:r>
              <a:rPr lang="ja-JP" altLang="en-US" sz="3600" dirty="0">
                <a:latin typeface="BIZ UDPゴシック" panose="020B0400000000000000" pitchFamily="50" charset="-128"/>
                <a:ea typeface="BIZ UDPゴシック" panose="020B0400000000000000" pitchFamily="50" charset="-128"/>
              </a:rPr>
              <a:t>対策基準の策定</a:t>
            </a:r>
          </a:p>
        </p:txBody>
      </p:sp>
      <p:sp>
        <p:nvSpPr>
          <p:cNvPr id="4" name="object 40">
            <a:extLst>
              <a:ext uri="{FF2B5EF4-FFF2-40B4-BE49-F238E27FC236}">
                <a16:creationId xmlns:a16="http://schemas.microsoft.com/office/drawing/2014/main" id="{9547FFCD-703A-7117-55BD-B2D877558ED7}"/>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23822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対策基準の策定</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セキュリティ対策基準の概要</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7-1-1.】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a:t>
            </a:r>
          </a:p>
        </p:txBody>
      </p:sp>
      <p:sp>
        <p:nvSpPr>
          <p:cNvPr id="4" name="テキスト ボックス 3">
            <a:extLst>
              <a:ext uri="{FF2B5EF4-FFF2-40B4-BE49-F238E27FC236}">
                <a16:creationId xmlns:a16="http://schemas.microsoft.com/office/drawing/2014/main" id="{53ACF229-483F-AD03-F46D-3E3575002AE0}"/>
              </a:ext>
            </a:extLst>
          </p:cNvPr>
          <p:cNvSpPr txBox="1"/>
          <p:nvPr/>
        </p:nvSpPr>
        <p:spPr>
          <a:xfrm>
            <a:off x="1554679" y="2174400"/>
            <a:ext cx="15456498" cy="2182842"/>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情報セキュリティポリシーの構成</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AA2B3D4-3080-49C1-373B-98A58AC5BD34}"/>
              </a:ext>
            </a:extLst>
          </p:cNvPr>
          <p:cNvPicPr>
            <a:picLocks noChangeAspect="1"/>
          </p:cNvPicPr>
          <p:nvPr/>
        </p:nvPicPr>
        <p:blipFill>
          <a:blip r:embed="rId3"/>
          <a:stretch>
            <a:fillRect/>
          </a:stretch>
        </p:blipFill>
        <p:spPr>
          <a:xfrm>
            <a:off x="1432277" y="3120727"/>
            <a:ext cx="5858282" cy="4881900"/>
          </a:xfrm>
          <a:prstGeom prst="rect">
            <a:avLst/>
          </a:prstGeom>
        </p:spPr>
      </p:pic>
      <p:sp>
        <p:nvSpPr>
          <p:cNvPr id="10" name="テキスト ボックス 9">
            <a:extLst>
              <a:ext uri="{FF2B5EF4-FFF2-40B4-BE49-F238E27FC236}">
                <a16:creationId xmlns:a16="http://schemas.microsoft.com/office/drawing/2014/main" id="{78171CE8-BF63-9326-AB46-DE42D402A03F}"/>
              </a:ext>
            </a:extLst>
          </p:cNvPr>
          <p:cNvSpPr txBox="1"/>
          <p:nvPr/>
        </p:nvSpPr>
        <p:spPr>
          <a:xfrm>
            <a:off x="1214761" y="8149601"/>
            <a:ext cx="6293313" cy="886397"/>
          </a:xfrm>
          <a:prstGeom prst="rect">
            <a:avLst/>
          </a:prstGeom>
          <a:noFill/>
        </p:spPr>
        <p:txBody>
          <a:bodyPr wrap="square" rtlCol="0">
            <a:spAutoFit/>
          </a:bodyPr>
          <a:lstStyle/>
          <a:p>
            <a:pPr algn="ctr">
              <a:lnSpc>
                <a:spcPct val="120000"/>
              </a:lnSpc>
            </a:pPr>
            <a:r>
              <a:rPr kumimoji="1" lang="ja-JP" altLang="en-US" dirty="0">
                <a:latin typeface="BIZ UDPゴシック" panose="020B0400000000000000" pitchFamily="50" charset="-128"/>
                <a:ea typeface="BIZ UDPゴシック" panose="020B0400000000000000" pitchFamily="50" charset="-128"/>
              </a:rPr>
              <a:t>セキュリティ対策の関係図</a:t>
            </a:r>
            <a:endParaRPr kumimoji="1" lang="en-US" altLang="ja-JP" dirty="0">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2000" dirty="0">
                <a:latin typeface="BIZ UDPゴシック" panose="020B0400000000000000" pitchFamily="50" charset="-128"/>
                <a:ea typeface="BIZ UDPゴシック" panose="020B0400000000000000" pitchFamily="50" charset="-128"/>
              </a:rPr>
              <a:t>（出典）総務省</a:t>
            </a:r>
            <a:r>
              <a:rPr lang="ja-JP" altLang="en-US"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情報セキュリティポリシーの順守」</a:t>
            </a:r>
          </a:p>
        </p:txBody>
      </p:sp>
      <p:graphicFrame>
        <p:nvGraphicFramePr>
          <p:cNvPr id="3" name="表 2">
            <a:extLst>
              <a:ext uri="{FF2B5EF4-FFF2-40B4-BE49-F238E27FC236}">
                <a16:creationId xmlns:a16="http://schemas.microsoft.com/office/drawing/2014/main" id="{EED41F40-A170-35A2-DE23-7D44621AB2D6}"/>
              </a:ext>
            </a:extLst>
          </p:cNvPr>
          <p:cNvGraphicFramePr>
            <a:graphicFrameLocks noGrp="1"/>
          </p:cNvGraphicFramePr>
          <p:nvPr>
            <p:extLst>
              <p:ext uri="{D42A27DB-BD31-4B8C-83A1-F6EECF244321}">
                <p14:modId xmlns:p14="http://schemas.microsoft.com/office/powerpoint/2010/main" val="3370747876"/>
              </p:ext>
            </p:extLst>
          </p:nvPr>
        </p:nvGraphicFramePr>
        <p:xfrm>
          <a:off x="7412961" y="3173764"/>
          <a:ext cx="9598217" cy="4857951"/>
        </p:xfrm>
        <a:graphic>
          <a:graphicData uri="http://schemas.openxmlformats.org/drawingml/2006/table">
            <a:tbl>
              <a:tblPr firstRow="1" bandRow="1">
                <a:tableStyleId>{5C22544A-7EE6-4342-B048-85BDC9FD1C3A}</a:tableStyleId>
              </a:tblPr>
              <a:tblGrid>
                <a:gridCol w="9598217">
                  <a:extLst>
                    <a:ext uri="{9D8B030D-6E8A-4147-A177-3AD203B41FA5}">
                      <a16:colId xmlns:a16="http://schemas.microsoft.com/office/drawing/2014/main" val="992330439"/>
                    </a:ext>
                  </a:extLst>
                </a:gridCol>
              </a:tblGrid>
              <a:tr h="644799">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基本方針</a:t>
                      </a:r>
                      <a:endParaRPr kumimoji="1" lang="en-US" altLang="ja-JP" sz="2800" b="1" dirty="0">
                        <a:latin typeface="BIZ UDPゴシック" panose="020B0400000000000000" pitchFamily="50" charset="-128"/>
                        <a:ea typeface="BIZ UDPゴシック" panose="020B0400000000000000" pitchFamily="50" charset="-128"/>
                      </a:endParaRP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51082980"/>
                  </a:ext>
                </a:extLst>
              </a:tr>
              <a:tr h="966167">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情報セキュリティに対する組織の基本方針・宣言を記述する</a:t>
                      </a: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2525335"/>
                  </a:ext>
                </a:extLst>
              </a:tr>
              <a:tr h="676872">
                <a:tc>
                  <a:txBody>
                    <a:bodyPr/>
                    <a:lstStyle/>
                    <a:p>
                      <a:pP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対策基準</a:t>
                      </a: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860662534"/>
                  </a:ext>
                </a:extLst>
              </a:tr>
              <a:tr h="994514">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基本方針を実践するための具体的な規則を記述する</a:t>
                      </a: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989716"/>
                  </a:ext>
                </a:extLst>
              </a:tr>
              <a:tr h="676872">
                <a:tc>
                  <a:txBody>
                    <a:bodyPr/>
                    <a:lstStyle/>
                    <a:p>
                      <a:pPr>
                        <a:lnSpc>
                          <a:spcPct val="110000"/>
                        </a:lnSpc>
                      </a:pPr>
                      <a:r>
                        <a:rPr kumimoji="1" lang="ja-JP" altLang="en-US" sz="2800" b="1" u="none" dirty="0">
                          <a:solidFill>
                            <a:schemeClr val="bg1"/>
                          </a:solidFill>
                          <a:latin typeface="BIZ UDPゴシック" panose="020B0400000000000000" pitchFamily="50" charset="-128"/>
                          <a:ea typeface="BIZ UDPゴシック" panose="020B0400000000000000" pitchFamily="50" charset="-128"/>
                        </a:rPr>
                        <a:t>実施手順・運用規則等</a:t>
                      </a: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75739821"/>
                  </a:ext>
                </a:extLst>
              </a:tr>
              <a:tr h="898727">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対象者や用途によって必要な手続きを記述する</a:t>
                      </a:r>
                      <a:endParaRPr kumimoji="1" lang="en-US" altLang="ja-JP" sz="2800" dirty="0">
                        <a:latin typeface="BIZ UDPゴシック" panose="020B0400000000000000" pitchFamily="50" charset="-128"/>
                        <a:ea typeface="BIZ UDPゴシック" panose="020B0400000000000000" pitchFamily="50" charset="-128"/>
                      </a:endParaRPr>
                    </a:p>
                  </a:txBody>
                  <a:tcPr marL="27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5297325"/>
                  </a:ext>
                </a:extLst>
              </a:tr>
            </a:tbl>
          </a:graphicData>
        </a:graphic>
      </p:graphicFrame>
      <p:sp>
        <p:nvSpPr>
          <p:cNvPr id="9" name="object 40">
            <a:extLst>
              <a:ext uri="{FF2B5EF4-FFF2-40B4-BE49-F238E27FC236}">
                <a16:creationId xmlns:a16="http://schemas.microsoft.com/office/drawing/2014/main" id="{F8A6058E-8980-66E3-8CE4-265D5A720B26}"/>
              </a:ext>
            </a:extLst>
          </p:cNvPr>
          <p:cNvSpPr txBox="1"/>
          <p:nvPr/>
        </p:nvSpPr>
        <p:spPr>
          <a:xfrm>
            <a:off x="7936819" y="14297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これからの企業経営で必要な</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活用とサイバーセキュリティ対策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78691973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2185</TotalTime>
  <Words>5119</Words>
  <Application>Microsoft Macintosh PowerPoint</Application>
  <PresentationFormat>ユーザー設定</PresentationFormat>
  <Paragraphs>913</Paragraphs>
  <Slides>41</Slides>
  <Notes>35</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41</vt:i4>
      </vt:variant>
    </vt:vector>
  </HeadingPairs>
  <TitlesOfParts>
    <vt:vector size="49" baseType="lpstr">
      <vt:lpstr>BIZ UDPゴシック</vt:lpstr>
      <vt:lpstr>メイリオ</vt:lpstr>
      <vt:lpstr>游ゴシック</vt:lpstr>
      <vt:lpstr>Arial</vt:lpstr>
      <vt:lpstr>Calibri</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第7章. セキュリティ対策の概要（全容）</vt:lpstr>
      <vt:lpstr>対策基準の策定</vt:lpstr>
      <vt:lpstr>対策基準の策定</vt:lpstr>
      <vt:lpstr>対策基準の策定</vt:lpstr>
      <vt:lpstr>対策基準の策定</vt:lpstr>
      <vt:lpstr>対策基準の策定</vt:lpstr>
      <vt:lpstr>対策基準の策定</vt:lpstr>
      <vt:lpstr>対策基準の策定</vt:lpstr>
      <vt:lpstr>第8章. 用語定義および関係性と識別方法</vt:lpstr>
      <vt:lpstr>用語の定義、脅威・脆弱性の識別</vt:lpstr>
      <vt:lpstr>用語の定義、脅威・脆弱性の識別</vt:lpstr>
      <vt:lpstr>用語の定義、脅威・脆弱性の識別</vt:lpstr>
      <vt:lpstr>用語の定義、脅威・脆弱性の識別</vt:lpstr>
      <vt:lpstr>用語の定義、脅威・脆弱性の識別</vt:lpstr>
      <vt:lpstr>用語の定義、脅威・脆弱性の識別</vt:lpstr>
      <vt:lpstr>用語の定義、脅威・脆弱性の識別</vt:lpstr>
      <vt:lpstr>用語の定義、脅威・脆弱性の識別</vt:lpstr>
      <vt:lpstr>第9章. 具体的手順の作成（Lv.1 クイックアプローチ）</vt:lpstr>
      <vt:lpstr>【Lv.1 クイックアプローチ】の概要</vt:lpstr>
      <vt:lpstr>セキュリティインシデント事例を参考とした実施手順</vt:lpstr>
      <vt:lpstr>セキュリティインシデント事例を参考とした実施手順</vt:lpstr>
      <vt:lpstr>セキュリティインシデント事例を参考とした実施手順</vt:lpstr>
      <vt:lpstr>セキュリティインシデント事例を参考とした実施手順</vt:lpstr>
      <vt:lpstr>セキュリティインシデント事例を参考とした実施手順</vt:lpstr>
      <vt:lpstr>セキュリティインシデント事例を参考とした実施手順</vt:lpstr>
      <vt:lpstr>第10章. 具体的手順の作成（Lv.2 ベースラインアプローチ）</vt:lpstr>
      <vt:lpstr>【Lv.2 ベースラインアプローチ】の概要</vt:lpstr>
      <vt:lpstr>ガイドラインを参考とした実施手順</vt:lpstr>
      <vt:lpstr>ガイドラインを参考とした実施手順</vt:lpstr>
      <vt:lpstr>ガイドラインを参考とした実施手順</vt:lpstr>
      <vt:lpstr>ガイドラインを参考とした実施手順</vt:lpstr>
      <vt:lpstr>ガイドラインを参考とした実施手順</vt:lpstr>
      <vt:lpstr>ガイドラインを参考とした実施手順</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第2回 令和7年度中小企業サイバーセキュリティ実践力強化プログラム</dc:title>
  <dc:subject/>
  <dc:creator/>
  <cp:keywords/>
  <dc:description/>
  <cp:lastModifiedBy>愛 角谷</cp:lastModifiedBy>
  <cp:revision>48</cp:revision>
  <dcterms:created xsi:type="dcterms:W3CDTF">2025-05-09T08:34:04Z</dcterms:created>
  <dcterms:modified xsi:type="dcterms:W3CDTF">2025-08-20T04:33:14Z</dcterms:modified>
  <cp:category/>
</cp:coreProperties>
</file>