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63"/>
  </p:notesMasterIdLst>
  <p:handoutMasterIdLst>
    <p:handoutMasterId r:id="rId64"/>
  </p:handoutMasterIdLst>
  <p:sldIdLst>
    <p:sldId id="259" r:id="rId5"/>
    <p:sldId id="277" r:id="rId6"/>
    <p:sldId id="260" r:id="rId7"/>
    <p:sldId id="272" r:id="rId8"/>
    <p:sldId id="919" r:id="rId9"/>
    <p:sldId id="920" r:id="rId10"/>
    <p:sldId id="921" r:id="rId11"/>
    <p:sldId id="542" r:id="rId12"/>
    <p:sldId id="543" r:id="rId13"/>
    <p:sldId id="544" r:id="rId14"/>
    <p:sldId id="545" r:id="rId15"/>
    <p:sldId id="546" r:id="rId16"/>
    <p:sldId id="547" r:id="rId17"/>
    <p:sldId id="548" r:id="rId18"/>
    <p:sldId id="549" r:id="rId19"/>
    <p:sldId id="550" r:id="rId20"/>
    <p:sldId id="551" r:id="rId21"/>
    <p:sldId id="923" r:id="rId22"/>
    <p:sldId id="552" r:id="rId23"/>
    <p:sldId id="553" r:id="rId24"/>
    <p:sldId id="554" r:id="rId25"/>
    <p:sldId id="555" r:id="rId26"/>
    <p:sldId id="556" r:id="rId27"/>
    <p:sldId id="557" r:id="rId28"/>
    <p:sldId id="576" r:id="rId29"/>
    <p:sldId id="577" r:id="rId30"/>
    <p:sldId id="578" r:id="rId31"/>
    <p:sldId id="579" r:id="rId32"/>
    <p:sldId id="580" r:id="rId33"/>
    <p:sldId id="581" r:id="rId34"/>
    <p:sldId id="582" r:id="rId35"/>
    <p:sldId id="583" r:id="rId36"/>
    <p:sldId id="584" r:id="rId37"/>
    <p:sldId id="585" r:id="rId38"/>
    <p:sldId id="586" r:id="rId39"/>
    <p:sldId id="587" r:id="rId40"/>
    <p:sldId id="588" r:id="rId41"/>
    <p:sldId id="589" r:id="rId42"/>
    <p:sldId id="590" r:id="rId43"/>
    <p:sldId id="558" r:id="rId44"/>
    <p:sldId id="559" r:id="rId45"/>
    <p:sldId id="560" r:id="rId46"/>
    <p:sldId id="561" r:id="rId47"/>
    <p:sldId id="562" r:id="rId48"/>
    <p:sldId id="564" r:id="rId49"/>
    <p:sldId id="563" r:id="rId50"/>
    <p:sldId id="565" r:id="rId51"/>
    <p:sldId id="566" r:id="rId52"/>
    <p:sldId id="567" r:id="rId53"/>
    <p:sldId id="568" r:id="rId54"/>
    <p:sldId id="569" r:id="rId55"/>
    <p:sldId id="570" r:id="rId56"/>
    <p:sldId id="571" r:id="rId57"/>
    <p:sldId id="572" r:id="rId58"/>
    <p:sldId id="573" r:id="rId59"/>
    <p:sldId id="574" r:id="rId60"/>
    <p:sldId id="575" r:id="rId61"/>
    <p:sldId id="922" r:id="rId62"/>
  </p:sldIdLst>
  <p:sldSz cx="17610138" cy="9906000"/>
  <p:notesSz cx="9144000" cy="6858000"/>
  <p:defaultTextStyle>
    <a:defPPr>
      <a:defRPr lang="ja-JP"/>
    </a:defPPr>
    <a:lvl1pPr marL="0" algn="l" defTabSz="1320600" rtl="0" eaLnBrk="1" latinLnBrk="0" hangingPunct="1">
      <a:defRPr kumimoji="1" sz="2600" kern="1200">
        <a:solidFill>
          <a:schemeClr val="tx1"/>
        </a:solidFill>
        <a:latin typeface="+mn-lt"/>
        <a:ea typeface="+mn-ea"/>
        <a:cs typeface="+mn-cs"/>
      </a:defRPr>
    </a:lvl1pPr>
    <a:lvl2pPr marL="660300" algn="l" defTabSz="1320600" rtl="0" eaLnBrk="1" latinLnBrk="0" hangingPunct="1">
      <a:defRPr kumimoji="1" sz="2600" kern="1200">
        <a:solidFill>
          <a:schemeClr val="tx1"/>
        </a:solidFill>
        <a:latin typeface="+mn-lt"/>
        <a:ea typeface="+mn-ea"/>
        <a:cs typeface="+mn-cs"/>
      </a:defRPr>
    </a:lvl2pPr>
    <a:lvl3pPr marL="1320600" algn="l" defTabSz="1320600" rtl="0" eaLnBrk="1" latinLnBrk="0" hangingPunct="1">
      <a:defRPr kumimoji="1" sz="2600" kern="1200">
        <a:solidFill>
          <a:schemeClr val="tx1"/>
        </a:solidFill>
        <a:latin typeface="+mn-lt"/>
        <a:ea typeface="+mn-ea"/>
        <a:cs typeface="+mn-cs"/>
      </a:defRPr>
    </a:lvl3pPr>
    <a:lvl4pPr marL="1980901" algn="l" defTabSz="1320600" rtl="0" eaLnBrk="1" latinLnBrk="0" hangingPunct="1">
      <a:defRPr kumimoji="1" sz="2600" kern="1200">
        <a:solidFill>
          <a:schemeClr val="tx1"/>
        </a:solidFill>
        <a:latin typeface="+mn-lt"/>
        <a:ea typeface="+mn-ea"/>
        <a:cs typeface="+mn-cs"/>
      </a:defRPr>
    </a:lvl4pPr>
    <a:lvl5pPr marL="2641201" algn="l" defTabSz="1320600" rtl="0" eaLnBrk="1" latinLnBrk="0" hangingPunct="1">
      <a:defRPr kumimoji="1" sz="2600" kern="1200">
        <a:solidFill>
          <a:schemeClr val="tx1"/>
        </a:solidFill>
        <a:latin typeface="+mn-lt"/>
        <a:ea typeface="+mn-ea"/>
        <a:cs typeface="+mn-cs"/>
      </a:defRPr>
    </a:lvl5pPr>
    <a:lvl6pPr marL="3301501" algn="l" defTabSz="1320600" rtl="0" eaLnBrk="1" latinLnBrk="0" hangingPunct="1">
      <a:defRPr kumimoji="1" sz="2600" kern="1200">
        <a:solidFill>
          <a:schemeClr val="tx1"/>
        </a:solidFill>
        <a:latin typeface="+mn-lt"/>
        <a:ea typeface="+mn-ea"/>
        <a:cs typeface="+mn-cs"/>
      </a:defRPr>
    </a:lvl6pPr>
    <a:lvl7pPr marL="3961803" algn="l" defTabSz="1320600" rtl="0" eaLnBrk="1" latinLnBrk="0" hangingPunct="1">
      <a:defRPr kumimoji="1" sz="2600" kern="1200">
        <a:solidFill>
          <a:schemeClr val="tx1"/>
        </a:solidFill>
        <a:latin typeface="+mn-lt"/>
        <a:ea typeface="+mn-ea"/>
        <a:cs typeface="+mn-cs"/>
      </a:defRPr>
    </a:lvl7pPr>
    <a:lvl8pPr marL="4622103" algn="l" defTabSz="1320600" rtl="0" eaLnBrk="1" latinLnBrk="0" hangingPunct="1">
      <a:defRPr kumimoji="1" sz="2600" kern="1200">
        <a:solidFill>
          <a:schemeClr val="tx1"/>
        </a:solidFill>
        <a:latin typeface="+mn-lt"/>
        <a:ea typeface="+mn-ea"/>
        <a:cs typeface="+mn-cs"/>
      </a:defRPr>
    </a:lvl8pPr>
    <a:lvl9pPr marL="5282403" algn="l" defTabSz="1320600" rtl="0" eaLnBrk="1" latinLnBrk="0" hangingPunct="1">
      <a:defRPr kumimoji="1" sz="2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DEEBF7"/>
    <a:srgbClr val="FFF2CC"/>
    <a:srgbClr val="FFFFFF"/>
    <a:srgbClr val="F2F2F2"/>
    <a:srgbClr val="FBE398"/>
    <a:srgbClr val="B4C7E7"/>
    <a:srgbClr val="FFE699"/>
    <a:srgbClr val="616161"/>
    <a:srgbClr val="C6F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83" d="100"/>
          <a:sy n="83" d="100"/>
        </p:scale>
        <p:origin x="5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13BC417-05BF-C32E-DD7F-CFD58F26933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05C5798-03EA-AFD5-E5BC-C33257275221}"/>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FCD72E61-8354-4126-9076-3F52FFDE82A2}" type="datetimeFigureOut">
              <a:rPr kumimoji="1" lang="ja-JP" altLang="en-US" smtClean="0"/>
              <a:t>2025/9/2</a:t>
            </a:fld>
            <a:endParaRPr kumimoji="1" lang="ja-JP" altLang="en-US"/>
          </a:p>
        </p:txBody>
      </p:sp>
      <p:sp>
        <p:nvSpPr>
          <p:cNvPr id="4" name="フッター プレースホルダー 3">
            <a:extLst>
              <a:ext uri="{FF2B5EF4-FFF2-40B4-BE49-F238E27FC236}">
                <a16:creationId xmlns:a16="http://schemas.microsoft.com/office/drawing/2014/main" id="{5321A2AE-A0CB-0006-4A7F-34DF108F7B2F}"/>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5F8B55E-9C70-EA13-D3A1-0F4F4AC8FBF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FC5E374A-A9BA-4631-A90A-609F87DFDF14}" type="slidenum">
              <a:rPr kumimoji="1" lang="ja-JP" altLang="en-US" smtClean="0"/>
              <a:t>‹#›</a:t>
            </a:fld>
            <a:endParaRPr kumimoji="1" lang="ja-JP" altLang="en-US"/>
          </a:p>
        </p:txBody>
      </p:sp>
    </p:spTree>
    <p:extLst>
      <p:ext uri="{BB962C8B-B14F-4D97-AF65-F5344CB8AC3E}">
        <p14:creationId xmlns:p14="http://schemas.microsoft.com/office/powerpoint/2010/main" val="25707337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13AF87F4-E76D-4355-AA3F-1041820C27F7}" type="datetimeFigureOut">
              <a:rPr kumimoji="1" lang="ja-JP" altLang="en-US" smtClean="0"/>
              <a:t>2025/9/2</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466C0C7-206C-4847-9BFC-7888F6F6A273}" type="slidenum">
              <a:rPr kumimoji="1" lang="ja-JP" altLang="en-US" smtClean="0"/>
              <a:t>‹#›</a:t>
            </a:fld>
            <a:endParaRPr kumimoji="1" lang="ja-JP" altLang="en-US"/>
          </a:p>
        </p:txBody>
      </p:sp>
    </p:spTree>
    <p:extLst>
      <p:ext uri="{BB962C8B-B14F-4D97-AF65-F5344CB8AC3E}">
        <p14:creationId xmlns:p14="http://schemas.microsoft.com/office/powerpoint/2010/main" val="2912027725"/>
      </p:ext>
    </p:extLst>
  </p:cSld>
  <p:clrMap bg1="lt1" tx1="dk1" bg2="lt2" tx2="dk2" accent1="accent1" accent2="accent2" accent3="accent3" accent4="accent4" accent5="accent5" accent6="accent6" hlink="hlink" folHlink="folHlink"/>
  <p:hf sldNum="0" hdr="0" ftr="0" dt="0"/>
  <p:notesStyle>
    <a:lvl1pPr marL="0" algn="l" defTabSz="1320600" rtl="0" eaLnBrk="1" latinLnBrk="0" hangingPunct="1">
      <a:defRPr kumimoji="1" sz="1733" kern="1200">
        <a:solidFill>
          <a:schemeClr val="tx1"/>
        </a:solidFill>
        <a:latin typeface="+mn-lt"/>
        <a:ea typeface="+mn-ea"/>
        <a:cs typeface="+mn-cs"/>
      </a:defRPr>
    </a:lvl1pPr>
    <a:lvl2pPr marL="660300" algn="l" defTabSz="1320600" rtl="0" eaLnBrk="1" latinLnBrk="0" hangingPunct="1">
      <a:defRPr kumimoji="1" sz="1733" kern="1200">
        <a:solidFill>
          <a:schemeClr val="tx1"/>
        </a:solidFill>
        <a:latin typeface="+mn-lt"/>
        <a:ea typeface="+mn-ea"/>
        <a:cs typeface="+mn-cs"/>
      </a:defRPr>
    </a:lvl2pPr>
    <a:lvl3pPr marL="1320600" algn="l" defTabSz="1320600" rtl="0" eaLnBrk="1" latinLnBrk="0" hangingPunct="1">
      <a:defRPr kumimoji="1" sz="1733" kern="1200">
        <a:solidFill>
          <a:schemeClr val="tx1"/>
        </a:solidFill>
        <a:latin typeface="+mn-lt"/>
        <a:ea typeface="+mn-ea"/>
        <a:cs typeface="+mn-cs"/>
      </a:defRPr>
    </a:lvl3pPr>
    <a:lvl4pPr marL="1980901" algn="l" defTabSz="1320600" rtl="0" eaLnBrk="1" latinLnBrk="0" hangingPunct="1">
      <a:defRPr kumimoji="1" sz="1733" kern="1200">
        <a:solidFill>
          <a:schemeClr val="tx1"/>
        </a:solidFill>
        <a:latin typeface="+mn-lt"/>
        <a:ea typeface="+mn-ea"/>
        <a:cs typeface="+mn-cs"/>
      </a:defRPr>
    </a:lvl4pPr>
    <a:lvl5pPr marL="2641201" algn="l" defTabSz="1320600" rtl="0" eaLnBrk="1" latinLnBrk="0" hangingPunct="1">
      <a:defRPr kumimoji="1" sz="1733" kern="1200">
        <a:solidFill>
          <a:schemeClr val="tx1"/>
        </a:solidFill>
        <a:latin typeface="+mn-lt"/>
        <a:ea typeface="+mn-ea"/>
        <a:cs typeface="+mn-cs"/>
      </a:defRPr>
    </a:lvl5pPr>
    <a:lvl6pPr marL="3301501" algn="l" defTabSz="1320600" rtl="0" eaLnBrk="1" latinLnBrk="0" hangingPunct="1">
      <a:defRPr kumimoji="1" sz="1733" kern="1200">
        <a:solidFill>
          <a:schemeClr val="tx1"/>
        </a:solidFill>
        <a:latin typeface="+mn-lt"/>
        <a:ea typeface="+mn-ea"/>
        <a:cs typeface="+mn-cs"/>
      </a:defRPr>
    </a:lvl6pPr>
    <a:lvl7pPr marL="3961803" algn="l" defTabSz="1320600" rtl="0" eaLnBrk="1" latinLnBrk="0" hangingPunct="1">
      <a:defRPr kumimoji="1" sz="1733" kern="1200">
        <a:solidFill>
          <a:schemeClr val="tx1"/>
        </a:solidFill>
        <a:latin typeface="+mn-lt"/>
        <a:ea typeface="+mn-ea"/>
        <a:cs typeface="+mn-cs"/>
      </a:defRPr>
    </a:lvl7pPr>
    <a:lvl8pPr marL="4622103" algn="l" defTabSz="1320600" rtl="0" eaLnBrk="1" latinLnBrk="0" hangingPunct="1">
      <a:defRPr kumimoji="1" sz="1733" kern="1200">
        <a:solidFill>
          <a:schemeClr val="tx1"/>
        </a:solidFill>
        <a:latin typeface="+mn-lt"/>
        <a:ea typeface="+mn-ea"/>
        <a:cs typeface="+mn-cs"/>
      </a:defRPr>
    </a:lvl8pPr>
    <a:lvl9pPr marL="5282403" algn="l" defTabSz="1320600" rtl="0" eaLnBrk="1" latinLnBrk="0" hangingPunct="1">
      <a:defRPr kumimoji="1" sz="17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2969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8E375145-9200-D600-D54B-842B7E3F810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41277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E40D7328-0808-C13F-8C20-72464AB540C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073025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F22DCC61-CD90-7CC2-9CC7-A79FFD671B2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71639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86E1A-3EE3-4B8C-F6AD-713B01DCF45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1D1F63-CEAA-936D-B2F0-E480E7AC837B}"/>
              </a:ext>
            </a:extLst>
          </p:cNvPr>
          <p:cNvSpPr>
            <a:spLocks noGrp="1" noRot="1" noChangeAspect="1"/>
          </p:cNvSpPr>
          <p:nvPr>
            <p:ph type="sldImg"/>
          </p:nvPr>
        </p:nvSpPr>
        <p:spPr>
          <a:xfrm>
            <a:off x="411163" y="1235075"/>
            <a:ext cx="5913437" cy="3327400"/>
          </a:xfrm>
        </p:spPr>
      </p:sp>
      <p:sp>
        <p:nvSpPr>
          <p:cNvPr id="3" name="ノート プレースホルダー 2">
            <a:extLst>
              <a:ext uri="{FF2B5EF4-FFF2-40B4-BE49-F238E27FC236}">
                <a16:creationId xmlns:a16="http://schemas.microsoft.com/office/drawing/2014/main" id="{76C8814E-675E-8D1C-C811-FFAFDF3867FA}"/>
              </a:ext>
            </a:extLst>
          </p:cNvPr>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250A6EC9-2604-796F-C562-F2DFA794FDF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27920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8886DEC3-91B6-88AC-3ABC-50EE18B990B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1488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DD742E3D-3CE3-053F-2818-56EFF9C9F01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731301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5" name="日付プレースホルダー 4">
            <a:extLst>
              <a:ext uri="{FF2B5EF4-FFF2-40B4-BE49-F238E27FC236}">
                <a16:creationId xmlns:a16="http://schemas.microsoft.com/office/drawing/2014/main" id="{B1FDDCD3-DB38-AE12-359D-F10F868B297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0302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5" name="日付プレースホルダー 4">
            <a:extLst>
              <a:ext uri="{FF2B5EF4-FFF2-40B4-BE49-F238E27FC236}">
                <a16:creationId xmlns:a16="http://schemas.microsoft.com/office/drawing/2014/main" id="{BBE7CAAD-C775-4A02-C558-33558BFBF9C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2465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582DF2AA-B924-E355-2634-522773FEDF4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60853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B05F6EBA-F1BA-1842-5113-4A8983C7DBA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70532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7825" y="858838"/>
            <a:ext cx="4110038" cy="23129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1320600" rtl="0" eaLnBrk="1" fontAlgn="auto" latinLnBrk="0" hangingPunct="1">
              <a:lnSpc>
                <a:spcPct val="100000"/>
              </a:lnSpc>
              <a:spcBef>
                <a:spcPts val="0"/>
              </a:spcBef>
              <a:spcAft>
                <a:spcPts val="0"/>
              </a:spcAft>
              <a:buClrTx/>
              <a:buSzTx/>
              <a:buFontTx/>
              <a:buNone/>
              <a:tabLst/>
              <a:defRPr/>
            </a:pPr>
            <a:fld id="{7D95702B-A176-47F2-94B3-59C819DD5A0E}" type="slidenum">
              <a:rPr kumimoji="1" lang="ja-JP" altLang="en-US" sz="1200" b="0" i="0" u="none" strike="noStrike" kern="1200" cap="none" spc="0" normalizeH="0" baseline="0" noProof="0" smtClean="0">
                <a:ln>
                  <a:noFill/>
                </a:ln>
                <a:solidFill>
                  <a:prstClr val="black"/>
                </a:solidFill>
                <a:effectLst/>
                <a:uLnTx/>
                <a:uFillTx/>
                <a:latin typeface="游ゴシック" panose="02110004020202020204"/>
                <a:ea typeface="游ゴシック" panose="020B0400000000000000" pitchFamily="50" charset="-128"/>
                <a:cs typeface="+mn-cs"/>
              </a:rPr>
              <a:pPr marL="0" marR="0" lvl="0" indent="0" algn="r" defTabSz="13206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110004020202020204"/>
              <a:ea typeface="游ゴシック" panose="020B0400000000000000" pitchFamily="50" charset="-128"/>
              <a:cs typeface="+mn-cs"/>
            </a:endParaRPr>
          </a:p>
        </p:txBody>
      </p:sp>
    </p:spTree>
    <p:extLst>
      <p:ext uri="{BB962C8B-B14F-4D97-AF65-F5344CB8AC3E}">
        <p14:creationId xmlns:p14="http://schemas.microsoft.com/office/powerpoint/2010/main" val="4019243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ja-JP" altLang="en-US"/>
          </a:p>
        </p:txBody>
      </p:sp>
      <p:sp>
        <p:nvSpPr>
          <p:cNvPr id="5" name="日付プレースホルダー 4">
            <a:extLst>
              <a:ext uri="{FF2B5EF4-FFF2-40B4-BE49-F238E27FC236}">
                <a16:creationId xmlns:a16="http://schemas.microsoft.com/office/drawing/2014/main" id="{2065FBA2-F8DF-C752-04F1-7330FF07E39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205640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AAE8BED2-A3FB-5FFD-9ABC-50131815EE8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73365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84F79FBC-7A16-CE98-D121-F72C605B1CB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96191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ja-JP"/>
          </a:p>
        </p:txBody>
      </p:sp>
      <p:sp>
        <p:nvSpPr>
          <p:cNvPr id="5" name="日付プレースホルダー 4">
            <a:extLst>
              <a:ext uri="{FF2B5EF4-FFF2-40B4-BE49-F238E27FC236}">
                <a16:creationId xmlns:a16="http://schemas.microsoft.com/office/drawing/2014/main" id="{38A3BD5D-1F59-1616-67D5-A14B77B6CD9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617675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ja-JP"/>
          </a:p>
        </p:txBody>
      </p:sp>
      <p:sp>
        <p:nvSpPr>
          <p:cNvPr id="5" name="日付プレースホルダー 4">
            <a:extLst>
              <a:ext uri="{FF2B5EF4-FFF2-40B4-BE49-F238E27FC236}">
                <a16:creationId xmlns:a16="http://schemas.microsoft.com/office/drawing/2014/main" id="{B10BD089-F022-671E-728B-5999876EC5B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0951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5" name="日付プレースホルダー 4">
            <a:extLst>
              <a:ext uri="{FF2B5EF4-FFF2-40B4-BE49-F238E27FC236}">
                <a16:creationId xmlns:a16="http://schemas.microsoft.com/office/drawing/2014/main" id="{8E4DAE27-C975-1D50-C734-71A619C67D1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227521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ja-JP" altLang="ja-JP"/>
          </a:p>
        </p:txBody>
      </p:sp>
      <p:sp>
        <p:nvSpPr>
          <p:cNvPr id="5" name="日付プレースホルダー 4">
            <a:extLst>
              <a:ext uri="{FF2B5EF4-FFF2-40B4-BE49-F238E27FC236}">
                <a16:creationId xmlns:a16="http://schemas.microsoft.com/office/drawing/2014/main" id="{0AA468DD-C876-5FDE-9406-883FE85AD74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90530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ja-JP"/>
          </a:p>
        </p:txBody>
      </p:sp>
      <p:sp>
        <p:nvSpPr>
          <p:cNvPr id="5" name="日付プレースホルダー 4">
            <a:extLst>
              <a:ext uri="{FF2B5EF4-FFF2-40B4-BE49-F238E27FC236}">
                <a16:creationId xmlns:a16="http://schemas.microsoft.com/office/drawing/2014/main" id="{BC3B23C9-D8BB-D1F1-9707-C4CC509AFF6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84525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ja-JP"/>
          </a:p>
        </p:txBody>
      </p:sp>
      <p:sp>
        <p:nvSpPr>
          <p:cNvPr id="5" name="日付プレースホルダー 4">
            <a:extLst>
              <a:ext uri="{FF2B5EF4-FFF2-40B4-BE49-F238E27FC236}">
                <a16:creationId xmlns:a16="http://schemas.microsoft.com/office/drawing/2014/main" id="{7DDA9155-309B-782A-6594-AFE3E3D9B7A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693974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buFont typeface="Arial" panose="020B0604020202020204" pitchFamily="34" charset="0"/>
              <a:buChar char="•"/>
            </a:pPr>
            <a:endParaRPr lang="ja-JP" altLang="en-US"/>
          </a:p>
        </p:txBody>
      </p:sp>
      <p:sp>
        <p:nvSpPr>
          <p:cNvPr id="5" name="日付プレースホルダー 4">
            <a:extLst>
              <a:ext uri="{FF2B5EF4-FFF2-40B4-BE49-F238E27FC236}">
                <a16:creationId xmlns:a16="http://schemas.microsoft.com/office/drawing/2014/main" id="{7EB13EE8-9BAC-C84D-AC58-F275A6FD3AA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7584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ja-JP" altLang="en-US"/>
          </a:p>
        </p:txBody>
      </p:sp>
      <p:sp>
        <p:nvSpPr>
          <p:cNvPr id="5" name="日付プレースホルダー 4">
            <a:extLst>
              <a:ext uri="{FF2B5EF4-FFF2-40B4-BE49-F238E27FC236}">
                <a16:creationId xmlns:a16="http://schemas.microsoft.com/office/drawing/2014/main" id="{5D144A0F-8508-60B2-9E0D-EE5879DE8C7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929496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7FAD6852-5AFA-3F19-0F8D-E3115B7880D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489596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82466985-BF01-B3E4-2C68-819633449C6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031899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ja-JP" altLang="en-US"/>
          </a:p>
        </p:txBody>
      </p:sp>
      <p:sp>
        <p:nvSpPr>
          <p:cNvPr id="5" name="日付プレースホルダー 4">
            <a:extLst>
              <a:ext uri="{FF2B5EF4-FFF2-40B4-BE49-F238E27FC236}">
                <a16:creationId xmlns:a16="http://schemas.microsoft.com/office/drawing/2014/main" id="{90C2A814-1B7F-83F1-952F-76AE2ADE335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66168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B1FF185A-0C21-3C32-2D63-11E0463DDDB7}"/>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247838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a:p>
        </p:txBody>
      </p:sp>
      <p:sp>
        <p:nvSpPr>
          <p:cNvPr id="5" name="日付プレースホルダー 4">
            <a:extLst>
              <a:ext uri="{FF2B5EF4-FFF2-40B4-BE49-F238E27FC236}">
                <a16:creationId xmlns:a16="http://schemas.microsoft.com/office/drawing/2014/main" id="{958A2FDE-2DEC-E3F8-2922-2172EF1B306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92664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F6430981-C140-CA65-1846-313E455993F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95134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66B076B9-3B00-EB73-7776-4BC87FC3018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361458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A55CDB6C-DF25-77B7-A7CA-EB26BC93872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52894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3C6122AE-30AB-B5B0-C846-2D500A9981C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17868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74878529-D75D-4B82-8723-69797D65636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257952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A0681294-3DED-2A44-FF62-CDBD4665BDC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2857457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03427" rtl="0" eaLnBrk="1" fontAlgn="auto" latinLnBrk="0" hangingPunct="1">
              <a:lnSpc>
                <a:spcPct val="100000"/>
              </a:lnSpc>
              <a:spcBef>
                <a:spcPts val="988"/>
              </a:spcBef>
              <a:spcAft>
                <a:spcPts val="0"/>
              </a:spcAft>
              <a:buClrTx/>
              <a:buSzTx/>
              <a:buFontTx/>
              <a:buNone/>
              <a:tabLst/>
              <a:defRPr/>
            </a:pPr>
            <a:endParaRPr lang="en-US" altLang="ja-JP"/>
          </a:p>
        </p:txBody>
      </p:sp>
      <p:sp>
        <p:nvSpPr>
          <p:cNvPr id="5" name="日付プレースホルダー 4">
            <a:extLst>
              <a:ext uri="{FF2B5EF4-FFF2-40B4-BE49-F238E27FC236}">
                <a16:creationId xmlns:a16="http://schemas.microsoft.com/office/drawing/2014/main" id="{02223D26-1A23-226B-FA79-9A4A21C9335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239157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buFont typeface="Arial" panose="020B0604020202020204" pitchFamily="34" charset="0"/>
              <a:buChar char="•"/>
            </a:pPr>
            <a:endParaRPr lang="ja-JP" altLang="en-US"/>
          </a:p>
        </p:txBody>
      </p:sp>
      <p:sp>
        <p:nvSpPr>
          <p:cNvPr id="5" name="日付プレースホルダー 4">
            <a:extLst>
              <a:ext uri="{FF2B5EF4-FFF2-40B4-BE49-F238E27FC236}">
                <a16:creationId xmlns:a16="http://schemas.microsoft.com/office/drawing/2014/main" id="{B0187761-3485-8334-CC6F-DAF11436EF3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8797409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buFont typeface="Arial" panose="020B0604020202020204" pitchFamily="34" charset="0"/>
              <a:buChar char="•"/>
            </a:pPr>
            <a:endParaRPr lang="ja-JP" altLang="en-US"/>
          </a:p>
        </p:txBody>
      </p:sp>
      <p:sp>
        <p:nvSpPr>
          <p:cNvPr id="5" name="日付プレースホルダー 4">
            <a:extLst>
              <a:ext uri="{FF2B5EF4-FFF2-40B4-BE49-F238E27FC236}">
                <a16:creationId xmlns:a16="http://schemas.microsoft.com/office/drawing/2014/main" id="{0401CCF2-DD7C-6E08-F4A9-48A58F86F672}"/>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7951057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03427" rtl="0" eaLnBrk="1" fontAlgn="auto" latinLnBrk="0" hangingPunct="1">
              <a:lnSpc>
                <a:spcPct val="100000"/>
              </a:lnSpc>
              <a:spcBef>
                <a:spcPts val="988"/>
              </a:spcBef>
              <a:spcAft>
                <a:spcPts val="0"/>
              </a:spcAft>
              <a:buClrTx/>
              <a:buSzTx/>
              <a:buFontTx/>
              <a:buNone/>
              <a:tabLst/>
              <a:defRPr/>
            </a:pPr>
            <a:endParaRPr lang="ja-JP" altLang="en-US"/>
          </a:p>
        </p:txBody>
      </p:sp>
      <p:sp>
        <p:nvSpPr>
          <p:cNvPr id="5" name="日付プレースホルダー 4">
            <a:extLst>
              <a:ext uri="{FF2B5EF4-FFF2-40B4-BE49-F238E27FC236}">
                <a16:creationId xmlns:a16="http://schemas.microsoft.com/office/drawing/2014/main" id="{273B0952-57F8-8705-CD70-A826976A35F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4424321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en-US" altLang="ja-JP"/>
          </a:p>
        </p:txBody>
      </p:sp>
      <p:sp>
        <p:nvSpPr>
          <p:cNvPr id="5" name="日付プレースホルダー 4">
            <a:extLst>
              <a:ext uri="{FF2B5EF4-FFF2-40B4-BE49-F238E27FC236}">
                <a16:creationId xmlns:a16="http://schemas.microsoft.com/office/drawing/2014/main" id="{8B274BF7-B323-549A-D6D2-62FA816769A5}"/>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1398269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ja-JP" altLang="en-US"/>
          </a:p>
        </p:txBody>
      </p:sp>
      <p:sp>
        <p:nvSpPr>
          <p:cNvPr id="5" name="日付プレースホルダー 4">
            <a:extLst>
              <a:ext uri="{FF2B5EF4-FFF2-40B4-BE49-F238E27FC236}">
                <a16:creationId xmlns:a16="http://schemas.microsoft.com/office/drawing/2014/main" id="{FF560E34-2A40-E334-AE35-64391A7F075F}"/>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139038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E55E12FC-8C9B-2452-B75E-9EFECABD099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9341234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03427" rtl="0" eaLnBrk="1" fontAlgn="auto" latinLnBrk="0" hangingPunct="1">
              <a:lnSpc>
                <a:spcPct val="100000"/>
              </a:lnSpc>
              <a:spcBef>
                <a:spcPts val="988"/>
              </a:spcBef>
              <a:spcAft>
                <a:spcPts val="0"/>
              </a:spcAft>
              <a:buClrTx/>
              <a:buSzTx/>
              <a:buFontTx/>
              <a:buNone/>
              <a:tabLst/>
              <a:defRPr/>
            </a:pPr>
            <a:endParaRPr lang="en-US" altLang="ja-JP"/>
          </a:p>
        </p:txBody>
      </p:sp>
      <p:sp>
        <p:nvSpPr>
          <p:cNvPr id="5" name="日付プレースホルダー 4">
            <a:extLst>
              <a:ext uri="{FF2B5EF4-FFF2-40B4-BE49-F238E27FC236}">
                <a16:creationId xmlns:a16="http://schemas.microsoft.com/office/drawing/2014/main" id="{227E0911-D8EC-F7AF-AA7C-F20468D3551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481228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ja-JP" altLang="en-US"/>
          </a:p>
        </p:txBody>
      </p:sp>
      <p:sp>
        <p:nvSpPr>
          <p:cNvPr id="5" name="日付プレースホルダー 4">
            <a:extLst>
              <a:ext uri="{FF2B5EF4-FFF2-40B4-BE49-F238E27FC236}">
                <a16:creationId xmlns:a16="http://schemas.microsoft.com/office/drawing/2014/main" id="{7884C303-8B95-469A-07F7-DBF065634F29}"/>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310925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ja-JP" altLang="en-US"/>
          </a:p>
        </p:txBody>
      </p:sp>
      <p:sp>
        <p:nvSpPr>
          <p:cNvPr id="5" name="日付プレースホルダー 4">
            <a:extLst>
              <a:ext uri="{FF2B5EF4-FFF2-40B4-BE49-F238E27FC236}">
                <a16:creationId xmlns:a16="http://schemas.microsoft.com/office/drawing/2014/main" id="{6E0D5BD8-599F-5108-33B0-D7EC0668034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604356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D6CDE-D630-C313-6EE8-ACC43CBDF8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B3DD0BF-E7BA-603A-9DA5-FA30A5C3E9DA}"/>
              </a:ext>
            </a:extLst>
          </p:cNvPr>
          <p:cNvSpPr>
            <a:spLocks noGrp="1" noRot="1" noChangeAspect="1"/>
          </p:cNvSpPr>
          <p:nvPr>
            <p:ph type="sldImg"/>
          </p:nvPr>
        </p:nvSpPr>
        <p:spPr>
          <a:xfrm>
            <a:off x="411163" y="1235075"/>
            <a:ext cx="5913437" cy="3327400"/>
          </a:xfrm>
        </p:spPr>
      </p:sp>
      <p:sp>
        <p:nvSpPr>
          <p:cNvPr id="3" name="ノート プレースホルダー 2">
            <a:extLst>
              <a:ext uri="{FF2B5EF4-FFF2-40B4-BE49-F238E27FC236}">
                <a16:creationId xmlns:a16="http://schemas.microsoft.com/office/drawing/2014/main" id="{D9C23285-7D0D-68A7-A9D7-E2F911C90692}"/>
              </a:ext>
            </a:extLst>
          </p:cNvPr>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28816B5A-466B-5836-2005-8CE11B898F2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997611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ja-JP" altLang="en-US"/>
          </a:p>
        </p:txBody>
      </p:sp>
      <p:sp>
        <p:nvSpPr>
          <p:cNvPr id="5" name="日付プレースホルダー 4">
            <a:extLst>
              <a:ext uri="{FF2B5EF4-FFF2-40B4-BE49-F238E27FC236}">
                <a16:creationId xmlns:a16="http://schemas.microsoft.com/office/drawing/2014/main" id="{CA3CF675-11A4-7C37-6098-DD1EB67B301A}"/>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1832300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defTabSz="903427">
              <a:defRPr/>
            </a:pPr>
            <a:endParaRPr lang="ja-JP" altLang="en-US"/>
          </a:p>
        </p:txBody>
      </p:sp>
      <p:sp>
        <p:nvSpPr>
          <p:cNvPr id="5" name="日付プレースホルダー 4">
            <a:extLst>
              <a:ext uri="{FF2B5EF4-FFF2-40B4-BE49-F238E27FC236}">
                <a16:creationId xmlns:a16="http://schemas.microsoft.com/office/drawing/2014/main" id="{DB64FA6B-6A9B-8BA6-9E19-04B6EB02B5CC}"/>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70338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marL="0" marR="0" lvl="0" indent="0" algn="l" defTabSz="903427" rtl="0" eaLnBrk="1" fontAlgn="auto" latinLnBrk="0" hangingPunct="1">
              <a:lnSpc>
                <a:spcPct val="100000"/>
              </a:lnSpc>
              <a:spcBef>
                <a:spcPts val="988"/>
              </a:spcBef>
              <a:spcAft>
                <a:spcPts val="0"/>
              </a:spcAft>
              <a:buClrTx/>
              <a:buSzTx/>
              <a:buFontTx/>
              <a:buNone/>
              <a:tabLst/>
              <a:defRPr/>
            </a:pPr>
            <a:endParaRPr lang="en-US" altLang="ja-JP" dirty="0"/>
          </a:p>
        </p:txBody>
      </p:sp>
      <p:sp>
        <p:nvSpPr>
          <p:cNvPr id="5" name="日付プレースホルダー 4">
            <a:extLst>
              <a:ext uri="{FF2B5EF4-FFF2-40B4-BE49-F238E27FC236}">
                <a16:creationId xmlns:a16="http://schemas.microsoft.com/office/drawing/2014/main" id="{EA31C011-6893-03F8-8967-5320DCE8D81E}"/>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766439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lgn="l">
              <a:buFont typeface="Arial" panose="020B0604020202020204" pitchFamily="34" charset="0"/>
              <a:buNone/>
            </a:pPr>
            <a:endParaRPr lang="ja-JP" altLang="en-US"/>
          </a:p>
        </p:txBody>
      </p:sp>
      <p:sp>
        <p:nvSpPr>
          <p:cNvPr id="5" name="日付プレースホルダー 4">
            <a:extLst>
              <a:ext uri="{FF2B5EF4-FFF2-40B4-BE49-F238E27FC236}">
                <a16:creationId xmlns:a16="http://schemas.microsoft.com/office/drawing/2014/main" id="{AA2AC21F-3B5C-F1C2-F688-9F5E556CE0D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721485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146382EC-B6B0-E609-A0CD-9960275613A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0204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endParaRPr lang="en-US" altLang="ja-JP"/>
          </a:p>
        </p:txBody>
      </p:sp>
      <p:sp>
        <p:nvSpPr>
          <p:cNvPr id="5" name="日付プレースホルダー 4">
            <a:extLst>
              <a:ext uri="{FF2B5EF4-FFF2-40B4-BE49-F238E27FC236}">
                <a16:creationId xmlns:a16="http://schemas.microsoft.com/office/drawing/2014/main" id="{858E6DA7-B45A-615A-222A-F4429F8CA3D4}"/>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32256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1163" y="1235075"/>
            <a:ext cx="5913437" cy="3327400"/>
          </a:xfrm>
        </p:spPr>
      </p:sp>
      <p:sp>
        <p:nvSpPr>
          <p:cNvPr id="3" name="ノート プレースホルダー 2"/>
          <p:cNvSpPr>
            <a:spLocks noGrp="1"/>
          </p:cNvSpPr>
          <p:nvPr>
            <p:ph type="body" idx="1"/>
          </p:nvPr>
        </p:nvSpPr>
        <p:spPr/>
        <p:txBody>
          <a:bodyPr/>
          <a:lstStyle/>
          <a:p>
            <a:pPr algn="l"/>
            <a:endParaRPr lang="en-US" altLang="ja-JP"/>
          </a:p>
        </p:txBody>
      </p:sp>
      <p:sp>
        <p:nvSpPr>
          <p:cNvPr id="5" name="日付プレースホルダー 4">
            <a:extLst>
              <a:ext uri="{FF2B5EF4-FFF2-40B4-BE49-F238E27FC236}">
                <a16:creationId xmlns:a16="http://schemas.microsoft.com/office/drawing/2014/main" id="{F4B07BD0-9A20-A4EA-E282-201F1E3B5A4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851782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53050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569205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685621"/>
            <a:ext cx="7084079" cy="913789"/>
          </a:xfrm>
        </p:spPr>
        <p:txBody>
          <a:bodyPr anchor="ctr"/>
          <a:lstStyle>
            <a:lvl1pPr marL="0" indent="0" algn="ctr">
              <a:buNone/>
              <a:defRPr sz="2400">
                <a:solidFill>
                  <a:srgbClr val="009F40"/>
                </a:solidFill>
                <a:latin typeface="BIZ UDPゴシック" panose="020B0400000000000000" pitchFamily="50" charset="-128"/>
                <a:ea typeface="BIZ UDPゴシック" panose="020B0400000000000000"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11048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108541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82283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630495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dirty="0"/>
          </a:p>
        </p:txBody>
      </p:sp>
    </p:spTree>
    <p:extLst>
      <p:ext uri="{BB962C8B-B14F-4D97-AF65-F5344CB8AC3E}">
        <p14:creationId xmlns:p14="http://schemas.microsoft.com/office/powerpoint/2010/main" val="113964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103898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420539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213065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300095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83006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79106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039895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4251983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2832321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p>
            <a:fld id="{242DB008-4E90-488E-8D18-824CB66D037E}" type="slidenum">
              <a:rPr kumimoji="1" lang="ja-JP" altLang="en-US" smtClean="0"/>
              <a:t>‹#›</a:t>
            </a:fld>
            <a:endParaRPr kumimoji="1" lang="ja-JP" altLang="en-US"/>
          </a:p>
        </p:txBody>
      </p:sp>
    </p:spTree>
    <p:extLst>
      <p:ext uri="{BB962C8B-B14F-4D97-AF65-F5344CB8AC3E}">
        <p14:creationId xmlns:p14="http://schemas.microsoft.com/office/powerpoint/2010/main" val="1925518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mn-lt"/>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メイリオ" panose="020B0604030504040204" pitchFamily="50" charset="-128"/>
                <a:ea typeface="メイリオ" panose="020B0604030504040204" pitchFamily="50" charset="-128"/>
              </a:defRPr>
            </a:lvl1pPr>
          </a:lstStyle>
          <a:p>
            <a:fld id="{5C9A7DF6-5BF3-4F5D-B76E-EB7D638CBFF7}" type="slidenum">
              <a:rPr kumimoji="1" lang="ja-JP" altLang="en-US" smtClean="0"/>
              <a:pPr/>
              <a:t>‹#›</a:t>
            </a:fld>
            <a:endParaRPr kumimoji="1" lang="ja-JP" altLang="en-US" dirty="0"/>
          </a:p>
        </p:txBody>
      </p:sp>
    </p:spTree>
    <p:extLst>
      <p:ext uri="{BB962C8B-B14F-4D97-AF65-F5344CB8AC3E}">
        <p14:creationId xmlns:p14="http://schemas.microsoft.com/office/powerpoint/2010/main" val="3360535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D6DBB-8C2D-4818-0FB6-977218765C8A}"/>
              </a:ext>
            </a:extLst>
          </p:cNvPr>
          <p:cNvSpPr>
            <a:spLocks noGrp="1"/>
          </p:cNvSpPr>
          <p:nvPr>
            <p:ph type="ctrTitle"/>
          </p:nvPr>
        </p:nvSpPr>
        <p:spPr>
          <a:xfrm>
            <a:off x="2201267" y="1621191"/>
            <a:ext cx="13207604" cy="3448756"/>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AE0AD0-F946-6283-5FCF-0607BB571036}"/>
              </a:ext>
            </a:extLst>
          </p:cNvPr>
          <p:cNvSpPr>
            <a:spLocks noGrp="1"/>
          </p:cNvSpPr>
          <p:nvPr>
            <p:ph type="subTitle" idx="1"/>
          </p:nvPr>
        </p:nvSpPr>
        <p:spPr>
          <a:xfrm>
            <a:off x="2201267" y="5202944"/>
            <a:ext cx="13207604" cy="2391656"/>
          </a:xfrm>
        </p:spPr>
        <p:txBody>
          <a:bodyPr/>
          <a:lstStyle>
            <a:lvl1pPr marL="0" indent="0" algn="ctr">
              <a:buNone/>
              <a:defRPr sz="2400"/>
            </a:lvl1pPr>
            <a:lvl2pPr marL="457180" indent="0" algn="ctr">
              <a:buNone/>
              <a:defRPr sz="2000"/>
            </a:lvl2pPr>
            <a:lvl3pPr marL="914360" indent="0" algn="ctr">
              <a:buNone/>
              <a:defRPr sz="1801"/>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3CDA25A-BE19-613B-BCC4-7CC0EA62C1F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F179AFA5-7E25-4A09-01E0-1309D1B7AD66}"/>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876E2C08-692D-0378-B072-039AAAE5DC0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949040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9832D-9433-FF47-807D-6CEEAACEBE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FC2553-0712-2626-DCA5-172EC0DD45F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BEFE16B-E294-A357-DEF5-0FF3A31857CB}"/>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B051B131-1A40-0C69-70AD-299F6160F4CF}"/>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Tree>
    <p:extLst>
      <p:ext uri="{BB962C8B-B14F-4D97-AF65-F5344CB8AC3E}">
        <p14:creationId xmlns:p14="http://schemas.microsoft.com/office/powerpoint/2010/main" val="2215637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6B509C-D466-92FD-964E-BA681AC211E4}"/>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666340-84BA-CD34-71F6-9F2CEDA468BF}"/>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56273B-B1CD-D01D-579F-C50EB91946E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C715136A-7FE1-A938-F300-19FAD8C85950}"/>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FBBE4C6-04F6-A82E-C49E-7F86E8421C9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654878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494392-95A3-45A2-CF2D-FF82132AE99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37F381-28B3-F14F-D0AB-506558AB5A1E}"/>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A25D32B-EE09-DA17-5612-43BD434BD15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37ED0A9-7301-901F-B387-3288EE935054}"/>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10E520B1-7831-7258-0676-5ED2B4B1550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E6373631-0262-74B0-57F8-C7C90BF6B080}"/>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843844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5E05B-CC22-901A-09B0-2125CF420FE7}"/>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F570E4-A8F3-8849-E62E-A9F1B45BA2E4}"/>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0D18115-C72F-E134-0816-5A63BEF5B15D}"/>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ED80E17-6D6B-D74E-DABF-50543C2E02FC}"/>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7E5FFF4-5E66-6DAB-6FA1-E60EF1BE49B5}"/>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9C6F5B-6C86-118D-56B4-CED7A4ED9623}"/>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8" name="フッター プレースホルダー 7">
            <a:extLst>
              <a:ext uri="{FF2B5EF4-FFF2-40B4-BE49-F238E27FC236}">
                <a16:creationId xmlns:a16="http://schemas.microsoft.com/office/drawing/2014/main" id="{05236FBF-1845-5377-105D-9790F05179DD}"/>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9" name="スライド番号プレースホルダー 8">
            <a:extLst>
              <a:ext uri="{FF2B5EF4-FFF2-40B4-BE49-F238E27FC236}">
                <a16:creationId xmlns:a16="http://schemas.microsoft.com/office/drawing/2014/main" id="{9E4E4B93-4C9A-13B1-37F1-12E49053EC51}"/>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142451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7805EE-2F5A-F82C-4906-62E05D59A9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0810AFC-99F5-1326-8AE4-BCA115165BF2}"/>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フッター プレースホルダー 3">
            <a:extLst>
              <a:ext uri="{FF2B5EF4-FFF2-40B4-BE49-F238E27FC236}">
                <a16:creationId xmlns:a16="http://schemas.microsoft.com/office/drawing/2014/main" id="{53A034D2-969B-44F3-6B50-5D3A1E8B19C5}"/>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スライド番号プレースホルダー 4">
            <a:extLst>
              <a:ext uri="{FF2B5EF4-FFF2-40B4-BE49-F238E27FC236}">
                <a16:creationId xmlns:a16="http://schemas.microsoft.com/office/drawing/2014/main" id="{78AB9A99-BEC2-D7B1-97FC-16577CBCCD4D}"/>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30583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3824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E7C539A-1F54-BC7F-262E-23E6689BDFD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フッター プレースホルダー 2">
            <a:extLst>
              <a:ext uri="{FF2B5EF4-FFF2-40B4-BE49-F238E27FC236}">
                <a16:creationId xmlns:a16="http://schemas.microsoft.com/office/drawing/2014/main" id="{D306BE4D-928D-4CD8-9475-53C0D54C0817}"/>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4" name="スライド番号プレースホルダー 3">
            <a:extLst>
              <a:ext uri="{FF2B5EF4-FFF2-40B4-BE49-F238E27FC236}">
                <a16:creationId xmlns:a16="http://schemas.microsoft.com/office/drawing/2014/main" id="{53A3006B-ADCE-83D1-7204-7F708CD74A4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119559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61CBF-8B81-FC86-DCF7-8EE2BD1CA5C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DD9399-C761-0958-6B3B-F54BF52E424D}"/>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38ECEA0-DB74-9342-C5D1-85FBFD2E0D34}"/>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E1917B5-1A84-5FF3-FB89-1C168481CB70}"/>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D9EE603B-88C7-3AC9-2CE5-D834B25C3BA3}"/>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5844BE14-40D3-4654-4372-DFCC5B354E8B}"/>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533426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6C04DB-A540-9DAC-7B25-44BF03EF9901}"/>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909BFD4-1535-39F9-0C8A-089A1E29EB02}"/>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A95BBD-7577-E544-5391-AC5250B5261A}"/>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323D6D-3525-1C32-DC99-23D81F0799D7}"/>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フッター プレースホルダー 5">
            <a:extLst>
              <a:ext uri="{FF2B5EF4-FFF2-40B4-BE49-F238E27FC236}">
                <a16:creationId xmlns:a16="http://schemas.microsoft.com/office/drawing/2014/main" id="{FF09F13E-4116-6B56-FB3C-E487464CD391}"/>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a:extLst>
              <a:ext uri="{FF2B5EF4-FFF2-40B4-BE49-F238E27FC236}">
                <a16:creationId xmlns:a16="http://schemas.microsoft.com/office/drawing/2014/main" id="{304A3131-0DB9-4847-F87C-8675E4063858}"/>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2773393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E642E0-66C7-94DF-33C0-FE24FF61575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A0804E-9F86-F124-F71A-2C91EA3DAFA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38B569E-A686-6D3A-0E9D-9F23BFD05B65}"/>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27A63ABB-AE25-8B3F-E5AA-8F83269F0632}"/>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B8E595FB-A0DA-0AC3-7961-D58E85A832FA}"/>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3563247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51824C-C676-D579-C1FC-C7B60C908352}"/>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92A944-C791-1124-7FBB-1A2A4489DD33}"/>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9B51224-4697-94EA-DA3F-910149C49BC6}"/>
              </a:ext>
            </a:extLst>
          </p:cNvPr>
          <p:cNvSpPr>
            <a:spLocks noGrp="1"/>
          </p:cNvSpPr>
          <p:nvPr>
            <p:ph type="dt" sz="half" idx="10"/>
          </p:nvPr>
        </p:nvSpPr>
        <p:spPr>
          <a:xfrm>
            <a:off x="1210698"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0BECBFCC-19E6-60FF-4EBE-D586C52CCEC9}"/>
              </a:ext>
            </a:extLst>
          </p:cNvPr>
          <p:cNvSpPr>
            <a:spLocks noGrp="1"/>
          </p:cNvSpPr>
          <p:nvPr>
            <p:ph type="ftr" sz="quarter" idx="11"/>
          </p:nvPr>
        </p:nvSpPr>
        <p:spPr>
          <a:xfrm>
            <a:off x="5833360" y="9181397"/>
            <a:ext cx="5943422"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AE4716CA-A878-1CF8-5E38-809D0937F9E4}"/>
              </a:ext>
            </a:extLst>
          </p:cNvPr>
          <p:cNvSpPr>
            <a:spLocks noGrp="1"/>
          </p:cNvSpPr>
          <p:nvPr>
            <p:ph type="sldNum" sz="quarter" idx="12"/>
          </p:nvPr>
        </p:nvSpPr>
        <p:spPr>
          <a:xfrm>
            <a:off x="12437161" y="9181397"/>
            <a:ext cx="3962281" cy="527403"/>
          </a:xfrm>
          <a:prstGeom prst="rect">
            <a:avLst/>
          </a:prstGeom>
        </p:spPr>
        <p:txBody>
          <a:bodyPr/>
          <a:lstStyle>
            <a:lvl1pPr>
              <a:defRPr>
                <a:latin typeface="BIZ UDPゴシック" panose="020B0400000000000000" pitchFamily="50" charset="-128"/>
                <a:ea typeface="BIZ UDPゴシック" panose="020B0400000000000000" pitchFamily="50" charset="-128"/>
              </a:defRPr>
            </a:lvl1pPr>
          </a:lstStyle>
          <a:p>
            <a:fld id="{242DB008-4E90-488E-8D18-824CB66D037E}" type="slidenum">
              <a:rPr lang="ja-JP" altLang="en-US" smtClean="0"/>
              <a:pPr/>
              <a:t>‹#›</a:t>
            </a:fld>
            <a:endParaRPr lang="ja-JP" altLang="en-US" dirty="0"/>
          </a:p>
        </p:txBody>
      </p:sp>
    </p:spTree>
    <p:extLst>
      <p:ext uri="{BB962C8B-B14F-4D97-AF65-F5344CB8AC3E}">
        <p14:creationId xmlns:p14="http://schemas.microsoft.com/office/powerpoint/2010/main" val="990356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8" name="テキスト プレースホルダー 7">
            <a:extLst>
              <a:ext uri="{FF2B5EF4-FFF2-40B4-BE49-F238E27FC236}">
                <a16:creationId xmlns:a16="http://schemas.microsoft.com/office/drawing/2014/main" id="{355F12A9-C39A-C259-519F-5F49C13257B5}"/>
              </a:ext>
            </a:extLst>
          </p:cNvPr>
          <p:cNvSpPr>
            <a:spLocks noGrp="1"/>
          </p:cNvSpPr>
          <p:nvPr>
            <p:ph type="body" sz="quarter" idx="13" hasCustomPrompt="1"/>
          </p:nvPr>
        </p:nvSpPr>
        <p:spPr>
          <a:xfrm>
            <a:off x="1591085" y="790575"/>
            <a:ext cx="11373215" cy="419100"/>
          </a:xfrm>
          <a:prstGeom prst="rect">
            <a:avLst/>
          </a:prstGeom>
        </p:spPr>
        <p:txBody>
          <a:bodyPr anchor="b"/>
          <a:lstStyle>
            <a:lvl1pPr>
              <a:defRPr sz="1800"/>
            </a:lvl1pPr>
          </a:lstStyle>
          <a:p>
            <a:pPr lvl="0"/>
            <a:r>
              <a:rPr kumimoji="1" lang="ja-JP" altLang="en-US"/>
              <a:t>用語注釈・引用元・参考資料</a:t>
            </a:r>
          </a:p>
        </p:txBody>
      </p:sp>
      <p:sp>
        <p:nvSpPr>
          <p:cNvPr id="2" name="テキスト プレースホルダー 11">
            <a:extLst>
              <a:ext uri="{FF2B5EF4-FFF2-40B4-BE49-F238E27FC236}">
                <a16:creationId xmlns:a16="http://schemas.microsoft.com/office/drawing/2014/main" id="{0B74361F-29CA-14D1-979C-D335D9022B6D}"/>
              </a:ext>
            </a:extLst>
          </p:cNvPr>
          <p:cNvSpPr>
            <a:spLocks noGrp="1"/>
          </p:cNvSpPr>
          <p:nvPr>
            <p:ph type="body" sz="quarter" idx="25" hasCustomPrompt="1"/>
          </p:nvPr>
        </p:nvSpPr>
        <p:spPr>
          <a:xfrm>
            <a:off x="1591081" y="1476375"/>
            <a:ext cx="14427978" cy="7429500"/>
          </a:xfrm>
          <a:prstGeom prst="rect">
            <a:avLst/>
          </a:prstGeom>
        </p:spPr>
        <p:txBody>
          <a:bodyPr anchor="t"/>
          <a:lstStyle>
            <a:lvl1pPr algn="l">
              <a:lnSpc>
                <a:spcPts val="1500"/>
              </a:lnSpc>
              <a:defRPr sz="1051" b="0">
                <a:latin typeface="BIZ UDPゴシック" panose="020B0400000000000000" pitchFamily="50" charset="-128"/>
              </a:defRPr>
            </a:lvl1pPr>
          </a:lstStyle>
          <a:p>
            <a:pPr lvl="0"/>
            <a:r>
              <a:rPr kumimoji="1" lang="ja-JP" altLang="en-US" b="0" dirty="0"/>
              <a:t>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あ</a:t>
            </a:r>
            <a:endParaRPr kumimoji="1" lang="ja-JP" altLang="en-US" dirty="0"/>
          </a:p>
        </p:txBody>
      </p:sp>
      <p:sp>
        <p:nvSpPr>
          <p:cNvPr id="3" name="スライド番号プレースホルダー 5">
            <a:extLst>
              <a:ext uri="{FF2B5EF4-FFF2-40B4-BE49-F238E27FC236}">
                <a16:creationId xmlns:a16="http://schemas.microsoft.com/office/drawing/2014/main" id="{893A5D2E-9B39-E8E2-6714-C0B819B9AC14}"/>
              </a:ext>
            </a:extLst>
          </p:cNvPr>
          <p:cNvSpPr>
            <a:spLocks noGrp="1"/>
          </p:cNvSpPr>
          <p:nvPr>
            <p:ph type="sldNum" sz="quarter" idx="4"/>
          </p:nvPr>
        </p:nvSpPr>
        <p:spPr>
          <a:xfrm>
            <a:off x="13297129" y="9554128"/>
            <a:ext cx="3962281" cy="351872"/>
          </a:xfrm>
          <a:prstGeom prst="rect">
            <a:avLst/>
          </a:prstGeom>
        </p:spPr>
        <p:txBody>
          <a:bodyPr vert="horz" lIns="91440" tIns="45720" rIns="91440" bIns="45720" rtlCol="0" anchor="ctr"/>
          <a:lstStyle>
            <a:lvl1pPr algn="r">
              <a:defRPr sz="2000">
                <a:solidFill>
                  <a:schemeClr val="tx1"/>
                </a:solidFill>
                <a:latin typeface="BIZ UDPゴシック" panose="020B0400000000000000" pitchFamily="50" charset="-128"/>
                <a:ea typeface="BIZ UDPゴシック" panose="020B0400000000000000" pitchFamily="50" charset="-128"/>
              </a:defRPr>
            </a:lvl1pPr>
          </a:lstStyle>
          <a:p>
            <a:fld id="{5C9A7DF6-5BF3-4F5D-B76E-EB7D638CBFF7}" type="slidenum">
              <a:rPr lang="ja-JP" altLang="en-US" smtClean="0"/>
              <a:pPr/>
              <a:t>‹#›</a:t>
            </a:fld>
            <a:endParaRPr lang="ja-JP" altLang="en-US" dirty="0"/>
          </a:p>
        </p:txBody>
      </p:sp>
    </p:spTree>
    <p:extLst>
      <p:ext uri="{BB962C8B-B14F-4D97-AF65-F5344CB8AC3E}">
        <p14:creationId xmlns:p14="http://schemas.microsoft.com/office/powerpoint/2010/main" val="2318034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E3C8A66-BA8E-B35C-A6A8-6BAF3C613D53}"/>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8" name="図 7" descr="テキスト&#10;&#10;自動的に生成された説明">
            <a:extLst>
              <a:ext uri="{FF2B5EF4-FFF2-40B4-BE49-F238E27FC236}">
                <a16:creationId xmlns:a16="http://schemas.microsoft.com/office/drawing/2014/main" id="{52F9B19C-DE4A-5552-0672-5AF241B92F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9" name="正方形/長方形 8">
            <a:extLst>
              <a:ext uri="{FF2B5EF4-FFF2-40B4-BE49-F238E27FC236}">
                <a16:creationId xmlns:a16="http://schemas.microsoft.com/office/drawing/2014/main" id="{9FB6175E-0D5F-D3B9-3DEE-A198F1A5E267}"/>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B5655E3F-6135-6D2F-6B95-21E1B24D70E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cxnSp>
        <p:nvCxnSpPr>
          <p:cNvPr id="12" name="直線コネクタ 11">
            <a:extLst>
              <a:ext uri="{FF2B5EF4-FFF2-40B4-BE49-F238E27FC236}">
                <a16:creationId xmlns:a16="http://schemas.microsoft.com/office/drawing/2014/main" id="{63EA7470-E0E1-C4D0-5EDA-0D5361317277}"/>
              </a:ext>
            </a:extLst>
          </p:cNvPr>
          <p:cNvCxnSpPr/>
          <p:nvPr userDrawn="1"/>
        </p:nvCxnSpPr>
        <p:spPr>
          <a:xfrm>
            <a:off x="1033823" y="4929881"/>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a:extLst>
              <a:ext uri="{FF2B5EF4-FFF2-40B4-BE49-F238E27FC236}">
                <a16:creationId xmlns:a16="http://schemas.microsoft.com/office/drawing/2014/main" id="{2990F8EC-A5D6-A631-19CD-D829FC3EAD8B}"/>
              </a:ext>
            </a:extLst>
          </p:cNvPr>
          <p:cNvCxnSpPr/>
          <p:nvPr userDrawn="1"/>
        </p:nvCxnSpPr>
        <p:spPr>
          <a:xfrm>
            <a:off x="1033823" y="6281603"/>
            <a:ext cx="7084079"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14" name="テキスト プレースホルダー 2">
            <a:extLst>
              <a:ext uri="{FF2B5EF4-FFF2-40B4-BE49-F238E27FC236}">
                <a16:creationId xmlns:a16="http://schemas.microsoft.com/office/drawing/2014/main" id="{B2740096-B2DE-714E-ED22-6382D644827F}"/>
              </a:ext>
            </a:extLst>
          </p:cNvPr>
          <p:cNvSpPr>
            <a:spLocks noGrp="1"/>
          </p:cNvSpPr>
          <p:nvPr>
            <p:ph type="body" idx="1"/>
          </p:nvPr>
        </p:nvSpPr>
        <p:spPr>
          <a:xfrm>
            <a:off x="1033823" y="4990420"/>
            <a:ext cx="7084079" cy="913789"/>
          </a:xfrm>
        </p:spPr>
        <p:txBody>
          <a:bodyPr anchor="ctr"/>
          <a:lstStyle>
            <a:lvl1pPr marL="0" indent="0" algn="ctr">
              <a:buNone/>
              <a:defRPr sz="2400">
                <a:solidFill>
                  <a:srgbClr val="009F40"/>
                </a:solidFill>
                <a:latin typeface="BIZ UDPゴシック" panose="020B0400000000000000" pitchFamily="50" charset="-128"/>
                <a:ea typeface="BIZ UDPゴシック" panose="020B0400000000000000" pitchFamily="50" charset="-128"/>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dirty="0"/>
              <a:t>マスター テキストの書式設定</a:t>
            </a:r>
          </a:p>
        </p:txBody>
      </p:sp>
      <p:sp>
        <p:nvSpPr>
          <p:cNvPr id="15" name="タイトル 1">
            <a:extLst>
              <a:ext uri="{FF2B5EF4-FFF2-40B4-BE49-F238E27FC236}">
                <a16:creationId xmlns:a16="http://schemas.microsoft.com/office/drawing/2014/main" id="{F8D1437D-FAB8-BCE1-C46B-167CD5434884}"/>
              </a:ext>
            </a:extLst>
          </p:cNvPr>
          <p:cNvSpPr>
            <a:spLocks noGrp="1"/>
          </p:cNvSpPr>
          <p:nvPr>
            <p:ph type="title"/>
          </p:nvPr>
        </p:nvSpPr>
        <p:spPr>
          <a:xfrm>
            <a:off x="1033823" y="1093509"/>
            <a:ext cx="7084079" cy="2943129"/>
          </a:xfrm>
        </p:spPr>
        <p:txBody>
          <a:bodyPr anchor="ctr">
            <a:normAutofit/>
          </a:bodyPr>
          <a:lstStyle>
            <a:lvl1pPr algn="ctr">
              <a:defRPr sz="3600" b="1">
                <a:latin typeface="BIZ UDPゴシック" panose="020B0400000000000000" pitchFamily="50" charset="-128"/>
                <a:ea typeface="BIZ UDPゴシック" panose="020B04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45918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BF3F78-8FA7-799A-8CE1-0389228C7D9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5B214C-63D7-09EC-9BD6-5C0F8CD5652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299FE6F-232C-5E40-1C20-19295F15D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11FD2E0-CDC4-05B4-8F7C-B943E2C7BF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6D37FC-ACC6-1C53-67C7-A95546D988E5}"/>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926005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03DD4C-DD5C-E42D-BEDF-9FD38DA6547E}"/>
              </a:ext>
            </a:extLst>
          </p:cNvPr>
          <p:cNvSpPr>
            <a:spLocks noGrp="1"/>
          </p:cNvSpPr>
          <p:nvPr>
            <p:ph type="title"/>
          </p:nvPr>
        </p:nvSpPr>
        <p:spPr>
          <a:xfrm>
            <a:off x="1201526" y="2469622"/>
            <a:ext cx="15188744" cy="4120620"/>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698052-D193-8398-85D7-6216E392B799}"/>
              </a:ext>
            </a:extLst>
          </p:cNvPr>
          <p:cNvSpPr>
            <a:spLocks noGrp="1"/>
          </p:cNvSpPr>
          <p:nvPr>
            <p:ph type="body" idx="1"/>
          </p:nvPr>
        </p:nvSpPr>
        <p:spPr>
          <a:xfrm>
            <a:off x="1201526" y="6629226"/>
            <a:ext cx="15188744" cy="2166937"/>
          </a:xfrm>
        </p:spPr>
        <p:txBody>
          <a:bodyPr/>
          <a:lstStyle>
            <a:lvl1pPr marL="0" indent="0">
              <a:buNone/>
              <a:defRPr sz="2400">
                <a:solidFill>
                  <a:schemeClr val="tx1">
                    <a:tint val="82000"/>
                  </a:schemeClr>
                </a:solidFill>
              </a:defRPr>
            </a:lvl1pPr>
            <a:lvl2pPr marL="457180" indent="0">
              <a:buNone/>
              <a:defRPr sz="2000">
                <a:solidFill>
                  <a:schemeClr val="tx1">
                    <a:tint val="82000"/>
                  </a:schemeClr>
                </a:solidFill>
              </a:defRPr>
            </a:lvl2pPr>
            <a:lvl3pPr marL="914360" indent="0">
              <a:buNone/>
              <a:defRPr sz="1801">
                <a:solidFill>
                  <a:schemeClr val="tx1">
                    <a:tint val="82000"/>
                  </a:schemeClr>
                </a:solidFill>
              </a:defRPr>
            </a:lvl3pPr>
            <a:lvl4pPr marL="1371540" indent="0">
              <a:buNone/>
              <a:defRPr sz="1600">
                <a:solidFill>
                  <a:schemeClr val="tx1">
                    <a:tint val="82000"/>
                  </a:schemeClr>
                </a:solidFill>
              </a:defRPr>
            </a:lvl4pPr>
            <a:lvl5pPr marL="1828720" indent="0">
              <a:buNone/>
              <a:defRPr sz="1600">
                <a:solidFill>
                  <a:schemeClr val="tx1">
                    <a:tint val="82000"/>
                  </a:schemeClr>
                </a:solidFill>
              </a:defRPr>
            </a:lvl5pPr>
            <a:lvl6pPr marL="2285900" indent="0">
              <a:buNone/>
              <a:defRPr sz="1600">
                <a:solidFill>
                  <a:schemeClr val="tx1">
                    <a:tint val="82000"/>
                  </a:schemeClr>
                </a:solidFill>
              </a:defRPr>
            </a:lvl6pPr>
            <a:lvl7pPr marL="2743080" indent="0">
              <a:buNone/>
              <a:defRPr sz="1600">
                <a:solidFill>
                  <a:schemeClr val="tx1">
                    <a:tint val="82000"/>
                  </a:schemeClr>
                </a:solidFill>
              </a:defRPr>
            </a:lvl7pPr>
            <a:lvl8pPr marL="3200260" indent="0">
              <a:buNone/>
              <a:defRPr sz="1600">
                <a:solidFill>
                  <a:schemeClr val="tx1">
                    <a:tint val="82000"/>
                  </a:schemeClr>
                </a:solidFill>
              </a:defRPr>
            </a:lvl8pPr>
            <a:lvl9pPr marL="365744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C5393D-8CDE-3418-9386-7C9BC52B6F37}"/>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38FA200-5959-2DB7-DD6F-85F35612A8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6DBC64-998F-E4D0-E8E0-5AE82109717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904580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92849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A51F5-0BFE-1914-434D-163166785EB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1215783-5722-1CC2-6340-4AA875726B6A}"/>
              </a:ext>
            </a:extLst>
          </p:cNvPr>
          <p:cNvSpPr>
            <a:spLocks noGrp="1"/>
          </p:cNvSpPr>
          <p:nvPr>
            <p:ph sz="half" idx="1"/>
          </p:nvPr>
        </p:nvSpPr>
        <p:spPr>
          <a:xfrm>
            <a:off x="1210698"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648D0B9-1CFC-155D-8CC3-A98F0AC03186}"/>
              </a:ext>
            </a:extLst>
          </p:cNvPr>
          <p:cNvSpPr>
            <a:spLocks noGrp="1"/>
          </p:cNvSpPr>
          <p:nvPr>
            <p:ph sz="half" idx="2"/>
          </p:nvPr>
        </p:nvSpPr>
        <p:spPr>
          <a:xfrm>
            <a:off x="8915133" y="2637014"/>
            <a:ext cx="7484309"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F0FFDBC-1ECC-976F-AF3D-82D5C29361B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3BB67EE-2895-1907-37CE-F0337EF063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5FF1DC4-CEBB-25E6-B52C-DE3393DD7E58}"/>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23950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375595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06345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603329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0079413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9598765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59048-2A48-CF6C-BC1D-3D7C1BD018C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4EB939-9465-8BD7-6F4E-799AC8EE47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80CEEE-D91D-59AF-0F6C-FFC58CD6A1A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9C570B9-A735-6D95-DEDC-D5A101EECB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A1CECB-EB01-3D50-3235-46D6C413B0BE}"/>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798589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654E913-F160-6449-650E-819533CBB138}"/>
              </a:ext>
            </a:extLst>
          </p:cNvPr>
          <p:cNvSpPr>
            <a:spLocks noGrp="1"/>
          </p:cNvSpPr>
          <p:nvPr>
            <p:ph type="title" orient="vert"/>
          </p:nvPr>
        </p:nvSpPr>
        <p:spPr>
          <a:xfrm>
            <a:off x="12602255" y="527403"/>
            <a:ext cx="379718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0A54FC-AE92-0D55-1830-CD8AD1112198}"/>
              </a:ext>
            </a:extLst>
          </p:cNvPr>
          <p:cNvSpPr>
            <a:spLocks noGrp="1"/>
          </p:cNvSpPr>
          <p:nvPr>
            <p:ph type="body" orient="vert" idx="1"/>
          </p:nvPr>
        </p:nvSpPr>
        <p:spPr>
          <a:xfrm>
            <a:off x="1210699" y="527403"/>
            <a:ext cx="11171432"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067900-9CB7-A410-EDD8-5D556DFA89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A5305A-0817-3271-E807-29029EC998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DEEAC1-F760-FF5F-1F7A-31DD00F06437}"/>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1531173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最終スライド">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44E0BCB-5BE3-DD61-ED2A-6DC346C76959}"/>
              </a:ext>
            </a:extLst>
          </p:cNvPr>
          <p:cNvPicPr>
            <a:picLocks noChangeAspect="1"/>
          </p:cNvPicPr>
          <p:nvPr userDrawn="1"/>
        </p:nvPicPr>
        <p:blipFill>
          <a:blip r:embed="rId2"/>
          <a:stretch>
            <a:fillRect/>
          </a:stretch>
        </p:blipFill>
        <p:spPr>
          <a:xfrm>
            <a:off x="1645041" y="810360"/>
            <a:ext cx="14393198" cy="8097216"/>
          </a:xfrm>
          <a:prstGeom prst="rect">
            <a:avLst/>
          </a:prstGeom>
        </p:spPr>
      </p:pic>
      <p:pic>
        <p:nvPicPr>
          <p:cNvPr id="3" name="図 2" descr="テキスト&#10;&#10;自動的に生成された説明">
            <a:extLst>
              <a:ext uri="{FF2B5EF4-FFF2-40B4-BE49-F238E27FC236}">
                <a16:creationId xmlns:a16="http://schemas.microsoft.com/office/drawing/2014/main" id="{A3E8B246-8E57-EA9D-8D7B-853EB4A527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56200" y="9092863"/>
            <a:ext cx="4314484" cy="675076"/>
          </a:xfrm>
          <a:prstGeom prst="rect">
            <a:avLst/>
          </a:prstGeom>
        </p:spPr>
      </p:pic>
      <p:sp>
        <p:nvSpPr>
          <p:cNvPr id="4" name="正方形/長方形 3">
            <a:extLst>
              <a:ext uri="{FF2B5EF4-FFF2-40B4-BE49-F238E27FC236}">
                <a16:creationId xmlns:a16="http://schemas.microsoft.com/office/drawing/2014/main" id="{A1148328-93EF-0A44-849D-DFAF72CF6E0F}"/>
              </a:ext>
            </a:extLst>
          </p:cNvPr>
          <p:cNvSpPr/>
          <p:nvPr userDrawn="1"/>
        </p:nvSpPr>
        <p:spPr>
          <a:xfrm>
            <a:off x="506931" y="5379"/>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45EB97EB-0790-DAFF-175E-59A64333EED4}"/>
              </a:ext>
            </a:extLst>
          </p:cNvPr>
          <p:cNvSpPr/>
          <p:nvPr userDrawn="1"/>
        </p:nvSpPr>
        <p:spPr>
          <a:xfrm>
            <a:off x="521890" y="9753257"/>
            <a:ext cx="16639500" cy="15600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601"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547E88C7-71AC-EB0D-800D-1C0A1F94848E}"/>
              </a:ext>
            </a:extLst>
          </p:cNvPr>
          <p:cNvSpPr txBox="1">
            <a:spLocks/>
          </p:cNvSpPr>
          <p:nvPr userDrawn="1"/>
        </p:nvSpPr>
        <p:spPr>
          <a:xfrm>
            <a:off x="1244601" y="2371669"/>
            <a:ext cx="6475375" cy="1194262"/>
          </a:xfrm>
          <a:prstGeom prst="rect">
            <a:avLst/>
          </a:prstGeom>
          <a:solidFill>
            <a:schemeClr val="bg1"/>
          </a:solidFill>
        </p:spPr>
        <p:txBody>
          <a:bodyPr anchor="ctr">
            <a:normAutofit lnSpcReduction="10000"/>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2400" dirty="0">
                <a:solidFill>
                  <a:srgbClr val="009F40"/>
                </a:solidFill>
                <a:latin typeface="BIZ UDPゴシック" panose="020B0400000000000000" pitchFamily="50" charset="-128"/>
                <a:ea typeface="BIZ UDPゴシック" panose="020B0400000000000000" pitchFamily="50" charset="-128"/>
              </a:rPr>
              <a:t>令和</a:t>
            </a:r>
            <a:r>
              <a:rPr lang="en-US" altLang="ja-JP" sz="2400" dirty="0">
                <a:solidFill>
                  <a:srgbClr val="009F40"/>
                </a:solidFill>
                <a:latin typeface="BIZ UDPゴシック" panose="020B0400000000000000" pitchFamily="50" charset="-128"/>
                <a:ea typeface="BIZ UDPゴシック" panose="020B0400000000000000" pitchFamily="50" charset="-128"/>
              </a:rPr>
              <a:t>7</a:t>
            </a:r>
            <a:r>
              <a:rPr lang="ja-JP" altLang="en-US" sz="2400" dirty="0">
                <a:solidFill>
                  <a:srgbClr val="009F40"/>
                </a:solidFill>
                <a:latin typeface="BIZ UDPゴシック" panose="020B0400000000000000" pitchFamily="50" charset="-128"/>
                <a:ea typeface="BIZ UDPゴシック" panose="020B0400000000000000" pitchFamily="50" charset="-128"/>
              </a:rPr>
              <a:t>年度</a:t>
            </a:r>
            <a:br>
              <a:rPr lang="en-US" altLang="ja-JP" sz="2400" dirty="0">
                <a:solidFill>
                  <a:srgbClr val="009F40"/>
                </a:solidFill>
                <a:latin typeface="BIZ UDPゴシック" panose="020B0400000000000000" pitchFamily="50" charset="-128"/>
                <a:ea typeface="BIZ UDPゴシック" panose="020B0400000000000000" pitchFamily="50" charset="-128"/>
              </a:rPr>
            </a:br>
            <a:r>
              <a:rPr lang="ja-JP" altLang="en-US" sz="2400" dirty="0">
                <a:solidFill>
                  <a:srgbClr val="009F40"/>
                </a:solidFill>
                <a:latin typeface="BIZ UDPゴシック" panose="020B0400000000000000" pitchFamily="50" charset="-128"/>
                <a:ea typeface="BIZ UDPゴシック" panose="020B0400000000000000" pitchFamily="50" charset="-128"/>
              </a:rPr>
              <a:t>中小企業サイバーセキュリティ</a:t>
            </a:r>
            <a:r>
              <a:rPr lang="en-US" altLang="ja-JP" sz="2400" dirty="0">
                <a:solidFill>
                  <a:srgbClr val="009F40"/>
                </a:solidFill>
                <a:latin typeface="BIZ UDPゴシック" panose="020B0400000000000000" pitchFamily="50" charset="-128"/>
                <a:ea typeface="BIZ UDPゴシック" panose="020B0400000000000000" pitchFamily="50" charset="-128"/>
              </a:rPr>
              <a:t> </a:t>
            </a:r>
          </a:p>
          <a:p>
            <a:pPr>
              <a:lnSpc>
                <a:spcPct val="110000"/>
              </a:lnSpc>
            </a:pPr>
            <a:r>
              <a:rPr lang="ja-JP" altLang="en-US" sz="2400" dirty="0">
                <a:solidFill>
                  <a:srgbClr val="009F40"/>
                </a:solidFill>
                <a:latin typeface="BIZ UDPゴシック" panose="020B0400000000000000" pitchFamily="50" charset="-128"/>
                <a:ea typeface="BIZ UDPゴシック" panose="020B0400000000000000" pitchFamily="50" charset="-128"/>
              </a:rPr>
              <a:t>実践力強化プログラム</a:t>
            </a:r>
          </a:p>
        </p:txBody>
      </p:sp>
      <p:cxnSp>
        <p:nvCxnSpPr>
          <p:cNvPr id="7" name="直線コネクタ 6">
            <a:extLst>
              <a:ext uri="{FF2B5EF4-FFF2-40B4-BE49-F238E27FC236}">
                <a16:creationId xmlns:a16="http://schemas.microsoft.com/office/drawing/2014/main" id="{C2CEC4C9-831D-95A2-83F6-CA84B5F72C4C}"/>
              </a:ext>
            </a:extLst>
          </p:cNvPr>
          <p:cNvCxnSpPr>
            <a:cxnSpLocks/>
          </p:cNvCxnSpPr>
          <p:nvPr userDrawn="1"/>
        </p:nvCxnSpPr>
        <p:spPr>
          <a:xfrm>
            <a:off x="1183705" y="2371668"/>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直線コネクタ 7">
            <a:extLst>
              <a:ext uri="{FF2B5EF4-FFF2-40B4-BE49-F238E27FC236}">
                <a16:creationId xmlns:a16="http://schemas.microsoft.com/office/drawing/2014/main" id="{F2C9D348-A2BF-7CAB-0F88-052FD0ABD4A6}"/>
              </a:ext>
            </a:extLst>
          </p:cNvPr>
          <p:cNvCxnSpPr>
            <a:cxnSpLocks/>
          </p:cNvCxnSpPr>
          <p:nvPr userDrawn="1"/>
        </p:nvCxnSpPr>
        <p:spPr>
          <a:xfrm>
            <a:off x="1183705" y="3587959"/>
            <a:ext cx="6606650" cy="0"/>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649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DC7F3-2868-352B-41F5-C80A9430D323}"/>
              </a:ext>
            </a:extLst>
          </p:cNvPr>
          <p:cNvSpPr>
            <a:spLocks noGrp="1"/>
          </p:cNvSpPr>
          <p:nvPr>
            <p:ph type="title"/>
          </p:nvPr>
        </p:nvSpPr>
        <p:spPr>
          <a:xfrm>
            <a:off x="1212992" y="527405"/>
            <a:ext cx="15188744"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32B175-688E-1037-8A89-8DA742EBB4DD}"/>
              </a:ext>
            </a:extLst>
          </p:cNvPr>
          <p:cNvSpPr>
            <a:spLocks noGrp="1"/>
          </p:cNvSpPr>
          <p:nvPr>
            <p:ph type="body" idx="1"/>
          </p:nvPr>
        </p:nvSpPr>
        <p:spPr>
          <a:xfrm>
            <a:off x="1212991" y="2428348"/>
            <a:ext cx="7449913"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0BEC6C5-28FF-AD6D-B304-31B7F7C23899}"/>
              </a:ext>
            </a:extLst>
          </p:cNvPr>
          <p:cNvSpPr>
            <a:spLocks noGrp="1"/>
          </p:cNvSpPr>
          <p:nvPr>
            <p:ph sz="half" idx="2"/>
          </p:nvPr>
        </p:nvSpPr>
        <p:spPr>
          <a:xfrm>
            <a:off x="1212991" y="3618443"/>
            <a:ext cx="744991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8CAB0F-C819-6045-ADD3-FEF6B2548C7D}"/>
              </a:ext>
            </a:extLst>
          </p:cNvPr>
          <p:cNvSpPr>
            <a:spLocks noGrp="1"/>
          </p:cNvSpPr>
          <p:nvPr>
            <p:ph type="body" sz="quarter" idx="3"/>
          </p:nvPr>
        </p:nvSpPr>
        <p:spPr>
          <a:xfrm>
            <a:off x="8915133" y="2428348"/>
            <a:ext cx="7486602" cy="1190095"/>
          </a:xfrm>
        </p:spPr>
        <p:txBody>
          <a:bodyPr anchor="b"/>
          <a:lstStyle>
            <a:lvl1pPr marL="0" indent="0">
              <a:buNone/>
              <a:defRPr sz="2400" b="1"/>
            </a:lvl1pPr>
            <a:lvl2pPr marL="457180" indent="0">
              <a:buNone/>
              <a:defRPr sz="2000" b="1"/>
            </a:lvl2pPr>
            <a:lvl3pPr marL="914360" indent="0">
              <a:buNone/>
              <a:defRPr sz="1801"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151C46F-7CA7-AEA6-BEB7-41A66A667ED2}"/>
              </a:ext>
            </a:extLst>
          </p:cNvPr>
          <p:cNvSpPr>
            <a:spLocks noGrp="1"/>
          </p:cNvSpPr>
          <p:nvPr>
            <p:ph sz="quarter" idx="4"/>
          </p:nvPr>
        </p:nvSpPr>
        <p:spPr>
          <a:xfrm>
            <a:off x="8915133" y="3618443"/>
            <a:ext cx="7486602"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460FE5-3A3A-7473-CFEB-AEAC63A046B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443E1F46-53B4-1516-9B79-DA8AAB12226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9F3706-FE3D-EAE9-3D27-6C2BDA8BC253}"/>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830399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62C61A-8C5D-61C6-B7CA-B4699D4B146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9E497FA-610B-A08D-589A-4BFE10BA17F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CA0EDDD3-1254-8676-E257-121DB8E3F37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5E8F6C6-129D-9874-DB43-3F463EE3FFC4}"/>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5797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1BAA7B-6793-6C9A-B975-6D1FF4DFBDF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3F6FEB6-6F21-7DBD-C83E-F8DDF083B6F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9C7E05-9B39-A0FA-EE05-378AAED5F2F0}"/>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1167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8DEBD3-CA0E-88FD-FEDF-4F5B5713DE20}"/>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969ED4A-0755-CE03-4AEB-6F835F5BCEB0}"/>
              </a:ext>
            </a:extLst>
          </p:cNvPr>
          <p:cNvSpPr>
            <a:spLocks noGrp="1"/>
          </p:cNvSpPr>
          <p:nvPr>
            <p:ph idx="1"/>
          </p:nvPr>
        </p:nvSpPr>
        <p:spPr>
          <a:xfrm>
            <a:off x="7486604" y="1426283"/>
            <a:ext cx="8915131"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295D18E-29C0-DE57-FC6E-D47891D65D45}"/>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78CDD4-52B7-C4C3-9283-232DA4C9B97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048FB2F-05A0-9C18-17D9-1DBB3457DB0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CCC820-88DE-7C58-DB2D-6F7A8651D58D}"/>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88370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AE6BA3-CFE2-AAB9-5B77-43E52022DDAE}"/>
              </a:ext>
            </a:extLst>
          </p:cNvPr>
          <p:cNvSpPr>
            <a:spLocks noGrp="1"/>
          </p:cNvSpPr>
          <p:nvPr>
            <p:ph type="title"/>
          </p:nvPr>
        </p:nvSpPr>
        <p:spPr>
          <a:xfrm>
            <a:off x="1212993" y="660400"/>
            <a:ext cx="5679726"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A5B0B33-F2B5-4ECF-3B0E-FC35E077B347}"/>
              </a:ext>
            </a:extLst>
          </p:cNvPr>
          <p:cNvSpPr>
            <a:spLocks noGrp="1"/>
          </p:cNvSpPr>
          <p:nvPr>
            <p:ph type="pic" idx="1"/>
          </p:nvPr>
        </p:nvSpPr>
        <p:spPr>
          <a:xfrm>
            <a:off x="7486604" y="1426283"/>
            <a:ext cx="8915131" cy="7039681"/>
          </a:xfrm>
        </p:spPr>
        <p:txBody>
          <a:bodyPr/>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D4A8FA9-DDAF-8EF5-5B82-FA4A0AFE43D6}"/>
              </a:ext>
            </a:extLst>
          </p:cNvPr>
          <p:cNvSpPr>
            <a:spLocks noGrp="1"/>
          </p:cNvSpPr>
          <p:nvPr>
            <p:ph type="body" sz="half" idx="2"/>
          </p:nvPr>
        </p:nvSpPr>
        <p:spPr>
          <a:xfrm>
            <a:off x="1212993" y="2971800"/>
            <a:ext cx="5679726" cy="5505627"/>
          </a:xfrm>
        </p:spPr>
        <p:txBody>
          <a:bodyPr/>
          <a:lstStyle>
            <a:lvl1pPr marL="0" indent="0">
              <a:buNone/>
              <a:defRPr sz="1600"/>
            </a:lvl1pPr>
            <a:lvl2pPr marL="457180" indent="0">
              <a:buNone/>
              <a:defRPr sz="1401"/>
            </a:lvl2pPr>
            <a:lvl3pPr marL="914360" indent="0">
              <a:buNone/>
              <a:defRPr sz="1200"/>
            </a:lvl3pPr>
            <a:lvl4pPr marL="1371540" indent="0">
              <a:buNone/>
              <a:defRPr sz="1001"/>
            </a:lvl4pPr>
            <a:lvl5pPr marL="1828720" indent="0">
              <a:buNone/>
              <a:defRPr sz="1001"/>
            </a:lvl5pPr>
            <a:lvl6pPr marL="2285900" indent="0">
              <a:buNone/>
              <a:defRPr sz="1001"/>
            </a:lvl6pPr>
            <a:lvl7pPr marL="2743080" indent="0">
              <a:buNone/>
              <a:defRPr sz="1001"/>
            </a:lvl7pPr>
            <a:lvl8pPr marL="3200260" indent="0">
              <a:buNone/>
              <a:defRPr sz="1001"/>
            </a:lvl8pPr>
            <a:lvl9pPr marL="3657440" indent="0">
              <a:buNone/>
              <a:defRPr sz="1001"/>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D5EDDF6-87A5-E217-F3A7-2AB0F1A479D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95D2E4BC-3C60-305E-1C5F-1F238498F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52C640-95A1-026D-6878-5FAD8BE1AE61}"/>
              </a:ext>
            </a:extLst>
          </p:cNvPr>
          <p:cNvSpPr>
            <a:spLocks noGrp="1"/>
          </p:cNvSpPr>
          <p:nvPr>
            <p:ph type="sldNum" sz="quarter" idx="12"/>
          </p:nvPr>
        </p:nvSpPr>
        <p:spPr/>
        <p:txBody>
          <a:body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38097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defRPr>
            </a:lvl1pPr>
          </a:lstStyle>
          <a:p>
            <a:fld id="{BAB2AF25-89F4-48A4-836F-17EBCD24879C}" type="slidenum">
              <a:rPr kumimoji="1" lang="ja-JP" altLang="en-US" smtClean="0"/>
              <a:t>‹#›</a:t>
            </a:fld>
            <a:endParaRPr kumimoji="1" lang="ja-JP" altLang="en-US"/>
          </a:p>
        </p:txBody>
      </p:sp>
    </p:spTree>
    <p:extLst>
      <p:ext uri="{BB962C8B-B14F-4D97-AF65-F5344CB8AC3E}">
        <p14:creationId xmlns:p14="http://schemas.microsoft.com/office/powerpoint/2010/main" val="2549715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mn-lt"/>
          <a:ea typeface="+mn-ea"/>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a:solidFill>
                <a:schemeClr val="bg1"/>
              </a:solidFill>
              <a:latin typeface="メイリオ" panose="020B0604030504040204" pitchFamily="50" charset="-128"/>
              <a:ea typeface="メイリオ" panose="020B0604030504040204"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pPr algn="r"/>
              <a:t>‹#›</a:t>
            </a:fld>
            <a:endParaRPr lang="ja-JP" altLang="en-US" sz="2000"/>
          </a:p>
        </p:txBody>
      </p:sp>
    </p:spTree>
    <p:extLst>
      <p:ext uri="{BB962C8B-B14F-4D97-AF65-F5344CB8AC3E}">
        <p14:creationId xmlns:p14="http://schemas.microsoft.com/office/powerpoint/2010/main" val="686275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メイリオ" panose="020B0604030504040204" pitchFamily="50" charset="-128"/>
          <a:ea typeface="メイリオ" panose="020B0604030504040204"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776C83-50D5-5F94-F870-A0257498A60F}"/>
              </a:ext>
            </a:extLst>
          </p:cNvPr>
          <p:cNvSpPr>
            <a:spLocks noGrp="1"/>
          </p:cNvSpPr>
          <p:nvPr>
            <p:ph type="title"/>
          </p:nvPr>
        </p:nvSpPr>
        <p:spPr>
          <a:xfrm>
            <a:off x="1260602" y="666265"/>
            <a:ext cx="11368455" cy="620246"/>
          </a:xfrm>
          <a:prstGeom prst="rect">
            <a:avLst/>
          </a:prstGeom>
        </p:spPr>
        <p:txBody>
          <a:bodyPr vert="horz" lIns="91440" tIns="45720" rIns="91440" bIns="45720" rtlCol="0" anchor="b">
            <a:no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5AA18AF-56F5-36FE-CAB0-F62403F69EC5}"/>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2" name="object 41">
            <a:extLst>
              <a:ext uri="{FF2B5EF4-FFF2-40B4-BE49-F238E27FC236}">
                <a16:creationId xmlns:a16="http://schemas.microsoft.com/office/drawing/2014/main" id="{250CA17E-B1C9-A034-4C8C-B2BE8C32C0C3}"/>
              </a:ext>
            </a:extLst>
          </p:cNvPr>
          <p:cNvSpPr/>
          <p:nvPr userDrawn="1"/>
        </p:nvSpPr>
        <p:spPr>
          <a:xfrm>
            <a:off x="917916" y="509406"/>
            <a:ext cx="16670941" cy="230419"/>
          </a:xfrm>
          <a:custGeom>
            <a:avLst/>
            <a:gdLst/>
            <a:ahLst/>
            <a:cxnLst/>
            <a:rect l="l" t="t" r="r" b="b"/>
            <a:pathLst>
              <a:path w="7714615">
                <a:moveTo>
                  <a:pt x="0" y="0"/>
                </a:moveTo>
                <a:lnTo>
                  <a:pt x="7714437" y="0"/>
                </a:lnTo>
              </a:path>
            </a:pathLst>
          </a:custGeom>
          <a:ln w="25400">
            <a:solidFill>
              <a:srgbClr val="009F40"/>
            </a:solidFill>
          </a:ln>
          <a:effectLst>
            <a:outerShdw blurRad="50800" dist="38100" dir="2700000" algn="tl" rotWithShape="0">
              <a:prstClr val="black">
                <a:alpha val="40000"/>
              </a:prstClr>
            </a:outerShdw>
          </a:effectLst>
        </p:spPr>
        <p:txBody>
          <a:bodyPr wrap="square" lIns="0" tIns="0" rIns="0" bIns="0" rtlCol="0"/>
          <a:lstStyle/>
          <a:p>
            <a:endParaRPr sz="1587" dirty="0">
              <a:latin typeface="BIZ UDPゴシック" panose="020B0400000000000000" pitchFamily="50" charset="-128"/>
            </a:endParaRPr>
          </a:p>
        </p:txBody>
      </p:sp>
      <p:sp>
        <p:nvSpPr>
          <p:cNvPr id="13" name="object 11">
            <a:extLst>
              <a:ext uri="{FF2B5EF4-FFF2-40B4-BE49-F238E27FC236}">
                <a16:creationId xmlns:a16="http://schemas.microsoft.com/office/drawing/2014/main" id="{D2F78807-FE7B-26F2-485E-18611971A92A}"/>
              </a:ext>
            </a:extLst>
          </p:cNvPr>
          <p:cNvSpPr/>
          <p:nvPr userDrawn="1"/>
        </p:nvSpPr>
        <p:spPr>
          <a:xfrm>
            <a:off x="1210696" y="9460795"/>
            <a:ext cx="15578587" cy="197201"/>
          </a:xfrm>
          <a:custGeom>
            <a:avLst/>
            <a:gdLst/>
            <a:ahLst/>
            <a:cxnLst/>
            <a:rect l="l" t="t" r="r" b="b"/>
            <a:pathLst>
              <a:path w="6167755">
                <a:moveTo>
                  <a:pt x="0" y="0"/>
                </a:moveTo>
                <a:lnTo>
                  <a:pt x="6167450" y="0"/>
                </a:lnTo>
              </a:path>
            </a:pathLst>
          </a:custGeom>
          <a:ln w="12700">
            <a:solidFill>
              <a:srgbClr val="222222"/>
            </a:solidFill>
          </a:ln>
        </p:spPr>
        <p:txBody>
          <a:bodyPr wrap="square" lIns="0" tIns="0" rIns="0" bIns="0" rtlCol="0"/>
          <a:lstStyle/>
          <a:p>
            <a:endParaRPr sz="1587" dirty="0">
              <a:latin typeface="BIZ UDPゴシック" panose="020B0400000000000000" pitchFamily="50" charset="-128"/>
            </a:endParaRPr>
          </a:p>
        </p:txBody>
      </p:sp>
      <p:sp>
        <p:nvSpPr>
          <p:cNvPr id="14" name="object 50">
            <a:extLst>
              <a:ext uri="{FF2B5EF4-FFF2-40B4-BE49-F238E27FC236}">
                <a16:creationId xmlns:a16="http://schemas.microsoft.com/office/drawing/2014/main" id="{EE1467BA-8615-5E1D-73AF-143E39ACA537}"/>
              </a:ext>
            </a:extLst>
          </p:cNvPr>
          <p:cNvSpPr/>
          <p:nvPr userDrawn="1"/>
        </p:nvSpPr>
        <p:spPr>
          <a:xfrm>
            <a:off x="1260602" y="1286510"/>
            <a:ext cx="11368455" cy="163474"/>
          </a:xfrm>
          <a:custGeom>
            <a:avLst/>
            <a:gdLst/>
            <a:ahLst/>
            <a:cxnLst/>
            <a:rect l="l" t="t" r="r" b="b"/>
            <a:pathLst>
              <a:path w="3078479">
                <a:moveTo>
                  <a:pt x="0" y="0"/>
                </a:moveTo>
                <a:lnTo>
                  <a:pt x="3078416" y="0"/>
                </a:lnTo>
              </a:path>
            </a:pathLst>
          </a:custGeom>
          <a:ln w="76200">
            <a:solidFill>
              <a:srgbClr val="B2B3B5"/>
            </a:solidFill>
          </a:ln>
        </p:spPr>
        <p:txBody>
          <a:bodyPr wrap="square" lIns="0" tIns="0" rIns="0" bIns="0" rtlCol="0"/>
          <a:lstStyle/>
          <a:p>
            <a:endParaRPr sz="1587" dirty="0">
              <a:latin typeface="BIZ UDPゴシック" panose="020B0400000000000000" pitchFamily="50" charset="-128"/>
            </a:endParaRPr>
          </a:p>
        </p:txBody>
      </p:sp>
      <p:sp>
        <p:nvSpPr>
          <p:cNvPr id="15" name="object 2">
            <a:extLst>
              <a:ext uri="{FF2B5EF4-FFF2-40B4-BE49-F238E27FC236}">
                <a16:creationId xmlns:a16="http://schemas.microsoft.com/office/drawing/2014/main" id="{87BBE8A7-F658-D9E9-4101-C451B95699A0}"/>
              </a:ext>
            </a:extLst>
          </p:cNvPr>
          <p:cNvSpPr/>
          <p:nvPr userDrawn="1"/>
        </p:nvSpPr>
        <p:spPr>
          <a:xfrm>
            <a:off x="1" y="2"/>
            <a:ext cx="540000" cy="522194"/>
          </a:xfrm>
          <a:custGeom>
            <a:avLst/>
            <a:gdLst/>
            <a:ahLst/>
            <a:cxnLst/>
            <a:rect l="l" t="t" r="r" b="b"/>
            <a:pathLst>
              <a:path w="377825" h="433070">
                <a:moveTo>
                  <a:pt x="377698" y="0"/>
                </a:moveTo>
                <a:lnTo>
                  <a:pt x="0" y="0"/>
                </a:lnTo>
                <a:lnTo>
                  <a:pt x="0" y="432930"/>
                </a:lnTo>
                <a:lnTo>
                  <a:pt x="377698" y="432930"/>
                </a:lnTo>
                <a:lnTo>
                  <a:pt x="377698" y="0"/>
                </a:lnTo>
                <a:close/>
              </a:path>
            </a:pathLst>
          </a:custGeom>
          <a:solidFill>
            <a:srgbClr val="009F40"/>
          </a:solidFill>
        </p:spPr>
        <p:txBody>
          <a:bodyPr wrap="square" lIns="0" tIns="0" rIns="0" bIns="0" rtlCol="0"/>
          <a:lstStyle/>
          <a:p>
            <a:endParaRPr sz="1587" dirty="0">
              <a:latin typeface="BIZ UDPゴシック" panose="020B0400000000000000" pitchFamily="50" charset="-128"/>
            </a:endParaRPr>
          </a:p>
        </p:txBody>
      </p:sp>
      <p:sp>
        <p:nvSpPr>
          <p:cNvPr id="16" name="object 3">
            <a:extLst>
              <a:ext uri="{FF2B5EF4-FFF2-40B4-BE49-F238E27FC236}">
                <a16:creationId xmlns:a16="http://schemas.microsoft.com/office/drawing/2014/main" id="{B9C76ECA-F531-F913-F7DB-455FA341829E}"/>
              </a:ext>
            </a:extLst>
          </p:cNvPr>
          <p:cNvSpPr/>
          <p:nvPr userDrawn="1"/>
        </p:nvSpPr>
        <p:spPr>
          <a:xfrm>
            <a:off x="3" y="726927"/>
            <a:ext cx="540000" cy="620246"/>
          </a:xfrm>
          <a:custGeom>
            <a:avLst/>
            <a:gdLst/>
            <a:ahLst/>
            <a:cxnLst/>
            <a:rect l="l" t="t" r="r" b="b"/>
            <a:pathLst>
              <a:path w="405130" h="702944">
                <a:moveTo>
                  <a:pt x="397573" y="0"/>
                </a:moveTo>
                <a:lnTo>
                  <a:pt x="7150" y="0"/>
                </a:lnTo>
                <a:lnTo>
                  <a:pt x="0" y="7162"/>
                </a:lnTo>
                <a:lnTo>
                  <a:pt x="0" y="695731"/>
                </a:lnTo>
                <a:lnTo>
                  <a:pt x="7150" y="702881"/>
                </a:lnTo>
                <a:lnTo>
                  <a:pt x="388747" y="702881"/>
                </a:lnTo>
                <a:lnTo>
                  <a:pt x="397573" y="702881"/>
                </a:lnTo>
                <a:lnTo>
                  <a:pt x="404723" y="695731"/>
                </a:lnTo>
                <a:lnTo>
                  <a:pt x="404723" y="7162"/>
                </a:lnTo>
                <a:lnTo>
                  <a:pt x="397573" y="0"/>
                </a:lnTo>
                <a:close/>
              </a:path>
            </a:pathLst>
          </a:custGeom>
          <a:solidFill>
            <a:srgbClr val="009F40"/>
          </a:solidFill>
        </p:spPr>
        <p:txBody>
          <a:bodyPr vert="vert" wrap="square" lIns="0" tIns="0" rIns="0" bIns="0" rtlCol="0"/>
          <a:lstStyle/>
          <a:p>
            <a:pPr algn="ctr"/>
            <a:endParaRPr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object 49">
            <a:extLst>
              <a:ext uri="{FF2B5EF4-FFF2-40B4-BE49-F238E27FC236}">
                <a16:creationId xmlns:a16="http://schemas.microsoft.com/office/drawing/2014/main" id="{E7EFD4C7-8FB2-C0B6-F1D2-2051034D5F30}"/>
              </a:ext>
            </a:extLst>
          </p:cNvPr>
          <p:cNvSpPr/>
          <p:nvPr userDrawn="1"/>
        </p:nvSpPr>
        <p:spPr>
          <a:xfrm>
            <a:off x="3" y="1665998"/>
            <a:ext cx="540000" cy="5220260"/>
          </a:xfrm>
          <a:custGeom>
            <a:avLst/>
            <a:gdLst/>
            <a:ahLst/>
            <a:cxnLst/>
            <a:rect l="l" t="t" r="r" b="b"/>
            <a:pathLst>
              <a:path w="416559" h="5916295">
                <a:moveTo>
                  <a:pt x="410019" y="0"/>
                </a:moveTo>
                <a:lnTo>
                  <a:pt x="6286" y="0"/>
                </a:lnTo>
                <a:lnTo>
                  <a:pt x="0" y="6286"/>
                </a:lnTo>
                <a:lnTo>
                  <a:pt x="0" y="5909843"/>
                </a:lnTo>
                <a:lnTo>
                  <a:pt x="6286" y="5916142"/>
                </a:lnTo>
                <a:lnTo>
                  <a:pt x="402259" y="5916142"/>
                </a:lnTo>
                <a:lnTo>
                  <a:pt x="410019" y="5916142"/>
                </a:lnTo>
                <a:lnTo>
                  <a:pt x="416318" y="5909843"/>
                </a:lnTo>
                <a:lnTo>
                  <a:pt x="416318" y="6286"/>
                </a:lnTo>
                <a:lnTo>
                  <a:pt x="410019" y="0"/>
                </a:lnTo>
                <a:close/>
              </a:path>
            </a:pathLst>
          </a:custGeom>
          <a:solidFill>
            <a:schemeClr val="accent6">
              <a:lumMod val="40000"/>
              <a:lumOff val="60000"/>
            </a:schemeClr>
          </a:solidFill>
        </p:spPr>
        <p:txBody>
          <a:bodyPr wrap="square" lIns="0" tIns="0" rIns="0" bIns="0" rtlCol="0"/>
          <a:lstStyle/>
          <a:p>
            <a:endParaRPr sz="1587" dirty="0">
              <a:latin typeface="BIZ UDPゴシック" panose="020B0400000000000000" pitchFamily="50" charset="-128"/>
            </a:endParaRPr>
          </a:p>
        </p:txBody>
      </p:sp>
      <p:sp>
        <p:nvSpPr>
          <p:cNvPr id="18" name="object 40">
            <a:extLst>
              <a:ext uri="{FF2B5EF4-FFF2-40B4-BE49-F238E27FC236}">
                <a16:creationId xmlns:a16="http://schemas.microsoft.com/office/drawing/2014/main" id="{602C89B3-BD09-480B-7C85-6055703758A0}"/>
              </a:ext>
            </a:extLst>
          </p:cNvPr>
          <p:cNvSpPr txBox="1"/>
          <p:nvPr userDrawn="1"/>
        </p:nvSpPr>
        <p:spPr>
          <a:xfrm>
            <a:off x="1008107" y="204042"/>
            <a:ext cx="15983765" cy="203677"/>
          </a:xfrm>
          <a:prstGeom prst="rect">
            <a:avLst/>
          </a:prstGeom>
        </p:spPr>
        <p:txBody>
          <a:bodyPr vert="horz" wrap="square" lIns="0" tIns="11207" rIns="0" bIns="0" rtlCol="0">
            <a:spAutoFit/>
          </a:bodyPr>
          <a:lstStyle/>
          <a:p>
            <a:pPr marL="11205">
              <a:lnSpc>
                <a:spcPts val="1500"/>
              </a:lnSpc>
            </a:pP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令和</a:t>
            </a:r>
            <a:r>
              <a:rPr lang="en-US" altLang="ja-JP"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7</a:t>
            </a:r>
            <a:r>
              <a:rPr lang="ja-JP" altLang="en-US" sz="1600" b="1" spc="-36" dirty="0">
                <a:solidFill>
                  <a:srgbClr val="009F40"/>
                </a:solidFill>
                <a:latin typeface="BIZ UDPゴシック" panose="020B0400000000000000" pitchFamily="50" charset="-128"/>
                <a:ea typeface="BIZ UDPゴシック" panose="020B0400000000000000" pitchFamily="50" charset="-128"/>
                <a:cs typeface="Hiragino Maru Gothic ProN"/>
              </a:rPr>
              <a:t>年度　中小企業サイバーセキュリティ対策　実践力強化プログラム</a:t>
            </a:r>
            <a:endParaRPr sz="16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19" name="スライド番号プレースホルダー 5">
            <a:extLst>
              <a:ext uri="{FF2B5EF4-FFF2-40B4-BE49-F238E27FC236}">
                <a16:creationId xmlns:a16="http://schemas.microsoft.com/office/drawing/2014/main" id="{56BA4397-91DF-55B3-6B96-67DA12B5B762}"/>
              </a:ext>
            </a:extLst>
          </p:cNvPr>
          <p:cNvSpPr txBox="1">
            <a:spLocks/>
          </p:cNvSpPr>
          <p:nvPr userDrawn="1"/>
        </p:nvSpPr>
        <p:spPr>
          <a:xfrm>
            <a:off x="12843561" y="9346497"/>
            <a:ext cx="3962281" cy="527403"/>
          </a:xfrm>
          <a:prstGeom prst="rect">
            <a:avLst/>
          </a:prstGeom>
        </p:spPr>
        <p:txBody>
          <a:bodyPr anchor="b"/>
          <a:lstStyle>
            <a:defPPr>
              <a:defRPr lang="ja-JP"/>
            </a:defPPr>
            <a:lvl1pPr marL="0" algn="l" defTabSz="1320759" rtl="0" eaLnBrk="1" latinLnBrk="0" hangingPunct="1">
              <a:defRPr kumimoji="1" sz="20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a:lstStyle>
          <a:p>
            <a:pPr algn="r"/>
            <a:fld id="{242DB008-4E90-488E-8D18-824CB66D037E}" type="slidenum">
              <a:rPr lang="ja-JP" altLang="en-US" sz="2000" smtClean="0">
                <a:latin typeface="BIZ UDPゴシック" panose="020B0400000000000000" pitchFamily="50" charset="-128"/>
                <a:ea typeface="BIZ UDPゴシック" panose="020B0400000000000000" pitchFamily="50" charset="-128"/>
              </a:rPr>
              <a:pPr algn="r"/>
              <a:t>‹#›</a:t>
            </a:fld>
            <a:endParaRPr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990469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sldNum="0" hdr="0" ftr="0" dt="0"/>
  <p:txStyles>
    <p:titleStyle>
      <a:lvl1pPr algn="l" defTabSz="914360" rtl="0" eaLnBrk="1" latinLnBrk="0" hangingPunct="1">
        <a:lnSpc>
          <a:spcPct val="90000"/>
        </a:lnSpc>
        <a:spcBef>
          <a:spcPct val="0"/>
        </a:spcBef>
        <a:buNone/>
        <a:defRPr kumimoji="1" sz="40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3588944-BAAD-4E90-E16C-7816440B3DDC}"/>
              </a:ext>
            </a:extLst>
          </p:cNvPr>
          <p:cNvSpPr>
            <a:spLocks noGrp="1"/>
          </p:cNvSpPr>
          <p:nvPr>
            <p:ph type="title"/>
          </p:nvPr>
        </p:nvSpPr>
        <p:spPr>
          <a:xfrm>
            <a:off x="1210699" y="527405"/>
            <a:ext cx="15188744" cy="1914702"/>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B9721827-FD5D-26E9-E873-387E8B9DFA6E}"/>
              </a:ext>
            </a:extLst>
          </p:cNvPr>
          <p:cNvSpPr>
            <a:spLocks noGrp="1"/>
          </p:cNvSpPr>
          <p:nvPr>
            <p:ph type="body" idx="1"/>
          </p:nvPr>
        </p:nvSpPr>
        <p:spPr>
          <a:xfrm>
            <a:off x="1210699" y="2637014"/>
            <a:ext cx="15188744" cy="62852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B4825001-5D4F-7868-203D-6B561C667259}"/>
              </a:ext>
            </a:extLst>
          </p:cNvPr>
          <p:cNvSpPr>
            <a:spLocks noGrp="1"/>
          </p:cNvSpPr>
          <p:nvPr>
            <p:ph type="dt" sz="half" idx="2"/>
          </p:nvPr>
        </p:nvSpPr>
        <p:spPr>
          <a:xfrm>
            <a:off x="1210698" y="9181397"/>
            <a:ext cx="3962281" cy="527403"/>
          </a:xfrm>
          <a:prstGeom prst="rect">
            <a:avLst/>
          </a:prstGeom>
        </p:spPr>
        <p:txBody>
          <a:bodyPr vert="horz" lIns="91440" tIns="45720" rIns="91440" bIns="45720" rtlCol="0" anchor="ctr"/>
          <a:lstStyle>
            <a:lvl1pPr algn="l">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5" name="フッター プレースホルダー 4">
            <a:extLst>
              <a:ext uri="{FF2B5EF4-FFF2-40B4-BE49-F238E27FC236}">
                <a16:creationId xmlns:a16="http://schemas.microsoft.com/office/drawing/2014/main" id="{EE64BC5B-FA01-783C-C077-8F453CC63C70}"/>
              </a:ext>
            </a:extLst>
          </p:cNvPr>
          <p:cNvSpPr>
            <a:spLocks noGrp="1"/>
          </p:cNvSpPr>
          <p:nvPr>
            <p:ph type="ftr" sz="quarter" idx="3"/>
          </p:nvPr>
        </p:nvSpPr>
        <p:spPr>
          <a:xfrm>
            <a:off x="5833360" y="9181397"/>
            <a:ext cx="5943422" cy="527403"/>
          </a:xfrm>
          <a:prstGeom prst="rect">
            <a:avLst/>
          </a:prstGeom>
        </p:spPr>
        <p:txBody>
          <a:bodyPr vert="horz" lIns="91440" tIns="45720" rIns="91440" bIns="45720" rtlCol="0" anchor="ctr"/>
          <a:lstStyle>
            <a:lvl1pPr algn="ct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74B677ED-2F36-227F-B25A-28690BA3ADF6}"/>
              </a:ext>
            </a:extLst>
          </p:cNvPr>
          <p:cNvSpPr>
            <a:spLocks noGrp="1"/>
          </p:cNvSpPr>
          <p:nvPr>
            <p:ph type="sldNum" sz="quarter" idx="4"/>
          </p:nvPr>
        </p:nvSpPr>
        <p:spPr>
          <a:xfrm>
            <a:off x="12437161" y="9181397"/>
            <a:ext cx="3962281" cy="527403"/>
          </a:xfrm>
          <a:prstGeom prst="rect">
            <a:avLst/>
          </a:prstGeom>
        </p:spPr>
        <p:txBody>
          <a:bodyPr vert="horz" lIns="91440" tIns="45720" rIns="91440" bIns="45720" rtlCol="0" anchor="ctr"/>
          <a:lstStyle>
            <a:lvl1pPr algn="r">
              <a:defRPr sz="1200">
                <a:solidFill>
                  <a:schemeClr val="tx1">
                    <a:tint val="82000"/>
                  </a:schemeClr>
                </a:solidFill>
                <a:latin typeface="BIZ UDPゴシック" panose="020B0400000000000000" pitchFamily="50" charset="-128"/>
                <a:ea typeface="BIZ UDPゴシック" panose="020B0400000000000000" pitchFamily="50" charset="-128"/>
              </a:defRPr>
            </a:lvl1pPr>
          </a:lstStyle>
          <a:p>
            <a:fld id="{BAB2AF25-89F4-48A4-836F-17EBCD24879C}" type="slidenum">
              <a:rPr lang="ja-JP" altLang="en-US" smtClean="0"/>
              <a:pPr/>
              <a:t>‹#›</a:t>
            </a:fld>
            <a:endParaRPr lang="ja-JP" altLang="en-US" dirty="0"/>
          </a:p>
        </p:txBody>
      </p:sp>
    </p:spTree>
    <p:extLst>
      <p:ext uri="{BB962C8B-B14F-4D97-AF65-F5344CB8AC3E}">
        <p14:creationId xmlns:p14="http://schemas.microsoft.com/office/powerpoint/2010/main" val="12642204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36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228591" indent="-228591" algn="l" defTabSz="914360" rtl="0" eaLnBrk="1" latinLnBrk="0" hangingPunct="1">
        <a:lnSpc>
          <a:spcPct val="90000"/>
        </a:lnSpc>
        <a:spcBef>
          <a:spcPts val="1001"/>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771" indent="-228591" algn="l" defTabSz="91436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2951" indent="-228591" algn="l" defTabSz="91436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1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4pPr>
      <a:lvl5pPr marL="205731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BIZ UDPゴシック" panose="020B0400000000000000" pitchFamily="50" charset="-128"/>
          <a:ea typeface="BIZ UDPゴシック" panose="020B0400000000000000" pitchFamily="50" charset="-128"/>
          <a:cs typeface="+mn-cs"/>
        </a:defRPr>
      </a:lvl5pPr>
      <a:lvl6pPr marL="251449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6pPr>
      <a:lvl7pPr marL="297167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7pPr>
      <a:lvl8pPr marL="342885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8pPr>
      <a:lvl9pPr marL="3886031" indent="-228591" algn="l" defTabSz="914360" rtl="0" eaLnBrk="1" latinLnBrk="0" hangingPunct="1">
        <a:lnSpc>
          <a:spcPct val="90000"/>
        </a:lnSpc>
        <a:spcBef>
          <a:spcPts val="500"/>
        </a:spcBef>
        <a:buFont typeface="Arial" panose="020B0604020202020204" pitchFamily="34" charset="0"/>
        <a:buChar char="•"/>
        <a:defRPr kumimoji="1" sz="1801" kern="1200">
          <a:solidFill>
            <a:schemeClr val="tx1"/>
          </a:solidFill>
          <a:latin typeface="+mn-lt"/>
          <a:ea typeface="+mn-ea"/>
          <a:cs typeface="+mn-cs"/>
        </a:defRPr>
      </a:lvl9pPr>
    </p:bodyStyle>
    <p:otherStyle>
      <a:defPPr>
        <a:defRPr lang="ja-JP"/>
      </a:defPPr>
      <a:lvl1pPr marL="0" algn="l" defTabSz="914360" rtl="0" eaLnBrk="1" latinLnBrk="0" hangingPunct="1">
        <a:defRPr kumimoji="1" sz="1801" kern="1200">
          <a:solidFill>
            <a:schemeClr val="tx1"/>
          </a:solidFill>
          <a:latin typeface="+mn-lt"/>
          <a:ea typeface="+mn-ea"/>
          <a:cs typeface="+mn-cs"/>
        </a:defRPr>
      </a:lvl1pPr>
      <a:lvl2pPr marL="457180" algn="l" defTabSz="914360" rtl="0" eaLnBrk="1" latinLnBrk="0" hangingPunct="1">
        <a:defRPr kumimoji="1" sz="1801" kern="1200">
          <a:solidFill>
            <a:schemeClr val="tx1"/>
          </a:solidFill>
          <a:latin typeface="+mn-lt"/>
          <a:ea typeface="+mn-ea"/>
          <a:cs typeface="+mn-cs"/>
        </a:defRPr>
      </a:lvl2pPr>
      <a:lvl3pPr marL="914360" algn="l" defTabSz="914360" rtl="0" eaLnBrk="1" latinLnBrk="0" hangingPunct="1">
        <a:defRPr kumimoji="1" sz="1801" kern="1200">
          <a:solidFill>
            <a:schemeClr val="tx1"/>
          </a:solidFill>
          <a:latin typeface="+mn-lt"/>
          <a:ea typeface="+mn-ea"/>
          <a:cs typeface="+mn-cs"/>
        </a:defRPr>
      </a:lvl3pPr>
      <a:lvl4pPr marL="1371540" algn="l" defTabSz="914360" rtl="0" eaLnBrk="1" latinLnBrk="0" hangingPunct="1">
        <a:defRPr kumimoji="1" sz="1801" kern="1200">
          <a:solidFill>
            <a:schemeClr val="tx1"/>
          </a:solidFill>
          <a:latin typeface="+mn-lt"/>
          <a:ea typeface="+mn-ea"/>
          <a:cs typeface="+mn-cs"/>
        </a:defRPr>
      </a:lvl4pPr>
      <a:lvl5pPr marL="1828720" algn="l" defTabSz="914360" rtl="0" eaLnBrk="1" latinLnBrk="0" hangingPunct="1">
        <a:defRPr kumimoji="1" sz="1801" kern="1200">
          <a:solidFill>
            <a:schemeClr val="tx1"/>
          </a:solidFill>
          <a:latin typeface="+mn-lt"/>
          <a:ea typeface="+mn-ea"/>
          <a:cs typeface="+mn-cs"/>
        </a:defRPr>
      </a:lvl5pPr>
      <a:lvl6pPr marL="2285900" algn="l" defTabSz="914360" rtl="0" eaLnBrk="1" latinLnBrk="0" hangingPunct="1">
        <a:defRPr kumimoji="1" sz="1801" kern="1200">
          <a:solidFill>
            <a:schemeClr val="tx1"/>
          </a:solidFill>
          <a:latin typeface="+mn-lt"/>
          <a:ea typeface="+mn-ea"/>
          <a:cs typeface="+mn-cs"/>
        </a:defRPr>
      </a:lvl6pPr>
      <a:lvl7pPr marL="2743080" algn="l" defTabSz="914360" rtl="0" eaLnBrk="1" latinLnBrk="0" hangingPunct="1">
        <a:defRPr kumimoji="1" sz="1801" kern="1200">
          <a:solidFill>
            <a:schemeClr val="tx1"/>
          </a:solidFill>
          <a:latin typeface="+mn-lt"/>
          <a:ea typeface="+mn-ea"/>
          <a:cs typeface="+mn-cs"/>
        </a:defRPr>
      </a:lvl7pPr>
      <a:lvl8pPr marL="3200260" algn="l" defTabSz="914360" rtl="0" eaLnBrk="1" latinLnBrk="0" hangingPunct="1">
        <a:defRPr kumimoji="1" sz="1801" kern="1200">
          <a:solidFill>
            <a:schemeClr val="tx1"/>
          </a:solidFill>
          <a:latin typeface="+mn-lt"/>
          <a:ea typeface="+mn-ea"/>
          <a:cs typeface="+mn-cs"/>
        </a:defRPr>
      </a:lvl8pPr>
      <a:lvl9pPr marL="3657440" algn="l" defTabSz="914360"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D7B013F-70A8-C3B0-BD68-00A8E849DE40}"/>
              </a:ext>
            </a:extLst>
          </p:cNvPr>
          <p:cNvSpPr txBox="1">
            <a:spLocks/>
          </p:cNvSpPr>
          <p:nvPr/>
        </p:nvSpPr>
        <p:spPr>
          <a:xfrm>
            <a:off x="1259162" y="1446721"/>
            <a:ext cx="6675956" cy="1990241"/>
          </a:xfrm>
          <a:prstGeom prst="rect">
            <a:avLst/>
          </a:prstGeom>
        </p:spPr>
        <p:txBody>
          <a:bodyPr anchor="ctr">
            <a:normAutofit/>
          </a:bodyPr>
          <a:lstStyle>
            <a:lvl1pPr algn="ctr" defTabSz="914400" rtl="0" eaLnBrk="1" latinLnBrk="0" hangingPunct="1">
              <a:lnSpc>
                <a:spcPct val="90000"/>
              </a:lnSpc>
              <a:spcBef>
                <a:spcPct val="0"/>
              </a:spcBef>
              <a:buNone/>
              <a:defRPr kumimoji="1" sz="3200" kern="1200">
                <a:solidFill>
                  <a:schemeClr val="tx1"/>
                </a:solidFill>
                <a:latin typeface="メイリオ" panose="020B0604030504040204" pitchFamily="50" charset="-128"/>
                <a:ea typeface="メイリオ" panose="020B0604030504040204" pitchFamily="50" charset="-128"/>
                <a:cs typeface="+mj-cs"/>
              </a:defRPr>
            </a:lvl1pPr>
          </a:lstStyle>
          <a:p>
            <a:pPr>
              <a:lnSpc>
                <a:spcPct val="110000"/>
              </a:lnSpc>
            </a:pPr>
            <a:r>
              <a:rPr lang="ja-JP" altLang="en-US" sz="3600" b="1" dirty="0">
                <a:latin typeface="BIZ UDPゴシック" panose="020B0400000000000000" pitchFamily="50" charset="-128"/>
                <a:ea typeface="BIZ UDPゴシック" panose="020B0400000000000000" pitchFamily="50" charset="-128"/>
              </a:rPr>
              <a:t>令和</a:t>
            </a:r>
            <a:r>
              <a:rPr lang="en-US" altLang="ja-JP" sz="3600" b="1" dirty="0">
                <a:latin typeface="BIZ UDPゴシック" panose="020B0400000000000000" pitchFamily="50" charset="-128"/>
                <a:ea typeface="BIZ UDPゴシック" panose="020B0400000000000000" pitchFamily="50" charset="-128"/>
              </a:rPr>
              <a:t>7</a:t>
            </a:r>
            <a:r>
              <a:rPr lang="ja-JP" altLang="en-US" sz="3600" b="1" dirty="0">
                <a:latin typeface="BIZ UDPゴシック" panose="020B0400000000000000" pitchFamily="50" charset="-128"/>
                <a:ea typeface="BIZ UDPゴシック" panose="020B0400000000000000" pitchFamily="50" charset="-128"/>
              </a:rPr>
              <a:t>年度</a:t>
            </a:r>
            <a:br>
              <a:rPr lang="en-US" altLang="ja-JP" sz="3600" b="1" dirty="0">
                <a:latin typeface="BIZ UDPゴシック" panose="020B0400000000000000" pitchFamily="50" charset="-128"/>
                <a:ea typeface="BIZ UDPゴシック" panose="020B0400000000000000" pitchFamily="50" charset="-128"/>
              </a:rPr>
            </a:br>
            <a:r>
              <a:rPr lang="ja-JP" altLang="en-US" sz="3600" b="1" dirty="0">
                <a:latin typeface="BIZ UDPゴシック" panose="020B0400000000000000" pitchFamily="50" charset="-128"/>
                <a:ea typeface="BIZ UDPゴシック" panose="020B0400000000000000" pitchFamily="50" charset="-128"/>
              </a:rPr>
              <a:t>中小企業サイバーセキュリティ</a:t>
            </a:r>
            <a:endParaRPr lang="en-US" altLang="ja-JP" sz="3600" b="1" dirty="0">
              <a:latin typeface="BIZ UDPゴシック" panose="020B0400000000000000" pitchFamily="50" charset="-128"/>
              <a:ea typeface="BIZ UDPゴシック" panose="020B0400000000000000" pitchFamily="50" charset="-128"/>
            </a:endParaRPr>
          </a:p>
          <a:p>
            <a:pPr>
              <a:lnSpc>
                <a:spcPct val="110000"/>
              </a:lnSpc>
            </a:pPr>
            <a:r>
              <a:rPr lang="ja-JP" altLang="en-US" sz="3600" b="1" dirty="0">
                <a:latin typeface="BIZ UDPゴシック" panose="020B0400000000000000" pitchFamily="50" charset="-128"/>
                <a:ea typeface="BIZ UDPゴシック" panose="020B0400000000000000" pitchFamily="50" charset="-128"/>
              </a:rPr>
              <a:t>実践力強化プログラム</a:t>
            </a:r>
          </a:p>
        </p:txBody>
      </p:sp>
      <p:sp>
        <p:nvSpPr>
          <p:cNvPr id="2" name="字幕 2">
            <a:extLst>
              <a:ext uri="{FF2B5EF4-FFF2-40B4-BE49-F238E27FC236}">
                <a16:creationId xmlns:a16="http://schemas.microsoft.com/office/drawing/2014/main" id="{663EF7FF-90A5-EB5D-0429-23E67ED89DBC}"/>
              </a:ext>
            </a:extLst>
          </p:cNvPr>
          <p:cNvSpPr txBox="1">
            <a:spLocks/>
          </p:cNvSpPr>
          <p:nvPr/>
        </p:nvSpPr>
        <p:spPr>
          <a:xfrm>
            <a:off x="1086965" y="4892831"/>
            <a:ext cx="9575800" cy="55879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accent6">
                    <a:lumMod val="50000"/>
                  </a:schemeClr>
                </a:solidFill>
                <a:latin typeface="メイリオ" panose="020B0604030504040204" pitchFamily="50" charset="-128"/>
                <a:ea typeface="メイリオ" panose="020B0604030504040204" pitchFamily="50"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メイリオ" panose="020B0604030504040204" pitchFamily="50" charset="-128"/>
                <a:ea typeface="メイリオ" panose="020B0604030504040204" pitchFamily="50" charset="-128"/>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solidFill>
                  <a:srgbClr val="0BA931"/>
                </a:solidFill>
                <a:latin typeface="BIZ UDPゴシック" panose="020B0400000000000000" pitchFamily="50" charset="-128"/>
                <a:ea typeface="BIZ UDPゴシック" panose="020B0400000000000000" pitchFamily="50" charset="-128"/>
              </a:rPr>
              <a:t>第</a:t>
            </a:r>
            <a:r>
              <a:rPr lang="en-US" altLang="ja-JP" sz="2000" b="1" dirty="0">
                <a:solidFill>
                  <a:srgbClr val="0BA931"/>
                </a:solidFill>
                <a:latin typeface="BIZ UDPゴシック" panose="020B0400000000000000" pitchFamily="50" charset="-128"/>
                <a:ea typeface="BIZ UDPゴシック" panose="020B0400000000000000" pitchFamily="50" charset="-128"/>
              </a:rPr>
              <a:t>6</a:t>
            </a:r>
            <a:r>
              <a:rPr lang="ja-JP" altLang="en-US" sz="2000" b="1" dirty="0">
                <a:solidFill>
                  <a:srgbClr val="0BA931"/>
                </a:solidFill>
                <a:latin typeface="BIZ UDPゴシック" panose="020B0400000000000000" pitchFamily="50" charset="-128"/>
                <a:ea typeface="BIZ UDPゴシック" panose="020B0400000000000000" pitchFamily="50" charset="-128"/>
              </a:rPr>
              <a:t>編：</a:t>
            </a:r>
            <a:r>
              <a:rPr lang="en-US" altLang="ja-JP" sz="2000" b="1" dirty="0">
                <a:solidFill>
                  <a:srgbClr val="0BA931"/>
                </a:solidFill>
                <a:latin typeface="BIZ UDPゴシック" panose="020B0400000000000000" pitchFamily="50" charset="-128"/>
                <a:ea typeface="BIZ UDPゴシック" panose="020B0400000000000000" pitchFamily="50" charset="-128"/>
              </a:rPr>
              <a:t>	ISMS</a:t>
            </a:r>
            <a:r>
              <a:rPr lang="ja-JP" altLang="en-US" sz="2000" b="1" dirty="0">
                <a:solidFill>
                  <a:srgbClr val="0BA931"/>
                </a:solidFill>
                <a:latin typeface="BIZ UDPゴシック" panose="020B0400000000000000" pitchFamily="50" charset="-128"/>
                <a:ea typeface="BIZ UDPゴシック" panose="020B0400000000000000" pitchFamily="50" charset="-128"/>
              </a:rPr>
              <a:t>などのフレームワークの種類と活用法の紹介</a:t>
            </a:r>
            <a:endParaRPr lang="en-US" altLang="ja-JP" sz="2000" b="1" dirty="0">
              <a:solidFill>
                <a:srgbClr val="0BA93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85A21FB-ACBB-DDCC-70A8-FD586EC0367C}"/>
              </a:ext>
            </a:extLst>
          </p:cNvPr>
          <p:cNvSpPr txBox="1"/>
          <p:nvPr/>
        </p:nvSpPr>
        <p:spPr>
          <a:xfrm>
            <a:off x="3945361" y="3982631"/>
            <a:ext cx="1223539" cy="923330"/>
          </a:xfrm>
          <a:prstGeom prst="rect">
            <a:avLst/>
          </a:prstGeom>
          <a:noFill/>
        </p:spPr>
        <p:txBody>
          <a:bodyPr wrap="square" rtlCol="0">
            <a:spAutoFit/>
          </a:bodyPr>
          <a:lstStyle/>
          <a:p>
            <a:pPr algn="ctr"/>
            <a:r>
              <a:rPr lang="ja-JP" altLang="en-US" sz="2800" b="1" dirty="0">
                <a:solidFill>
                  <a:srgbClr val="0BA931"/>
                </a:solidFill>
                <a:latin typeface="BIZ UDPゴシック" panose="020B0400000000000000" pitchFamily="50" charset="-128"/>
                <a:ea typeface="BIZ UDPゴシック" panose="020B0400000000000000" pitchFamily="50" charset="-128"/>
              </a:rPr>
              <a:t>第</a:t>
            </a:r>
            <a:r>
              <a:rPr lang="en-US" altLang="ja-JP" sz="2800" b="1" dirty="0">
                <a:solidFill>
                  <a:srgbClr val="0BA931"/>
                </a:solidFill>
                <a:latin typeface="BIZ UDPゴシック" panose="020B0400000000000000" pitchFamily="50" charset="-128"/>
                <a:ea typeface="BIZ UDPゴシック" panose="020B0400000000000000" pitchFamily="50" charset="-128"/>
              </a:rPr>
              <a:t>3</a:t>
            </a:r>
            <a:r>
              <a:rPr lang="ja-JP" altLang="en-US" sz="2800" b="1" dirty="0">
                <a:solidFill>
                  <a:srgbClr val="0BA931"/>
                </a:solidFill>
                <a:latin typeface="BIZ UDPゴシック" panose="020B0400000000000000" pitchFamily="50" charset="-128"/>
                <a:ea typeface="BIZ UDPゴシック" panose="020B0400000000000000" pitchFamily="50" charset="-128"/>
              </a:rPr>
              <a:t>回</a:t>
            </a:r>
            <a:endParaRPr lang="en-US" altLang="ja-JP" sz="2800" b="1" dirty="0">
              <a:solidFill>
                <a:srgbClr val="0BA931"/>
              </a:solidFill>
              <a:latin typeface="BIZ UDPゴシック" panose="020B0400000000000000" pitchFamily="50" charset="-128"/>
              <a:ea typeface="BIZ UDPゴシック" panose="020B0400000000000000" pitchFamily="50" charset="-128"/>
            </a:endParaRPr>
          </a:p>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916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5B4A8-E532-EC50-6ADA-B1CEA9369620}"/>
            </a:ext>
          </a:extLst>
        </p:cNvPr>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DEBDE1E-818C-B0EE-05B3-D253B97F85BE}"/>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セキュリティフレームワークの概要</a:t>
            </a:r>
          </a:p>
        </p:txBody>
      </p:sp>
      <p:sp>
        <p:nvSpPr>
          <p:cNvPr id="3" name="テキスト ボックス 2">
            <a:extLst>
              <a:ext uri="{FF2B5EF4-FFF2-40B4-BE49-F238E27FC236}">
                <a16:creationId xmlns:a16="http://schemas.microsoft.com/office/drawing/2014/main" id="{82EDB0DB-D7C4-8D37-5E85-68E4F2A740A9}"/>
              </a:ext>
            </a:extLst>
          </p:cNvPr>
          <p:cNvSpPr txBox="1"/>
          <p:nvPr/>
        </p:nvSpPr>
        <p:spPr>
          <a:xfrm>
            <a:off x="1554679" y="2036000"/>
            <a:ext cx="15456498" cy="1200329"/>
          </a:xfrm>
          <a:prstGeom prst="rect">
            <a:avLst/>
          </a:prstGeom>
          <a:noFill/>
        </p:spPr>
        <p:txBody>
          <a:bodyPr wrap="square">
            <a:spAutoFit/>
          </a:bodyPr>
          <a:lstStyle/>
          <a:p>
            <a:endParaRPr lang="en-US" altLang="ja-JP" sz="3600" b="0" i="0">
              <a:solidFill>
                <a:srgbClr val="374151"/>
              </a:solidFill>
              <a:effectLst/>
              <a:latin typeface="メイリオ" panose="020B0604030504040204" pitchFamily="50" charset="-128"/>
              <a:ea typeface="メイリオ" panose="020B0604030504040204" pitchFamily="50" charset="-128"/>
            </a:endParaRPr>
          </a:p>
          <a:p>
            <a:pPr marL="742950" indent="-742950">
              <a:buFont typeface="Arial" panose="020B0604020202020204" pitchFamily="34" charset="0"/>
              <a:buChar char="•"/>
            </a:pPr>
            <a:endParaRPr lang="ja-JP" altLang="en-US" sz="3600" b="0" i="0">
              <a:solidFill>
                <a:srgbClr val="374151"/>
              </a:solidFill>
              <a:effectLst/>
              <a:latin typeface="メイリオ" panose="020B0604030504040204" pitchFamily="50" charset="-128"/>
              <a:ea typeface="メイリオ" panose="020B0604030504040204" pitchFamily="50" charset="-128"/>
            </a:endParaRPr>
          </a:p>
        </p:txBody>
      </p:sp>
      <p:graphicFrame>
        <p:nvGraphicFramePr>
          <p:cNvPr id="6" name="表 6">
            <a:extLst>
              <a:ext uri="{FF2B5EF4-FFF2-40B4-BE49-F238E27FC236}">
                <a16:creationId xmlns:a16="http://schemas.microsoft.com/office/drawing/2014/main" id="{37BBF3F8-0A15-BE1B-7026-B65705546D2B}"/>
              </a:ext>
            </a:extLst>
          </p:cNvPr>
          <p:cNvGraphicFramePr>
            <a:graphicFrameLocks noGrp="1"/>
          </p:cNvGraphicFramePr>
          <p:nvPr>
            <p:extLst>
              <p:ext uri="{D42A27DB-BD31-4B8C-83A1-F6EECF244321}">
                <p14:modId xmlns:p14="http://schemas.microsoft.com/office/powerpoint/2010/main" val="3185269784"/>
              </p:ext>
            </p:extLst>
          </p:nvPr>
        </p:nvGraphicFramePr>
        <p:xfrm>
          <a:off x="1640264" y="2231945"/>
          <a:ext cx="15525947" cy="7107504"/>
        </p:xfrm>
        <a:graphic>
          <a:graphicData uri="http://schemas.openxmlformats.org/drawingml/2006/table">
            <a:tbl>
              <a:tblPr firstRow="1" bandRow="1">
                <a:tableStyleId>{5C22544A-7EE6-4342-B048-85BDC9FD1C3A}</a:tableStyleId>
              </a:tblPr>
              <a:tblGrid>
                <a:gridCol w="509047">
                  <a:extLst>
                    <a:ext uri="{9D8B030D-6E8A-4147-A177-3AD203B41FA5}">
                      <a16:colId xmlns:a16="http://schemas.microsoft.com/office/drawing/2014/main" val="2462682164"/>
                    </a:ext>
                  </a:extLst>
                </a:gridCol>
                <a:gridCol w="3563332">
                  <a:extLst>
                    <a:ext uri="{9D8B030D-6E8A-4147-A177-3AD203B41FA5}">
                      <a16:colId xmlns:a16="http://schemas.microsoft.com/office/drawing/2014/main" val="4223648566"/>
                    </a:ext>
                  </a:extLst>
                </a:gridCol>
                <a:gridCol w="1913642">
                  <a:extLst>
                    <a:ext uri="{9D8B030D-6E8A-4147-A177-3AD203B41FA5}">
                      <a16:colId xmlns:a16="http://schemas.microsoft.com/office/drawing/2014/main" val="3636919529"/>
                    </a:ext>
                  </a:extLst>
                </a:gridCol>
                <a:gridCol w="9539926">
                  <a:extLst>
                    <a:ext uri="{9D8B030D-6E8A-4147-A177-3AD203B41FA5}">
                      <a16:colId xmlns:a16="http://schemas.microsoft.com/office/drawing/2014/main" val="1309744859"/>
                    </a:ext>
                  </a:extLst>
                </a:gridCol>
              </a:tblGrid>
              <a:tr h="459416">
                <a:tc>
                  <a:txBody>
                    <a:bodyPr/>
                    <a:lstStyle/>
                    <a:p>
                      <a:pPr algn="ct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フレームワーク名</a:t>
                      </a:r>
                    </a:p>
                  </a:txBody>
                  <a:tcPr anchor="ctr">
                    <a:solidFill>
                      <a:schemeClr val="accent6"/>
                    </a:solidFill>
                  </a:tcPr>
                </a:tc>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概要</a:t>
                      </a:r>
                    </a:p>
                  </a:txBody>
                  <a:tcPr anchor="ctr">
                    <a:solidFill>
                      <a:schemeClr val="accent6"/>
                    </a:solidFill>
                  </a:tcPr>
                </a:tc>
                <a:tc hMerge="1">
                  <a:txBody>
                    <a:bodyPr/>
                    <a:lstStyle/>
                    <a:p>
                      <a:endParaRPr kumimoji="1" lang="ja-JP" altLang="en-US"/>
                    </a:p>
                  </a:txBody>
                  <a:tcPr/>
                </a:tc>
                <a:extLst>
                  <a:ext uri="{0D108BD9-81ED-4DB2-BD59-A6C34878D82A}">
                    <a16:rowId xmlns:a16="http://schemas.microsoft.com/office/drawing/2014/main" val="3851841487"/>
                  </a:ext>
                </a:extLst>
              </a:tr>
              <a:tr h="1008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[ISO/IEC27001</a:t>
                      </a:r>
                      <a:r>
                        <a:rPr kumimoji="1" lang="ja-JP" altLang="en-US" sz="2800" dirty="0">
                          <a:latin typeface="BIZ UDPゴシック" panose="020B0400000000000000" pitchFamily="50" charset="-128"/>
                          <a:ea typeface="BIZ UDPゴシック" panose="020B0400000000000000" pitchFamily="50" charset="-128"/>
                        </a:rPr>
                        <a:t>、</a:t>
                      </a:r>
                      <a:r>
                        <a:rPr kumimoji="1" lang="en-US" altLang="ja-JP" sz="2800" dirty="0">
                          <a:latin typeface="BIZ UDPゴシック" panose="020B0400000000000000" pitchFamily="50" charset="-128"/>
                          <a:ea typeface="BIZ UDPゴシック" panose="020B0400000000000000" pitchFamily="50" charset="-128"/>
                        </a:rPr>
                        <a:t>ISO/IEC27002]</a:t>
                      </a:r>
                    </a:p>
                    <a:p>
                      <a:pPr>
                        <a:lnSpc>
                          <a:spcPct val="110000"/>
                        </a:lnSpc>
                      </a:pPr>
                      <a:r>
                        <a:rPr kumimoji="1" lang="ja-JP" altLang="en-US" sz="2800" dirty="0">
                          <a:latin typeface="BIZ UDPゴシック" panose="020B0400000000000000" pitchFamily="50" charset="-128"/>
                          <a:ea typeface="BIZ UDPゴシック" panose="020B0400000000000000" pitchFamily="50" charset="-128"/>
                        </a:rPr>
                        <a:t>網羅的なセキュリティフレームワーク</a:t>
                      </a:r>
                    </a:p>
                  </a:txBody>
                  <a:tcPr anchor="ctr">
                    <a:solidFill>
                      <a:schemeClr val="accent6">
                        <a:lumMod val="40000"/>
                        <a:lumOff val="60000"/>
                      </a:schemeClr>
                    </a:solidFill>
                  </a:tcPr>
                </a:tc>
                <a:extLst>
                  <a:ext uri="{0D108BD9-81ED-4DB2-BD59-A6C34878D82A}">
                    <a16:rowId xmlns:a16="http://schemas.microsoft.com/office/drawing/2014/main" val="460870830"/>
                  </a:ext>
                </a:extLst>
              </a:tr>
              <a:tr h="576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2</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ISO/IEC27017</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クラウドサービス対象のセキュリティフレームワーク</a:t>
                      </a:r>
                    </a:p>
                  </a:txBody>
                  <a:tcPr anchor="ctr">
                    <a:solidFill>
                      <a:schemeClr val="accent6">
                        <a:lumMod val="20000"/>
                        <a:lumOff val="80000"/>
                      </a:schemeClr>
                    </a:solidFill>
                  </a:tcPr>
                </a:tc>
                <a:extLst>
                  <a:ext uri="{0D108BD9-81ED-4DB2-BD59-A6C34878D82A}">
                    <a16:rowId xmlns:a16="http://schemas.microsoft.com/office/drawing/2014/main" val="3326324155"/>
                  </a:ext>
                </a:extLst>
              </a:tr>
              <a:tr h="576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CSF</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重要インフラ対象のセキュリティフレームワーク</a:t>
                      </a:r>
                    </a:p>
                  </a:txBody>
                  <a:tcPr anchor="ctr">
                    <a:solidFill>
                      <a:schemeClr val="accent6">
                        <a:lumMod val="40000"/>
                        <a:lumOff val="60000"/>
                      </a:schemeClr>
                    </a:solidFill>
                  </a:tcPr>
                </a:tc>
                <a:extLst>
                  <a:ext uri="{0D108BD9-81ED-4DB2-BD59-A6C34878D82A}">
                    <a16:rowId xmlns:a16="http://schemas.microsoft.com/office/drawing/2014/main" val="3292781221"/>
                  </a:ext>
                </a:extLst>
              </a:tr>
              <a:tr h="1008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4</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CPSF</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Society5.0</a:t>
                      </a:r>
                      <a:r>
                        <a:rPr kumimoji="1" lang="ja-JP" altLang="en-US" sz="2800" dirty="0">
                          <a:latin typeface="BIZ UDPゴシック" panose="020B0400000000000000" pitchFamily="50" charset="-128"/>
                          <a:ea typeface="BIZ UDPゴシック" panose="020B0400000000000000" pitchFamily="50" charset="-128"/>
                        </a:rPr>
                        <a:t>における産業社会が対象のセキュリティフレームワーク</a:t>
                      </a:r>
                    </a:p>
                  </a:txBody>
                  <a:tcPr anchor="ctr">
                    <a:solidFill>
                      <a:schemeClr val="accent6">
                        <a:lumMod val="20000"/>
                        <a:lumOff val="80000"/>
                      </a:schemeClr>
                    </a:solidFill>
                  </a:tcPr>
                </a:tc>
                <a:extLst>
                  <a:ext uri="{0D108BD9-81ED-4DB2-BD59-A6C34878D82A}">
                    <a16:rowId xmlns:a16="http://schemas.microsoft.com/office/drawing/2014/main" val="811398556"/>
                  </a:ext>
                </a:extLst>
              </a:tr>
              <a:tr h="1008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5</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サイバーセキュリティ経営ガイドライン</a:t>
                      </a:r>
                    </a:p>
                  </a:txBody>
                  <a:tcPr anchor="ctr">
                    <a:solidFill>
                      <a:schemeClr val="accent6">
                        <a:lumMod val="40000"/>
                        <a:lumOff val="60000"/>
                      </a:schemeClr>
                    </a:solidFill>
                  </a:tcPr>
                </a:tc>
                <a:tc>
                  <a:txBody>
                    <a:bodyPr/>
                    <a:lstStyle/>
                    <a:p>
                      <a:pPr>
                        <a:lnSpc>
                          <a:spcPct val="110000"/>
                        </a:lnSpc>
                      </a:pP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経営者を中心としたセキュリティ対策</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2653233017"/>
                  </a:ext>
                </a:extLst>
              </a:tr>
              <a:tr h="576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6</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PCI</a:t>
                      </a: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DSS</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クレジットカード産業を対象としたデータセキュリティ基準</a:t>
                      </a:r>
                    </a:p>
                  </a:txBody>
                  <a:tcPr anchor="ctr">
                    <a:solidFill>
                      <a:schemeClr val="accent6">
                        <a:lumMod val="20000"/>
                        <a:lumOff val="80000"/>
                      </a:schemeClr>
                    </a:solidFill>
                  </a:tcPr>
                </a:tc>
                <a:extLst>
                  <a:ext uri="{0D108BD9-81ED-4DB2-BD59-A6C34878D82A}">
                    <a16:rowId xmlns:a16="http://schemas.microsoft.com/office/drawing/2014/main" val="1754789427"/>
                  </a:ext>
                </a:extLst>
              </a:tr>
              <a:tr h="576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7</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PMS</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個人情報保護</a:t>
                      </a:r>
                    </a:p>
                  </a:txBody>
                  <a:tcPr anchor="ctr">
                    <a:solidFill>
                      <a:schemeClr val="accent6">
                        <a:lumMod val="40000"/>
                        <a:lumOff val="60000"/>
                      </a:schemeClr>
                    </a:solidFill>
                  </a:tcPr>
                </a:tc>
                <a:extLst>
                  <a:ext uri="{0D108BD9-81ED-4DB2-BD59-A6C34878D82A}">
                    <a16:rowId xmlns:a16="http://schemas.microsoft.com/office/drawing/2014/main" val="911296960"/>
                  </a:ext>
                </a:extLst>
              </a:tr>
              <a:tr h="576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CIS</a:t>
                      </a: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Controls</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具体的なサイバー攻撃アプローチ</a:t>
                      </a:r>
                    </a:p>
                  </a:txBody>
                  <a:tcPr anchor="ctr">
                    <a:solidFill>
                      <a:schemeClr val="accent6">
                        <a:lumMod val="20000"/>
                        <a:lumOff val="80000"/>
                      </a:schemeClr>
                    </a:solidFill>
                  </a:tcPr>
                </a:tc>
                <a:extLst>
                  <a:ext uri="{0D108BD9-81ED-4DB2-BD59-A6C34878D82A}">
                    <a16:rowId xmlns:a16="http://schemas.microsoft.com/office/drawing/2014/main" val="1231628006"/>
                  </a:ext>
                </a:extLst>
              </a:tr>
              <a:tr h="576000">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ISA/IEC62443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産業オートメーションおよび制御システム</a:t>
                      </a:r>
                    </a:p>
                  </a:txBody>
                  <a:tcPr anchor="ctr">
                    <a:solidFill>
                      <a:schemeClr val="accent6">
                        <a:lumMod val="40000"/>
                        <a:lumOff val="60000"/>
                      </a:schemeClr>
                    </a:solidFill>
                  </a:tcPr>
                </a:tc>
                <a:extLst>
                  <a:ext uri="{0D108BD9-81ED-4DB2-BD59-A6C34878D82A}">
                    <a16:rowId xmlns:a16="http://schemas.microsoft.com/office/drawing/2014/main" val="3251722895"/>
                  </a:ext>
                </a:extLst>
              </a:tr>
            </a:tbl>
          </a:graphicData>
        </a:graphic>
      </p:graphicFrame>
      <p:sp>
        <p:nvSpPr>
          <p:cNvPr id="7" name="四角形: 角を丸くする 6">
            <a:extLst>
              <a:ext uri="{FF2B5EF4-FFF2-40B4-BE49-F238E27FC236}">
                <a16:creationId xmlns:a16="http://schemas.microsoft.com/office/drawing/2014/main" id="{2A1F51E9-08DD-67C3-21E8-DB20C7073A0A}"/>
              </a:ext>
            </a:extLst>
          </p:cNvPr>
          <p:cNvSpPr/>
          <p:nvPr/>
        </p:nvSpPr>
        <p:spPr>
          <a:xfrm>
            <a:off x="5868088" y="2908663"/>
            <a:ext cx="1620000" cy="432000"/>
          </a:xfrm>
          <a:prstGeom prst="roundRect">
            <a:avLst/>
          </a:prstGeom>
          <a:solidFill>
            <a:schemeClr val="accent3">
              <a:lumMod val="60000"/>
              <a:lumOff val="40000"/>
            </a:schemeClr>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dirty="0">
                <a:latin typeface="BIZ UDPゴシック" panose="020B0400000000000000" pitchFamily="50" charset="-128"/>
                <a:ea typeface="BIZ UDPゴシック" panose="020B0400000000000000" pitchFamily="50" charset="-128"/>
              </a:rPr>
              <a:t>別途詳細</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D4B1DB69-74F7-348A-D31E-EF8A11812CDE}"/>
              </a:ext>
            </a:extLst>
          </p:cNvPr>
          <p:cNvSpPr/>
          <p:nvPr/>
        </p:nvSpPr>
        <p:spPr>
          <a:xfrm>
            <a:off x="5868087" y="4355911"/>
            <a:ext cx="1620000" cy="432000"/>
          </a:xfrm>
          <a:prstGeom prst="roundRect">
            <a:avLst/>
          </a:prstGeom>
          <a:solidFill>
            <a:schemeClr val="accent3">
              <a:lumMod val="60000"/>
              <a:lumOff val="40000"/>
            </a:schemeClr>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別途詳細</a:t>
            </a:r>
          </a:p>
        </p:txBody>
      </p:sp>
      <p:sp>
        <p:nvSpPr>
          <p:cNvPr id="11" name="四角形: 角を丸くする 10">
            <a:extLst>
              <a:ext uri="{FF2B5EF4-FFF2-40B4-BE49-F238E27FC236}">
                <a16:creationId xmlns:a16="http://schemas.microsoft.com/office/drawing/2014/main" id="{77A52CC7-30BF-7292-DE45-1DD4F9F16A2D}"/>
              </a:ext>
            </a:extLst>
          </p:cNvPr>
          <p:cNvSpPr/>
          <p:nvPr/>
        </p:nvSpPr>
        <p:spPr>
          <a:xfrm>
            <a:off x="5868087" y="5202050"/>
            <a:ext cx="1620000" cy="432000"/>
          </a:xfrm>
          <a:prstGeom prst="roundRect">
            <a:avLst/>
          </a:prstGeom>
          <a:solidFill>
            <a:schemeClr val="accent3">
              <a:lumMod val="60000"/>
              <a:lumOff val="40000"/>
            </a:schemeClr>
          </a:solidFill>
          <a:ln>
            <a:solidFill>
              <a:srgbClr val="009F4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別途詳細</a:t>
            </a:r>
          </a:p>
        </p:txBody>
      </p:sp>
      <p:sp>
        <p:nvSpPr>
          <p:cNvPr id="12" name="四角形: 角を丸くする 11">
            <a:extLst>
              <a:ext uri="{FF2B5EF4-FFF2-40B4-BE49-F238E27FC236}">
                <a16:creationId xmlns:a16="http://schemas.microsoft.com/office/drawing/2014/main" id="{46D4145F-6F8E-1BBD-2F87-53287AF2BAB9}"/>
              </a:ext>
            </a:extLst>
          </p:cNvPr>
          <p:cNvSpPr/>
          <p:nvPr/>
        </p:nvSpPr>
        <p:spPr>
          <a:xfrm>
            <a:off x="5868087" y="6168967"/>
            <a:ext cx="1620000" cy="432000"/>
          </a:xfrm>
          <a:prstGeom prst="roundRect">
            <a:avLst/>
          </a:prstGeom>
          <a:solidFill>
            <a:schemeClr val="accent3">
              <a:lumMod val="60000"/>
              <a:lumOff val="40000"/>
            </a:schemeClr>
          </a:solidFill>
          <a:ln>
            <a:solidFill>
              <a:schemeClr val="accent6"/>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別途詳細</a:t>
            </a:r>
          </a:p>
        </p:txBody>
      </p:sp>
      <p:sp>
        <p:nvSpPr>
          <p:cNvPr id="2" name="テキスト ボックス 1">
            <a:extLst>
              <a:ext uri="{FF2B5EF4-FFF2-40B4-BE49-F238E27FC236}">
                <a16:creationId xmlns:a16="http://schemas.microsoft.com/office/drawing/2014/main" id="{DAB2D8A5-DAB1-8BB9-C7D3-23BDAA80F55C}"/>
              </a:ext>
            </a:extLst>
          </p:cNvPr>
          <p:cNvSpPr txBox="1"/>
          <p:nvPr/>
        </p:nvSpPr>
        <p:spPr>
          <a:xfrm>
            <a:off x="1554679" y="1612800"/>
            <a:ext cx="15456498" cy="590931"/>
          </a:xfrm>
          <a:prstGeom prst="rect">
            <a:avLst/>
          </a:prstGeom>
          <a:noFill/>
        </p:spPr>
        <p:txBody>
          <a:bodyPr wrap="square">
            <a:spAutoFit/>
          </a:bodyPr>
          <a:lstStyle/>
          <a:p>
            <a:pPr>
              <a:lnSpc>
                <a:spcPct val="90000"/>
              </a:lnSpc>
            </a:pPr>
            <a:r>
              <a:rPr lang="ja-JP" altLang="en-US" sz="3600" u="sng" dirty="0">
                <a:solidFill>
                  <a:srgbClr val="374151"/>
                </a:solidFill>
                <a:latin typeface="BIZ UDPゴシック" panose="020B0400000000000000" pitchFamily="50" charset="-128"/>
                <a:ea typeface="BIZ UDPゴシック" panose="020B0400000000000000" pitchFamily="50" charset="-128"/>
              </a:rPr>
              <a:t>代表的なセキュリティフレームワーク</a:t>
            </a:r>
            <a:endParaRPr lang="en-US" altLang="ja-JP" sz="3600" b="0" i="0" u="sng" dirty="0">
              <a:solidFill>
                <a:srgbClr val="374151"/>
              </a:solidFill>
              <a:effectLst/>
              <a:latin typeface="BIZ UDPゴシック" panose="020B0400000000000000" pitchFamily="50" charset="-128"/>
              <a:ea typeface="BIZ UDPゴシック" panose="020B0400000000000000" pitchFamily="50" charset="-128"/>
            </a:endParaRPr>
          </a:p>
        </p:txBody>
      </p:sp>
      <p:sp>
        <p:nvSpPr>
          <p:cNvPr id="9" name="object 40">
            <a:extLst>
              <a:ext uri="{FF2B5EF4-FFF2-40B4-BE49-F238E27FC236}">
                <a16:creationId xmlns:a16="http://schemas.microsoft.com/office/drawing/2014/main" id="{506B37B1-1A0D-2524-BC66-A87A7B54C27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8" name="テキスト ボックス 7">
            <a:extLst>
              <a:ext uri="{FF2B5EF4-FFF2-40B4-BE49-F238E27FC236}">
                <a16:creationId xmlns:a16="http://schemas.microsoft.com/office/drawing/2014/main" id="{32C57E9F-D0C6-6133-94F1-258790339A34}"/>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a:t>
            </a:r>
          </a:p>
        </p:txBody>
      </p:sp>
    </p:spTree>
    <p:extLst>
      <p:ext uri="{BB962C8B-B14F-4D97-AF65-F5344CB8AC3E}">
        <p14:creationId xmlns:p14="http://schemas.microsoft.com/office/powerpoint/2010/main" val="382466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フレームワーク選択の重要性</a:t>
            </a:r>
          </a:p>
        </p:txBody>
      </p:sp>
      <p:sp>
        <p:nvSpPr>
          <p:cNvPr id="13" name="テキスト プレースホルダー 2">
            <a:extLst>
              <a:ext uri="{FF2B5EF4-FFF2-40B4-BE49-F238E27FC236}">
                <a16:creationId xmlns:a16="http://schemas.microsoft.com/office/drawing/2014/main" id="{7AEA1FFF-6259-C2A6-4C81-5CF6CB54DF59}"/>
              </a:ext>
            </a:extLst>
          </p:cNvPr>
          <p:cNvSpPr txBox="1">
            <a:spLocks/>
          </p:cNvSpPr>
          <p:nvPr/>
        </p:nvSpPr>
        <p:spPr>
          <a:xfrm>
            <a:off x="1332852" y="1612800"/>
            <a:ext cx="11166824"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代表的なセキュリティフレームワークの概要</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
        <p:nvSpPr>
          <p:cNvPr id="5" name="テキスト ボックス 4">
            <a:extLst>
              <a:ext uri="{FF2B5EF4-FFF2-40B4-BE49-F238E27FC236}">
                <a16:creationId xmlns:a16="http://schemas.microsoft.com/office/drawing/2014/main" id="{DAD5DAA5-91FE-7888-CBEC-6A5D347EB2E7}"/>
              </a:ext>
            </a:extLst>
          </p:cNvPr>
          <p:cNvSpPr txBox="1"/>
          <p:nvPr/>
        </p:nvSpPr>
        <p:spPr>
          <a:xfrm>
            <a:off x="1554679" y="2174400"/>
            <a:ext cx="15456498" cy="3807902"/>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ISO/IEC27017</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対象：クラウドサービスの提供者と利用者</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目的：クラウドサービスのリスク低減、適切な利用のための組織体制の確立</a:t>
            </a:r>
          </a:p>
          <a:p>
            <a:pPr marL="571500" indent="-571500">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ISO/IEC27002</a:t>
            </a:r>
            <a:r>
              <a:rPr lang="ja-JP" altLang="en-US" sz="3200" b="0" i="0" dirty="0">
                <a:effectLst/>
                <a:latin typeface="BIZ UDPゴシック" panose="020B0400000000000000" pitchFamily="50" charset="-128"/>
                <a:ea typeface="BIZ UDPゴシック" panose="020B0400000000000000" pitchFamily="50" charset="-128"/>
              </a:rPr>
              <a:t>をベースに作成</a:t>
            </a:r>
          </a:p>
          <a:p>
            <a:pPr marL="571500" indent="-571500">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ISO/IEC27001</a:t>
            </a:r>
            <a:r>
              <a:rPr lang="ja-JP" altLang="en-US" sz="3200" b="0" i="0" dirty="0">
                <a:effectLst/>
                <a:latin typeface="BIZ UDPゴシック" panose="020B0400000000000000" pitchFamily="50" charset="-128"/>
                <a:ea typeface="BIZ UDPゴシック" panose="020B0400000000000000" pitchFamily="50" charset="-128"/>
              </a:rPr>
              <a:t>は情報セキュリティのマネジメントシステム規格</a:t>
            </a:r>
          </a:p>
          <a:p>
            <a:pPr marL="571500" indent="-571500">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ISO/IEC27017</a:t>
            </a:r>
            <a:r>
              <a:rPr lang="ja-JP" altLang="en-US" sz="3200" b="0" i="0" dirty="0">
                <a:effectLst/>
                <a:latin typeface="BIZ UDPゴシック" panose="020B0400000000000000" pitchFamily="50" charset="-128"/>
                <a:ea typeface="BIZ UDPゴシック" panose="020B0400000000000000" pitchFamily="50" charset="-128"/>
              </a:rPr>
              <a:t>を通じて、</a:t>
            </a:r>
            <a:r>
              <a:rPr lang="en-US" altLang="ja-JP" sz="3200" b="0" i="0" dirty="0">
                <a:effectLst/>
                <a:latin typeface="BIZ UDPゴシック" panose="020B0400000000000000" pitchFamily="50" charset="-128"/>
                <a:ea typeface="BIZ UDPゴシック" panose="020B0400000000000000" pitchFamily="50" charset="-128"/>
              </a:rPr>
              <a:t>ISO/IEC27001</a:t>
            </a:r>
            <a:r>
              <a:rPr lang="ja-JP" altLang="en-US" sz="3200" b="0" i="0" dirty="0">
                <a:effectLst/>
                <a:latin typeface="BIZ UDPゴシック" panose="020B0400000000000000" pitchFamily="50" charset="-128"/>
                <a:ea typeface="BIZ UDPゴシック" panose="020B0400000000000000" pitchFamily="50" charset="-128"/>
              </a:rPr>
              <a:t>を強化し、クラウドサービス向けの情報セキュリティ管理体制の構築が可能</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DEF18F73-04C1-D175-6B1B-C2E277695A0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75040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フレームワーク選択の重要性</a:t>
            </a:r>
          </a:p>
        </p:txBody>
      </p:sp>
      <p:sp>
        <p:nvSpPr>
          <p:cNvPr id="13" name="テキスト プレースホルダー 2">
            <a:extLst>
              <a:ext uri="{FF2B5EF4-FFF2-40B4-BE49-F238E27FC236}">
                <a16:creationId xmlns:a16="http://schemas.microsoft.com/office/drawing/2014/main" id="{7AEA1FFF-6259-C2A6-4C81-5CF6CB54DF59}"/>
              </a:ext>
            </a:extLst>
          </p:cNvPr>
          <p:cNvSpPr txBox="1">
            <a:spLocks/>
          </p:cNvSpPr>
          <p:nvPr/>
        </p:nvSpPr>
        <p:spPr>
          <a:xfrm>
            <a:off x="1332852" y="1612800"/>
            <a:ext cx="11166824"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代表的なセキュリティフレームワークの概要</a:t>
            </a:r>
            <a:endParaRPr lang="en-US" altLang="ja-JP"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0994DBE9-C820-4CE9-0DB1-A73D829F6109}"/>
              </a:ext>
            </a:extLst>
          </p:cNvPr>
          <p:cNvSpPr txBox="1"/>
          <p:nvPr/>
        </p:nvSpPr>
        <p:spPr>
          <a:xfrm>
            <a:off x="1554679" y="2174400"/>
            <a:ext cx="15456498" cy="4891275"/>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PCI/DSS</a:t>
            </a:r>
            <a:r>
              <a:rPr lang="ja-JP" altLang="en-US" sz="3200" u="sng" dirty="0">
                <a:latin typeface="BIZ UDPゴシック" panose="020B0400000000000000" pitchFamily="50" charset="-128"/>
                <a:ea typeface="BIZ UDPゴシック" panose="020B0400000000000000" pitchFamily="50" charset="-128"/>
              </a:rPr>
              <a:t>（国際的なクレジット産業向けのデータセキュリティ基準）</a:t>
            </a:r>
            <a:endParaRPr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対象：</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クレジットカード情報を取扱う全ての事業者</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名称：</a:t>
            </a:r>
            <a:r>
              <a:rPr lang="en-US" altLang="ja-JP" sz="3200" b="0" i="0" dirty="0">
                <a:effectLst/>
                <a:latin typeface="BIZ UDPゴシック" panose="020B0400000000000000" pitchFamily="50" charset="-128"/>
                <a:ea typeface="BIZ UDPゴシック" panose="020B0400000000000000" pitchFamily="50" charset="-128"/>
              </a:rPr>
              <a:t>	Payment Card Industry Data Security Standard</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		</a:t>
            </a:r>
            <a:r>
              <a:rPr lang="en-US" altLang="ja-JP" sz="3200" b="0" i="0" dirty="0">
                <a:effectLst/>
                <a:latin typeface="BIZ UDPゴシック" panose="020B0400000000000000" pitchFamily="50" charset="-128"/>
                <a:ea typeface="BIZ UDPゴシック" panose="020B0400000000000000" pitchFamily="50" charset="-128"/>
              </a:rPr>
              <a:t>(</a:t>
            </a:r>
            <a:r>
              <a:rPr lang="ja-JP" altLang="en-US" sz="3200" b="0" i="0" dirty="0">
                <a:effectLst/>
                <a:latin typeface="BIZ UDPゴシック" panose="020B0400000000000000" pitchFamily="50" charset="-128"/>
                <a:ea typeface="BIZ UDPゴシック" panose="020B0400000000000000" pitchFamily="50" charset="-128"/>
              </a:rPr>
              <a:t>略称：</a:t>
            </a:r>
            <a:r>
              <a:rPr lang="en-US" altLang="ja-JP" sz="3200" b="0" i="0" dirty="0">
                <a:effectLst/>
                <a:latin typeface="BIZ UDPゴシック" panose="020B0400000000000000" pitchFamily="50" charset="-128"/>
                <a:ea typeface="BIZ UDPゴシック" panose="020B0400000000000000" pitchFamily="50" charset="-128"/>
              </a:rPr>
              <a:t>PCI DSS)</a:t>
            </a:r>
            <a:endParaRPr lang="ja-JP" altLang="en-US"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目的：</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カード会員情報の適切な管理</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基準策定</a:t>
            </a:r>
            <a:r>
              <a:rPr lang="ja-JP" altLang="en-US" sz="3200" b="0" i="0" dirty="0">
                <a:effectLst/>
                <a:latin typeface="BIZ UDPゴシック" panose="020B0400000000000000" pitchFamily="50" charset="-128"/>
                <a:ea typeface="BIZ UDPゴシック" panose="020B0400000000000000" pitchFamily="50" charset="-128"/>
              </a:rPr>
              <a:t>：</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国際カードブランド</a:t>
            </a:r>
            <a:r>
              <a:rPr lang="en-US" altLang="ja-JP" sz="3200" b="0" i="0" dirty="0">
                <a:effectLst/>
                <a:latin typeface="BIZ UDPゴシック" panose="020B0400000000000000" pitchFamily="50" charset="-128"/>
                <a:ea typeface="BIZ UDPゴシック" panose="020B0400000000000000" pitchFamily="50" charset="-128"/>
              </a:rPr>
              <a:t>5</a:t>
            </a:r>
            <a:r>
              <a:rPr lang="ja-JP" altLang="en-US" sz="3200" b="0" i="0" dirty="0">
                <a:effectLst/>
                <a:latin typeface="BIZ UDPゴシック" panose="020B0400000000000000" pitchFamily="50" charset="-128"/>
                <a:ea typeface="BIZ UDPゴシック" panose="020B0400000000000000" pitchFamily="50" charset="-128"/>
              </a:rPr>
              <a:t>社が共同で策定した国際基準</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基準内容：</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ネットワークアーキテクチャ、ソフトウェアデザイン、</a:t>
            </a:r>
            <a:br>
              <a:rPr lang="en-US" altLang="ja-JP" sz="3200" b="0" i="0" dirty="0">
                <a:effectLst/>
                <a:latin typeface="BIZ UDPゴシック" panose="020B0400000000000000" pitchFamily="50" charset="-128"/>
                <a:ea typeface="BIZ UDPゴシック" panose="020B0400000000000000" pitchFamily="50" charset="-128"/>
              </a:rPr>
            </a:b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セキュリティマネジメント、ポリシー、プロシジャ</a:t>
            </a:r>
            <a:r>
              <a:rPr lang="ja-JP" altLang="en-US" sz="3200" dirty="0">
                <a:latin typeface="BIZ UDPゴシック" panose="020B0400000000000000" pitchFamily="50" charset="-128"/>
                <a:ea typeface="BIZ UDPゴシック" panose="020B0400000000000000" pitchFamily="50" charset="-128"/>
              </a:rPr>
              <a:t>など</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		</a:t>
            </a:r>
            <a:r>
              <a:rPr lang="en-US" altLang="ja-JP" sz="3200" b="0" i="0" dirty="0">
                <a:effectLst/>
                <a:latin typeface="BIZ UDPゴシック" panose="020B0400000000000000" pitchFamily="50" charset="-128"/>
                <a:ea typeface="BIZ UDPゴシック" panose="020B0400000000000000" pitchFamily="50" charset="-128"/>
              </a:rPr>
              <a:t>12</a:t>
            </a:r>
            <a:r>
              <a:rPr lang="ja-JP" altLang="en-US" sz="3200" b="0" i="0" dirty="0">
                <a:effectLst/>
                <a:latin typeface="BIZ UDPゴシック" panose="020B0400000000000000" pitchFamily="50" charset="-128"/>
                <a:ea typeface="BIZ UDPゴシック" panose="020B0400000000000000" pitchFamily="50" charset="-128"/>
              </a:rPr>
              <a:t>の要件で規定</a:t>
            </a:r>
          </a:p>
        </p:txBody>
      </p:sp>
      <p:sp>
        <p:nvSpPr>
          <p:cNvPr id="6" name="object 40">
            <a:extLst>
              <a:ext uri="{FF2B5EF4-FFF2-40B4-BE49-F238E27FC236}">
                <a16:creationId xmlns:a16="http://schemas.microsoft.com/office/drawing/2014/main" id="{B064B25E-DF4A-9D68-9D0E-750E40CB2E8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41231E21-7AF3-506D-1CFC-A911AC7A2C82}"/>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Tree>
    <p:extLst>
      <p:ext uri="{BB962C8B-B14F-4D97-AF65-F5344CB8AC3E}">
        <p14:creationId xmlns:p14="http://schemas.microsoft.com/office/powerpoint/2010/main" val="7971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フレームワーク選択の重要性</a:t>
            </a:r>
          </a:p>
        </p:txBody>
      </p:sp>
      <p:sp>
        <p:nvSpPr>
          <p:cNvPr id="13" name="テキスト プレースホルダー 2">
            <a:extLst>
              <a:ext uri="{FF2B5EF4-FFF2-40B4-BE49-F238E27FC236}">
                <a16:creationId xmlns:a16="http://schemas.microsoft.com/office/drawing/2014/main" id="{7AEA1FFF-6259-C2A6-4C81-5CF6CB54DF59}"/>
              </a:ext>
            </a:extLst>
          </p:cNvPr>
          <p:cNvSpPr txBox="1">
            <a:spLocks/>
          </p:cNvSpPr>
          <p:nvPr/>
        </p:nvSpPr>
        <p:spPr>
          <a:xfrm>
            <a:off x="1332852" y="1612800"/>
            <a:ext cx="11166824"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代表的なセキュリティフレームワークの概要</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68D7581-EB0F-9963-AFE3-7F3B750E109C}"/>
              </a:ext>
            </a:extLst>
          </p:cNvPr>
          <p:cNvSpPr txBox="1"/>
          <p:nvPr/>
        </p:nvSpPr>
        <p:spPr>
          <a:xfrm>
            <a:off x="1554679" y="2174400"/>
            <a:ext cx="15456498" cy="4349589"/>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PMS</a:t>
            </a:r>
            <a:r>
              <a:rPr lang="ja-JP" altLang="en-US" sz="3200" u="sng" dirty="0">
                <a:latin typeface="BIZ UDPゴシック" panose="020B0400000000000000" pitchFamily="50" charset="-128"/>
                <a:ea typeface="BIZ UDPゴシック" panose="020B0400000000000000" pitchFamily="50" charset="-128"/>
              </a:rPr>
              <a:t>（個人情報保護マネジメントシステム）</a:t>
            </a:r>
            <a:endParaRPr lang="en-US" altLang="ja-JP" sz="3200" u="sng" dirty="0">
              <a:latin typeface="BIZ UDPゴシック" panose="020B0400000000000000" pitchFamily="50" charset="-128"/>
              <a:ea typeface="BIZ UDPゴシック" panose="020B0400000000000000" pitchFamily="50" charset="-128"/>
            </a:endParaRPr>
          </a:p>
          <a:p>
            <a:pPr marL="571500" indent="-571500" defTabSz="137636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目的：</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組織が取扱う個人情報の安全・適切な管理</a:t>
            </a:r>
          </a:p>
          <a:p>
            <a:pPr marL="571500" indent="-571500" defTabSz="137636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規格：</a:t>
            </a:r>
            <a:r>
              <a:rPr lang="en-US" altLang="ja-JP" sz="3200" b="0" i="0" dirty="0">
                <a:effectLst/>
                <a:latin typeface="BIZ UDPゴシック" panose="020B0400000000000000" pitchFamily="50" charset="-128"/>
                <a:ea typeface="BIZ UDPゴシック" panose="020B0400000000000000" pitchFamily="50" charset="-128"/>
              </a:rPr>
              <a:t>		JIS Q 15001</a:t>
            </a:r>
            <a:endParaRPr lang="ja-JP" altLang="en-US" sz="3200" b="0" i="0" dirty="0">
              <a:effectLst/>
              <a:latin typeface="BIZ UDPゴシック" panose="020B0400000000000000" pitchFamily="50" charset="-128"/>
              <a:ea typeface="BIZ UDPゴシック" panose="020B0400000000000000" pitchFamily="50" charset="-128"/>
            </a:endParaRPr>
          </a:p>
          <a:p>
            <a:pPr marL="571500" indent="-571500" defTabSz="137636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主な内容：</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事業者が個人情報を適切に取扱う方法の規定</a:t>
            </a:r>
          </a:p>
          <a:p>
            <a:pPr marL="571500" indent="-571500" defTabSz="137636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プライバシー保護：</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直接の目的ではないが、結果的に保護される</a:t>
            </a:r>
          </a:p>
          <a:p>
            <a:pPr marL="571500" indent="-571500" defTabSz="1376363">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PMS</a:t>
            </a:r>
            <a:r>
              <a:rPr lang="ja-JP" altLang="en-US" sz="3200" b="0" i="0" dirty="0">
                <a:effectLst/>
                <a:latin typeface="BIZ UDPゴシック" panose="020B0400000000000000" pitchFamily="50" charset="-128"/>
                <a:ea typeface="BIZ UDPゴシック" panose="020B0400000000000000" pitchFamily="50" charset="-128"/>
              </a:rPr>
              <a:t>の基本：</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個人情報保護方針の設定と、その方針に基づく</a:t>
            </a:r>
            <a:br>
              <a:rPr lang="en-US" altLang="ja-JP" sz="3200" b="0" i="0" dirty="0">
                <a:effectLst/>
                <a:latin typeface="BIZ UDPゴシック" panose="020B0400000000000000" pitchFamily="50" charset="-128"/>
                <a:ea typeface="BIZ UDPゴシック" panose="020B0400000000000000" pitchFamily="50" charset="-128"/>
              </a:rPr>
            </a:br>
            <a:r>
              <a:rPr lang="en-US" altLang="ja-JP" sz="3200" b="0" i="0" dirty="0">
                <a:effectLst/>
                <a:latin typeface="BIZ UDPゴシック" panose="020B0400000000000000" pitchFamily="50" charset="-128"/>
                <a:ea typeface="BIZ UDPゴシック" panose="020B0400000000000000" pitchFamily="50" charset="-128"/>
              </a:rPr>
              <a:t>			PDCA</a:t>
            </a:r>
            <a:r>
              <a:rPr lang="ja-JP" altLang="en-US" sz="3200" b="0" i="0" dirty="0">
                <a:effectLst/>
                <a:latin typeface="BIZ UDPゴシック" panose="020B0400000000000000" pitchFamily="50" charset="-128"/>
                <a:ea typeface="BIZ UDPゴシック" panose="020B0400000000000000" pitchFamily="50" charset="-128"/>
              </a:rPr>
              <a:t>サイクルの実行</a:t>
            </a:r>
          </a:p>
          <a:p>
            <a:pPr marL="571500" indent="-571500">
              <a:lnSpc>
                <a:spcPct val="110000"/>
              </a:lnSpc>
              <a:buFont typeface="Arial" panose="020B0604020202020204" pitchFamily="34" charset="0"/>
              <a:buChar char="•"/>
            </a:pP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0C4A558F-BF1B-8031-94D9-AA4379799181}"/>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AD7E323A-12FC-DFA5-02D9-FB4FBDF6109C}"/>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Tree>
    <p:extLst>
      <p:ext uri="{BB962C8B-B14F-4D97-AF65-F5344CB8AC3E}">
        <p14:creationId xmlns:p14="http://schemas.microsoft.com/office/powerpoint/2010/main" val="113808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フレームワーク選択の重要性</a:t>
            </a:r>
          </a:p>
        </p:txBody>
      </p:sp>
      <p:sp>
        <p:nvSpPr>
          <p:cNvPr id="13" name="テキスト プレースホルダー 2">
            <a:extLst>
              <a:ext uri="{FF2B5EF4-FFF2-40B4-BE49-F238E27FC236}">
                <a16:creationId xmlns:a16="http://schemas.microsoft.com/office/drawing/2014/main" id="{7AEA1FFF-6259-C2A6-4C81-5CF6CB54DF59}"/>
              </a:ext>
            </a:extLst>
          </p:cNvPr>
          <p:cNvSpPr txBox="1">
            <a:spLocks/>
          </p:cNvSpPr>
          <p:nvPr/>
        </p:nvSpPr>
        <p:spPr>
          <a:xfrm>
            <a:off x="1332852" y="1612800"/>
            <a:ext cx="11166824"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代表的なセキュリティフレームワークの概要</a:t>
            </a:r>
            <a:endParaRPr lang="en-US" altLang="ja-JP"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37E3FFC-85DF-9F74-118B-28F210433184}"/>
              </a:ext>
            </a:extLst>
          </p:cNvPr>
          <p:cNvSpPr txBox="1"/>
          <p:nvPr/>
        </p:nvSpPr>
        <p:spPr>
          <a:xfrm>
            <a:off x="1554679" y="2174400"/>
            <a:ext cx="15456498" cy="3807902"/>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CIS Controls</a:t>
            </a:r>
          </a:p>
          <a:p>
            <a:pPr marL="571500" indent="-571500" defTabSz="11207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目的：</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サイバー攻撃の現状・傾向をもとに、組織のサイバーセキュリティ</a:t>
            </a:r>
            <a:br>
              <a:rPr lang="en-US" altLang="ja-JP" sz="3200" b="0" i="0" dirty="0">
                <a:effectLst/>
                <a:latin typeface="BIZ UDPゴシック" panose="020B0400000000000000" pitchFamily="50" charset="-128"/>
                <a:ea typeface="BIZ UDPゴシック" panose="020B0400000000000000" pitchFamily="50" charset="-128"/>
              </a:rPr>
            </a:b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対策と優先順位を決定するフレームワーク</a:t>
            </a:r>
          </a:p>
          <a:p>
            <a:pPr marL="571500" indent="-571500" defTabSz="11207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重点：</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あらゆる企業の最も基本的・重要な対応</a:t>
            </a:r>
          </a:p>
          <a:p>
            <a:pPr marL="571500" indent="-571500" defTabSz="11207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特徴：</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ネットワークの詳細設定、ログ管理などの具体的・技術的対策が中心</a:t>
            </a:r>
          </a:p>
          <a:p>
            <a:pPr marL="571500" indent="-571500" defTabSz="1120775">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アプローチ：</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多岐にわたる対策から、自社の実施すべき対策と優先順位を導出</a:t>
            </a:r>
          </a:p>
          <a:p>
            <a:pPr marL="571500" indent="-571500">
              <a:lnSpc>
                <a:spcPct val="110000"/>
              </a:lnSpc>
              <a:buFont typeface="Arial" panose="020B0604020202020204" pitchFamily="34" charset="0"/>
              <a:buChar char="•"/>
            </a:pP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B919540D-66CD-A917-1A71-309E41EB8DD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2D0C855A-3123-8D1A-6CD2-6DB8585968AC}"/>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Tree>
    <p:extLst>
      <p:ext uri="{BB962C8B-B14F-4D97-AF65-F5344CB8AC3E}">
        <p14:creationId xmlns:p14="http://schemas.microsoft.com/office/powerpoint/2010/main" val="33360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フレームワーク選択の重要性</a:t>
            </a:r>
          </a:p>
        </p:txBody>
      </p:sp>
      <p:sp>
        <p:nvSpPr>
          <p:cNvPr id="13" name="テキスト プレースホルダー 2">
            <a:extLst>
              <a:ext uri="{FF2B5EF4-FFF2-40B4-BE49-F238E27FC236}">
                <a16:creationId xmlns:a16="http://schemas.microsoft.com/office/drawing/2014/main" id="{7AEA1FFF-6259-C2A6-4C81-5CF6CB54DF59}"/>
              </a:ext>
            </a:extLst>
          </p:cNvPr>
          <p:cNvSpPr txBox="1">
            <a:spLocks/>
          </p:cNvSpPr>
          <p:nvPr/>
        </p:nvSpPr>
        <p:spPr>
          <a:xfrm>
            <a:off x="1332852" y="1612800"/>
            <a:ext cx="11166824"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代表的なセキュリティフレームワークの概要</a:t>
            </a:r>
            <a:endParaRPr lang="en-US" altLang="ja-JP" sz="360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2A4C120-1B30-E1C6-9A29-A45188019877}"/>
              </a:ext>
            </a:extLst>
          </p:cNvPr>
          <p:cNvSpPr txBox="1"/>
          <p:nvPr/>
        </p:nvSpPr>
        <p:spPr>
          <a:xfrm>
            <a:off x="1554679" y="2174400"/>
            <a:ext cx="15456498" cy="3807902"/>
          </a:xfrm>
          <a:prstGeom prst="rect">
            <a:avLst/>
          </a:prstGeom>
          <a:noFill/>
        </p:spPr>
        <p:txBody>
          <a:bodyPr wrap="square">
            <a:spAutoFit/>
          </a:bodyPr>
          <a:lstStyle/>
          <a:p>
            <a:pPr>
              <a:lnSpc>
                <a:spcPct val="110000"/>
              </a:lnSpc>
            </a:pPr>
            <a:r>
              <a:rPr lang="en-US" altLang="ja-JP" sz="3200" u="sng" dirty="0">
                <a:latin typeface="BIZ UDPゴシック" panose="020B0400000000000000" pitchFamily="50" charset="-128"/>
                <a:ea typeface="BIZ UDPゴシック" panose="020B0400000000000000" pitchFamily="50" charset="-128"/>
              </a:rPr>
              <a:t>ISA/IEC62443</a:t>
            </a:r>
          </a:p>
          <a:p>
            <a:pPr marL="571500" indent="-571500" defTabSz="107791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主題：</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産業用自動制御システムのセキュリティ対策・プロセス要件の</a:t>
            </a:r>
            <a:br>
              <a:rPr lang="en-US" altLang="ja-JP" sz="3200" b="0" i="0" dirty="0">
                <a:effectLst/>
                <a:latin typeface="BIZ UDPゴシック" panose="020B0400000000000000" pitchFamily="50" charset="-128"/>
                <a:ea typeface="BIZ UDPゴシック" panose="020B0400000000000000" pitchFamily="50" charset="-128"/>
              </a:rPr>
            </a:b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国際標準規格</a:t>
            </a:r>
          </a:p>
          <a:p>
            <a:pPr marL="571500" indent="-571500" defTabSz="107791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カバー範囲：</a:t>
            </a:r>
            <a:r>
              <a:rPr lang="en-US" altLang="ja-JP" sz="3200" b="0" i="0" dirty="0">
                <a:effectLst/>
                <a:latin typeface="BIZ UDPゴシック" panose="020B0400000000000000" pitchFamily="50" charset="-128"/>
                <a:ea typeface="BIZ UDPゴシック" panose="020B0400000000000000" pitchFamily="50" charset="-128"/>
              </a:rPr>
              <a:t>	ISO/IEC 27001</a:t>
            </a:r>
            <a:r>
              <a:rPr lang="ja-JP" altLang="en-US" sz="3200" b="0" i="0" dirty="0">
                <a:effectLst/>
                <a:latin typeface="BIZ UDPゴシック" panose="020B0400000000000000" pitchFamily="50" charset="-128"/>
                <a:ea typeface="BIZ UDPゴシック" panose="020B0400000000000000" pitchFamily="50" charset="-128"/>
              </a:rPr>
              <a:t>では十分にカバーされない工場やプラントの</a:t>
            </a:r>
            <a:br>
              <a:rPr lang="en-US" altLang="ja-JP" sz="3200" dirty="0">
                <a:latin typeface="BIZ UDPゴシック" panose="020B0400000000000000" pitchFamily="50" charset="-128"/>
                <a:ea typeface="BIZ UDPゴシック" panose="020B0400000000000000" pitchFamily="50" charset="-128"/>
              </a:rPr>
            </a:br>
            <a:r>
              <a:rPr lang="en-US" altLang="ja-JP" sz="3200" dirty="0">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制御システムのセキュリティ</a:t>
            </a:r>
          </a:p>
          <a:p>
            <a:pPr marL="571500" indent="-571500" defTabSz="107791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対象：</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ソフトウェア・ハードウェアを含む制御関連のデータ処理基盤</a:t>
            </a:r>
          </a:p>
          <a:p>
            <a:pPr marL="571500" indent="-571500" defTabSz="1077913">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特徴：</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システムだけでなく、運用に関わる「人」と「業務」も対象</a:t>
            </a:r>
          </a:p>
        </p:txBody>
      </p:sp>
      <p:sp>
        <p:nvSpPr>
          <p:cNvPr id="6" name="object 40">
            <a:extLst>
              <a:ext uri="{FF2B5EF4-FFF2-40B4-BE49-F238E27FC236}">
                <a16:creationId xmlns:a16="http://schemas.microsoft.com/office/drawing/2014/main" id="{F64C42F5-1020-E11D-9B72-5C3F6E13E5AC}"/>
              </a:ext>
            </a:extLst>
          </p:cNvPr>
          <p:cNvSpPr txBox="1"/>
          <p:nvPr/>
        </p:nvSpPr>
        <p:spPr>
          <a:xfrm>
            <a:off x="7884269" y="176713"/>
            <a:ext cx="9504000" cy="277351"/>
          </a:xfrm>
          <a:prstGeom prst="rect">
            <a:avLst/>
          </a:prstGeom>
        </p:spPr>
        <p:txBody>
          <a:bodyPr vert="horz" wrap="square" lIns="0" tIns="11207" rIns="0" bIns="0" rtlCol="0" anchor="ctr">
            <a:spAutoFit/>
          </a:bodyPr>
          <a:lstStyle/>
          <a:p>
            <a:pPr marL="11205" algn="r">
              <a:lnSpc>
                <a:spcPct val="96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DFE46652-92C9-BFB0-30B0-A50086C3EEE7}"/>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P5</a:t>
            </a:r>
          </a:p>
        </p:txBody>
      </p:sp>
    </p:spTree>
    <p:extLst>
      <p:ext uri="{BB962C8B-B14F-4D97-AF65-F5344CB8AC3E}">
        <p14:creationId xmlns:p14="http://schemas.microsoft.com/office/powerpoint/2010/main" val="81254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情報セキュリティマネジメントシステム（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13" name="テキスト プレースホルダー 2">
            <a:extLst>
              <a:ext uri="{FF2B5EF4-FFF2-40B4-BE49-F238E27FC236}">
                <a16:creationId xmlns:a16="http://schemas.microsoft.com/office/drawing/2014/main" id="{7AEA1FFF-6259-C2A6-4C81-5CF6CB54DF59}"/>
              </a:ext>
            </a:extLst>
          </p:cNvPr>
          <p:cNvSpPr txBox="1">
            <a:spLocks/>
          </p:cNvSpPr>
          <p:nvPr/>
        </p:nvSpPr>
        <p:spPr>
          <a:xfrm>
            <a:off x="1332852" y="1612800"/>
            <a:ext cx="11166824"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4000" dirty="0">
                <a:latin typeface="BIZ UDPゴシック" panose="020B0400000000000000" pitchFamily="50" charset="-128"/>
                <a:ea typeface="BIZ UDPゴシック" panose="020B0400000000000000" pitchFamily="50" charset="-128"/>
              </a:rPr>
              <a:t>ISMS</a:t>
            </a:r>
            <a:r>
              <a:rPr lang="ja-JP" altLang="en-US" sz="4000" dirty="0">
                <a:latin typeface="BIZ UDPゴシック" panose="020B0400000000000000" pitchFamily="50" charset="-128"/>
                <a:ea typeface="BIZ UDPゴシック" panose="020B0400000000000000" pitchFamily="50" charset="-128"/>
              </a:rPr>
              <a:t>の概要</a:t>
            </a:r>
            <a:endParaRPr lang="en-US" altLang="ja-JP" sz="40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68880BC-FD2F-77F5-4D11-7F1DF078E676}"/>
              </a:ext>
            </a:extLst>
          </p:cNvPr>
          <p:cNvSpPr txBox="1"/>
          <p:nvPr/>
        </p:nvSpPr>
        <p:spPr>
          <a:xfrm>
            <a:off x="1554679" y="2174400"/>
            <a:ext cx="15456498" cy="2724528"/>
          </a:xfrm>
          <a:prstGeom prst="rect">
            <a:avLst/>
          </a:prstGeom>
          <a:noFill/>
        </p:spPr>
        <p:txBody>
          <a:bodyPr wrap="square">
            <a:spAutoFit/>
          </a:bodyPr>
          <a:lstStyle/>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定義：</a:t>
            </a:r>
            <a:r>
              <a:rPr lang="en-US" altLang="ja-JP" sz="3200" b="0" i="0" dirty="0">
                <a:effectLst/>
                <a:latin typeface="BIZ UDPゴシック" panose="020B0400000000000000" pitchFamily="50" charset="-128"/>
                <a:ea typeface="BIZ UDPゴシック" panose="020B0400000000000000" pitchFamily="50" charset="-128"/>
              </a:rPr>
              <a:t>	ISMS</a:t>
            </a:r>
            <a:r>
              <a:rPr lang="ja-JP" altLang="en-US" sz="3200" b="0" i="0" dirty="0">
                <a:effectLst/>
                <a:latin typeface="BIZ UDPゴシック" panose="020B0400000000000000" pitchFamily="50" charset="-128"/>
                <a:ea typeface="BIZ UDPゴシック" panose="020B0400000000000000" pitchFamily="50" charset="-128"/>
              </a:rPr>
              <a:t>は情報セキュリティマネジメントシステムの略</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目的：</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組織の情報セキュリティリスクの適切な管理</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地位：</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国際規格の存在により、代表的なセキュリティフレームワークとして認識</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達成目標：</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情報の機密性、完全性、可用性をバランス良く維持・改善し、信頼を提供</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対策範囲：</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技術的対策、従業員教育・訓練、組織体制の整備を含む</a:t>
            </a:r>
          </a:p>
        </p:txBody>
      </p:sp>
      <p:sp>
        <p:nvSpPr>
          <p:cNvPr id="2" name="テキスト ボックス 1">
            <a:extLst>
              <a:ext uri="{FF2B5EF4-FFF2-40B4-BE49-F238E27FC236}">
                <a16:creationId xmlns:a16="http://schemas.microsoft.com/office/drawing/2014/main" id="{17446E2B-F381-8D14-07D7-DD95FF5C9003}"/>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
        <p:nvSpPr>
          <p:cNvPr id="6" name="object 40">
            <a:extLst>
              <a:ext uri="{FF2B5EF4-FFF2-40B4-BE49-F238E27FC236}">
                <a16:creationId xmlns:a16="http://schemas.microsoft.com/office/drawing/2014/main" id="{1169F4C3-5CDC-4212-C39F-DB8909FCB41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4114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情報セキュリティマネジメントシステム（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5" name="テキスト プレースホルダー 2">
            <a:extLst>
              <a:ext uri="{FF2B5EF4-FFF2-40B4-BE49-F238E27FC236}">
                <a16:creationId xmlns:a16="http://schemas.microsoft.com/office/drawing/2014/main" id="{6D0C1CA5-66BF-B96C-593E-C95BE49CA655}"/>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情報セキュリティの</a:t>
            </a:r>
            <a:r>
              <a:rPr lang="en-US" altLang="ja-JP" sz="3600" dirty="0">
                <a:latin typeface="BIZ UDPゴシック" panose="020B0400000000000000" pitchFamily="50" charset="-128"/>
                <a:ea typeface="BIZ UDPゴシック" panose="020B0400000000000000" pitchFamily="50" charset="-128"/>
              </a:rPr>
              <a:t>3</a:t>
            </a:r>
            <a:r>
              <a:rPr lang="ja-JP" altLang="en-US" sz="3600" dirty="0">
                <a:latin typeface="BIZ UDPゴシック" panose="020B0400000000000000" pitchFamily="50" charset="-128"/>
                <a:ea typeface="BIZ UDPゴシック" panose="020B0400000000000000" pitchFamily="50" charset="-128"/>
              </a:rPr>
              <a:t>要素（情報セキュリティの</a:t>
            </a:r>
            <a:r>
              <a:rPr lang="en-US" altLang="ja-JP" sz="3600" dirty="0">
                <a:latin typeface="BIZ UDPゴシック" panose="020B0400000000000000" pitchFamily="50" charset="-128"/>
                <a:ea typeface="BIZ UDPゴシック" panose="020B0400000000000000" pitchFamily="50" charset="-128"/>
              </a:rPr>
              <a:t>CIA</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38F3B40-EF20-26C4-75F7-E7876234ACC7}"/>
              </a:ext>
            </a:extLst>
          </p:cNvPr>
          <p:cNvSpPr txBox="1"/>
          <p:nvPr/>
        </p:nvSpPr>
        <p:spPr>
          <a:xfrm>
            <a:off x="1554679" y="2174400"/>
            <a:ext cx="15456498" cy="4349589"/>
          </a:xfrm>
          <a:prstGeom prst="rect">
            <a:avLst/>
          </a:prstGeom>
          <a:noFill/>
        </p:spPr>
        <p:txBody>
          <a:bodyPr wrap="square">
            <a:spAutoFit/>
          </a:bodyPr>
          <a:lstStyle/>
          <a:p>
            <a:pPr defTabSz="442913">
              <a:lnSpc>
                <a:spcPct val="110000"/>
              </a:lnSpc>
            </a:pPr>
            <a:r>
              <a:rPr lang="ja-JP" altLang="en-US" sz="3200" b="1" i="0" u="sng" dirty="0">
                <a:effectLst/>
                <a:latin typeface="BIZ UDPゴシック" panose="020B0400000000000000" pitchFamily="50" charset="-128"/>
                <a:ea typeface="BIZ UDPゴシック" panose="020B0400000000000000" pitchFamily="50" charset="-128"/>
              </a:rPr>
              <a:t>機密性</a:t>
            </a:r>
            <a:r>
              <a:rPr lang="ja-JP" altLang="en-US" sz="3200" b="0" i="0" u="sng" dirty="0">
                <a:effectLst/>
                <a:latin typeface="BIZ UDPゴシック" panose="020B0400000000000000" pitchFamily="50" charset="-128"/>
                <a:ea typeface="BIZ UDPゴシック" panose="020B0400000000000000" pitchFamily="50" charset="-128"/>
              </a:rPr>
              <a:t>（</a:t>
            </a:r>
            <a:r>
              <a:rPr lang="en-US" altLang="ja-JP" sz="3200" b="1" i="0" u="sng" dirty="0">
                <a:effectLst/>
                <a:latin typeface="BIZ UDPゴシック" panose="020B0400000000000000" pitchFamily="50" charset="-128"/>
                <a:ea typeface="BIZ UDPゴシック" panose="020B0400000000000000" pitchFamily="50" charset="-128"/>
              </a:rPr>
              <a:t>C</a:t>
            </a:r>
            <a:r>
              <a:rPr lang="en-US" altLang="ja-JP" sz="3200" b="0" i="0" u="sng" dirty="0">
                <a:effectLst/>
                <a:latin typeface="BIZ UDPゴシック" panose="020B0400000000000000" pitchFamily="50" charset="-128"/>
                <a:ea typeface="BIZ UDPゴシック" panose="020B0400000000000000" pitchFamily="50" charset="-128"/>
              </a:rPr>
              <a:t>onfidentiality</a:t>
            </a:r>
            <a:r>
              <a:rPr lang="ja-JP" altLang="en-US" sz="3200" b="0" i="0" u="sng" dirty="0">
                <a:effectLst/>
                <a:latin typeface="BIZ UDPゴシック" panose="020B0400000000000000" pitchFamily="50" charset="-128"/>
                <a:ea typeface="BIZ UDPゴシック" panose="020B0400000000000000" pitchFamily="50" charset="-128"/>
              </a:rPr>
              <a:t>）</a:t>
            </a:r>
            <a:endParaRPr lang="en-US" altLang="ja-JP" sz="3200" b="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情報に対するアクセスを適切に管理すること</a:t>
            </a:r>
            <a:endParaRPr lang="en-US" altLang="ja-JP" sz="3200" dirty="0">
              <a:latin typeface="BIZ UDPゴシック" panose="020B0400000000000000" pitchFamily="50" charset="-128"/>
              <a:ea typeface="BIZ UDPゴシック" panose="020B0400000000000000" pitchFamily="50" charset="-128"/>
            </a:endParaRPr>
          </a:p>
          <a:p>
            <a:pPr defTabSz="442913">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a:p>
            <a:pPr defTabSz="442913">
              <a:lnSpc>
                <a:spcPct val="110000"/>
              </a:lnSpc>
            </a:pPr>
            <a:r>
              <a:rPr lang="ja-JP" altLang="en-US" sz="3200" b="1" i="0" u="sng" dirty="0">
                <a:effectLst/>
                <a:latin typeface="BIZ UDPゴシック" panose="020B0400000000000000" pitchFamily="50" charset="-128"/>
                <a:ea typeface="BIZ UDPゴシック" panose="020B0400000000000000" pitchFamily="50" charset="-128"/>
              </a:rPr>
              <a:t>完全性</a:t>
            </a:r>
            <a:r>
              <a:rPr lang="ja-JP" altLang="en-US" sz="3200" b="0" i="0" u="sng" dirty="0">
                <a:effectLst/>
                <a:latin typeface="BIZ UDPゴシック" panose="020B0400000000000000" pitchFamily="50" charset="-128"/>
                <a:ea typeface="BIZ UDPゴシック" panose="020B0400000000000000" pitchFamily="50" charset="-128"/>
              </a:rPr>
              <a:t>（</a:t>
            </a:r>
            <a:r>
              <a:rPr lang="en-US" altLang="ja-JP" sz="3200" b="1" i="0" u="sng" dirty="0">
                <a:effectLst/>
                <a:latin typeface="BIZ UDPゴシック" panose="020B0400000000000000" pitchFamily="50" charset="-128"/>
                <a:ea typeface="BIZ UDPゴシック" panose="020B0400000000000000" pitchFamily="50" charset="-128"/>
              </a:rPr>
              <a:t>I</a:t>
            </a:r>
            <a:r>
              <a:rPr lang="en-US" altLang="ja-JP" sz="3200" b="0" i="0" u="sng" dirty="0">
                <a:effectLst/>
                <a:latin typeface="BIZ UDPゴシック" panose="020B0400000000000000" pitchFamily="50" charset="-128"/>
                <a:ea typeface="BIZ UDPゴシック" panose="020B0400000000000000" pitchFamily="50" charset="-128"/>
              </a:rPr>
              <a:t>ntegrity</a:t>
            </a:r>
            <a:r>
              <a:rPr lang="ja-JP" altLang="en-US" sz="3200" b="0" i="0" u="sng" dirty="0">
                <a:effectLst/>
                <a:latin typeface="BIZ UDPゴシック" panose="020B0400000000000000" pitchFamily="50" charset="-128"/>
                <a:ea typeface="BIZ UDPゴシック" panose="020B0400000000000000" pitchFamily="50" charset="-128"/>
              </a:rPr>
              <a:t>）</a:t>
            </a:r>
            <a:endParaRPr lang="en-US" altLang="ja-JP" sz="3200" b="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情報が正確であり、完全である状態を保持すること</a:t>
            </a:r>
            <a:endParaRPr lang="en-US" altLang="ja-JP" sz="3200" dirty="0">
              <a:latin typeface="BIZ UDPゴシック" panose="020B0400000000000000" pitchFamily="50" charset="-128"/>
              <a:ea typeface="BIZ UDPゴシック" panose="020B0400000000000000" pitchFamily="50" charset="-128"/>
            </a:endParaRPr>
          </a:p>
          <a:p>
            <a:pPr defTabSz="442913">
              <a:lnSpc>
                <a:spcPct val="110000"/>
              </a:lnSpc>
            </a:pPr>
            <a:endParaRPr lang="en-US" altLang="ja-JP" sz="3200" dirty="0">
              <a:latin typeface="BIZ UDPゴシック" panose="020B0400000000000000" pitchFamily="50" charset="-128"/>
              <a:ea typeface="BIZ UDPゴシック" panose="020B0400000000000000" pitchFamily="50" charset="-128"/>
            </a:endParaRPr>
          </a:p>
          <a:p>
            <a:pPr defTabSz="442913">
              <a:lnSpc>
                <a:spcPct val="110000"/>
              </a:lnSpc>
            </a:pPr>
            <a:r>
              <a:rPr lang="ja-JP" altLang="en-US" sz="3200" b="1" i="0" u="sng" dirty="0">
                <a:effectLst/>
                <a:latin typeface="BIZ UDPゴシック" panose="020B0400000000000000" pitchFamily="50" charset="-128"/>
                <a:ea typeface="BIZ UDPゴシック" panose="020B0400000000000000" pitchFamily="50" charset="-128"/>
              </a:rPr>
              <a:t>可用性</a:t>
            </a:r>
            <a:r>
              <a:rPr lang="ja-JP" altLang="en-US" sz="3200" b="0" i="0" u="sng" dirty="0">
                <a:effectLst/>
                <a:latin typeface="BIZ UDPゴシック" panose="020B0400000000000000" pitchFamily="50" charset="-128"/>
                <a:ea typeface="BIZ UDPゴシック" panose="020B0400000000000000" pitchFamily="50" charset="-128"/>
              </a:rPr>
              <a:t>（</a:t>
            </a:r>
            <a:r>
              <a:rPr lang="en-US" altLang="ja-JP" sz="3200" b="1" i="0" u="sng" dirty="0">
                <a:effectLst/>
                <a:latin typeface="BIZ UDPゴシック" panose="020B0400000000000000" pitchFamily="50" charset="-128"/>
                <a:ea typeface="BIZ UDPゴシック" panose="020B0400000000000000" pitchFamily="50" charset="-128"/>
              </a:rPr>
              <a:t>A</a:t>
            </a:r>
            <a:r>
              <a:rPr lang="en-US" altLang="ja-JP" sz="3200" b="0" i="0" u="sng" dirty="0">
                <a:effectLst/>
                <a:latin typeface="BIZ UDPゴシック" panose="020B0400000000000000" pitchFamily="50" charset="-128"/>
                <a:ea typeface="BIZ UDPゴシック" panose="020B0400000000000000" pitchFamily="50" charset="-128"/>
              </a:rPr>
              <a:t>vailability</a:t>
            </a:r>
            <a:r>
              <a:rPr lang="ja-JP" altLang="en-US" sz="3200" b="0" i="0" u="sng" dirty="0">
                <a:effectLst/>
                <a:latin typeface="BIZ UDPゴシック" panose="020B0400000000000000" pitchFamily="50" charset="-128"/>
                <a:ea typeface="BIZ UDPゴシック" panose="020B0400000000000000" pitchFamily="50" charset="-128"/>
              </a:rPr>
              <a:t>）</a:t>
            </a:r>
            <a:endParaRPr lang="en-US" altLang="ja-JP" sz="3200" b="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情報を必要な時に使えるようにしておくこと</a:t>
            </a:r>
          </a:p>
        </p:txBody>
      </p:sp>
      <p:pic>
        <p:nvPicPr>
          <p:cNvPr id="7" name="図 6">
            <a:extLst>
              <a:ext uri="{FF2B5EF4-FFF2-40B4-BE49-F238E27FC236}">
                <a16:creationId xmlns:a16="http://schemas.microsoft.com/office/drawing/2014/main" id="{59BC0388-FE09-6F9D-2AC3-CCE641F371AC}"/>
              </a:ext>
            </a:extLst>
          </p:cNvPr>
          <p:cNvPicPr>
            <a:picLocks noChangeAspect="1"/>
          </p:cNvPicPr>
          <p:nvPr/>
        </p:nvPicPr>
        <p:blipFill>
          <a:blip r:embed="rId3"/>
          <a:stretch>
            <a:fillRect/>
          </a:stretch>
        </p:blipFill>
        <p:spPr>
          <a:xfrm>
            <a:off x="10086680" y="3274158"/>
            <a:ext cx="6854216" cy="5934741"/>
          </a:xfrm>
          <a:prstGeom prst="rect">
            <a:avLst/>
          </a:prstGeom>
        </p:spPr>
      </p:pic>
      <p:sp>
        <p:nvSpPr>
          <p:cNvPr id="3" name="object 40">
            <a:extLst>
              <a:ext uri="{FF2B5EF4-FFF2-40B4-BE49-F238E27FC236}">
                <a16:creationId xmlns:a16="http://schemas.microsoft.com/office/drawing/2014/main" id="{134AAC91-65F2-9D05-49E9-06E12DC0C14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C6E32F65-FAC3-81B9-22FF-CB1AC841179C}"/>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Tree>
    <p:extLst>
      <p:ext uri="{BB962C8B-B14F-4D97-AF65-F5344CB8AC3E}">
        <p14:creationId xmlns:p14="http://schemas.microsoft.com/office/powerpoint/2010/main" val="236243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ABE6E-4A74-F66B-98BB-70FFE639F9FA}"/>
            </a:ext>
          </a:extLst>
        </p:cNvPr>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20B32C25-BBA5-48AE-8C94-D3D61B1A064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情報セキュリティマネジメントシステム（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5" name="テキスト プレースホルダー 2">
            <a:extLst>
              <a:ext uri="{FF2B5EF4-FFF2-40B4-BE49-F238E27FC236}">
                <a16:creationId xmlns:a16="http://schemas.microsoft.com/office/drawing/2014/main" id="{3865EFB9-906B-659D-E2B1-4780F8E9DF95}"/>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情報セキュリティの</a:t>
            </a:r>
            <a:r>
              <a:rPr lang="en-US" altLang="ja-JP" sz="3600" dirty="0">
                <a:latin typeface="BIZ UDPゴシック" panose="020B0400000000000000" pitchFamily="50" charset="-128"/>
                <a:ea typeface="BIZ UDPゴシック" panose="020B0400000000000000" pitchFamily="50" charset="-128"/>
              </a:rPr>
              <a:t>7</a:t>
            </a:r>
            <a:r>
              <a:rPr lang="ja-JP" altLang="en-US" sz="3600" dirty="0">
                <a:latin typeface="BIZ UDPゴシック" panose="020B0400000000000000" pitchFamily="50" charset="-128"/>
                <a:ea typeface="BIZ UDPゴシック" panose="020B0400000000000000" pitchFamily="50" charset="-128"/>
              </a:rPr>
              <a:t>要素　</a:t>
            </a:r>
            <a:r>
              <a:rPr lang="en-US" altLang="ja-JP" sz="3600" dirty="0">
                <a:latin typeface="BIZ UDPゴシック" panose="020B0400000000000000" pitchFamily="50" charset="-128"/>
                <a:ea typeface="BIZ UDPゴシック" panose="020B0400000000000000" pitchFamily="50" charset="-128"/>
              </a:rPr>
              <a:t>※3</a:t>
            </a:r>
            <a:r>
              <a:rPr lang="ja-JP" altLang="en-US" sz="3600" dirty="0">
                <a:latin typeface="BIZ UDPゴシック" panose="020B0400000000000000" pitchFamily="50" charset="-128"/>
                <a:ea typeface="BIZ UDPゴシック" panose="020B0400000000000000" pitchFamily="50" charset="-128"/>
              </a:rPr>
              <a:t>要素（</a:t>
            </a:r>
            <a:r>
              <a:rPr lang="en-US" altLang="ja-JP" sz="3600" dirty="0">
                <a:latin typeface="BIZ UDPゴシック" panose="020B0400000000000000" pitchFamily="50" charset="-128"/>
                <a:ea typeface="BIZ UDPゴシック" panose="020B0400000000000000" pitchFamily="50" charset="-128"/>
              </a:rPr>
              <a:t>CIA</a:t>
            </a:r>
            <a:r>
              <a:rPr lang="ja-JP" altLang="en-US" sz="3600" dirty="0">
                <a:latin typeface="BIZ UDPゴシック" panose="020B0400000000000000" pitchFamily="50" charset="-128"/>
                <a:ea typeface="BIZ UDPゴシック" panose="020B0400000000000000" pitchFamily="50" charset="-128"/>
              </a:rPr>
              <a:t>）＋追加</a:t>
            </a:r>
            <a:r>
              <a:rPr lang="en-US" altLang="ja-JP" sz="3600" dirty="0">
                <a:latin typeface="BIZ UDPゴシック" panose="020B0400000000000000" pitchFamily="50" charset="-128"/>
                <a:ea typeface="BIZ UDPゴシック" panose="020B0400000000000000" pitchFamily="50" charset="-128"/>
              </a:rPr>
              <a:t>4</a:t>
            </a:r>
            <a:r>
              <a:rPr lang="ja-JP" altLang="en-US" sz="3600" dirty="0">
                <a:latin typeface="BIZ UDPゴシック" panose="020B0400000000000000" pitchFamily="50" charset="-128"/>
                <a:ea typeface="BIZ UDPゴシック" panose="020B0400000000000000" pitchFamily="50" charset="-128"/>
              </a:rPr>
              <a:t>要素</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ACC9625-D15D-A7DC-8D90-55120C41B3A5}"/>
              </a:ext>
            </a:extLst>
          </p:cNvPr>
          <p:cNvSpPr txBox="1"/>
          <p:nvPr/>
        </p:nvSpPr>
        <p:spPr>
          <a:xfrm>
            <a:off x="1498117" y="2174400"/>
            <a:ext cx="15890151" cy="7058022"/>
          </a:xfrm>
          <a:prstGeom prst="rect">
            <a:avLst/>
          </a:prstGeom>
          <a:noFill/>
        </p:spPr>
        <p:txBody>
          <a:bodyPr wrap="square">
            <a:spAutoFit/>
          </a:bodyPr>
          <a:lstStyle/>
          <a:p>
            <a:pPr defTabSz="442913">
              <a:lnSpc>
                <a:spcPct val="110000"/>
              </a:lnSpc>
            </a:pPr>
            <a:r>
              <a:rPr lang="ja-JP" altLang="en-US" sz="3200" i="0" u="sng" dirty="0">
                <a:effectLst/>
                <a:latin typeface="BIZ UDPゴシック" panose="020B0400000000000000" pitchFamily="50" charset="-128"/>
                <a:ea typeface="BIZ UDPゴシック" panose="020B0400000000000000" pitchFamily="50" charset="-128"/>
              </a:rPr>
              <a:t>真正性（</a:t>
            </a:r>
            <a:r>
              <a:rPr lang="en-US" altLang="ja-JP" sz="3200" i="0" u="sng" dirty="0">
                <a:effectLst/>
                <a:latin typeface="BIZ UDPゴシック" panose="020B0400000000000000" pitchFamily="50" charset="-128"/>
                <a:ea typeface="BIZ UDPゴシック" panose="020B0400000000000000" pitchFamily="50" charset="-128"/>
              </a:rPr>
              <a:t>Authenticity</a:t>
            </a:r>
            <a:r>
              <a:rPr lang="ja-JP" altLang="en-US" sz="3200" i="0" u="sng" dirty="0">
                <a:effectLst/>
                <a:latin typeface="BIZ UDPゴシック" panose="020B0400000000000000" pitchFamily="50" charset="-128"/>
                <a:ea typeface="BIZ UDPゴシック" panose="020B0400000000000000" pitchFamily="50" charset="-128"/>
              </a:rPr>
              <a:t>）</a:t>
            </a:r>
            <a:endParaRPr lang="en-US" altLang="ja-JP" sz="320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en-US" altLang="ja-JP" sz="3200" i="0" dirty="0">
                <a:effectLst/>
                <a:latin typeface="BIZ UDPゴシック" panose="020B0400000000000000" pitchFamily="50" charset="-128"/>
                <a:ea typeface="BIZ UDPゴシック" panose="020B0400000000000000" pitchFamily="50" charset="-128"/>
              </a:rPr>
              <a:t>	</a:t>
            </a:r>
            <a:r>
              <a:rPr lang="ja-JP" altLang="en-US" sz="3200" i="0" dirty="0">
                <a:effectLst/>
                <a:latin typeface="BIZ UDPゴシック" panose="020B0400000000000000" pitchFamily="50" charset="-128"/>
                <a:ea typeface="BIZ UDPゴシック" panose="020B0400000000000000" pitchFamily="50" charset="-128"/>
              </a:rPr>
              <a:t>情報にアクセスしているユーザー・端末が、許可された人物やシステムであることを</a:t>
            </a:r>
            <a:br>
              <a:rPr lang="en-US" altLang="ja-JP" sz="3200" i="0" dirty="0">
                <a:effectLst/>
                <a:latin typeface="BIZ UDPゴシック" panose="020B0400000000000000" pitchFamily="50" charset="-128"/>
                <a:ea typeface="BIZ UDPゴシック" panose="020B0400000000000000" pitchFamily="50" charset="-128"/>
              </a:rPr>
            </a:br>
            <a:r>
              <a:rPr lang="en-US" altLang="ja-JP" sz="3200" i="0" dirty="0">
                <a:effectLst/>
                <a:latin typeface="BIZ UDPゴシック" panose="020B0400000000000000" pitchFamily="50" charset="-128"/>
                <a:ea typeface="BIZ UDPゴシック" panose="020B0400000000000000" pitchFamily="50" charset="-128"/>
              </a:rPr>
              <a:t>	</a:t>
            </a:r>
            <a:r>
              <a:rPr lang="ja-JP" altLang="en-US" sz="3200" i="0" dirty="0">
                <a:effectLst/>
                <a:latin typeface="BIZ UDPゴシック" panose="020B0400000000000000" pitchFamily="50" charset="-128"/>
                <a:ea typeface="BIZ UDPゴシック" panose="020B0400000000000000" pitchFamily="50" charset="-128"/>
              </a:rPr>
              <a:t>明確にする状態</a:t>
            </a:r>
            <a:endParaRPr lang="en-US" altLang="ja-JP" sz="3200" i="0" dirty="0">
              <a:effectLst/>
              <a:latin typeface="BIZ UDPゴシック" panose="020B0400000000000000" pitchFamily="50" charset="-128"/>
              <a:ea typeface="BIZ UDPゴシック" panose="020B0400000000000000" pitchFamily="50" charset="-128"/>
            </a:endParaRPr>
          </a:p>
          <a:p>
            <a:pPr defTabSz="442913">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defTabSz="442913">
              <a:lnSpc>
                <a:spcPct val="110000"/>
              </a:lnSpc>
            </a:pPr>
            <a:r>
              <a:rPr lang="ja-JP" altLang="en-US" sz="3200" u="sng" dirty="0">
                <a:latin typeface="BIZ UDPゴシック" panose="020B0400000000000000" pitchFamily="50" charset="-128"/>
                <a:ea typeface="BIZ UDPゴシック" panose="020B0400000000000000" pitchFamily="50" charset="-128"/>
              </a:rPr>
              <a:t>信頼性（</a:t>
            </a:r>
            <a:r>
              <a:rPr lang="en-US" altLang="ja-JP" sz="3200" u="sng" dirty="0">
                <a:latin typeface="BIZ UDPゴシック" panose="020B0400000000000000" pitchFamily="50" charset="-128"/>
                <a:ea typeface="BIZ UDPゴシック" panose="020B0400000000000000" pitchFamily="50" charset="-128"/>
              </a:rPr>
              <a:t>Reliability</a:t>
            </a:r>
            <a:r>
              <a:rPr lang="ja-JP" altLang="en-US" sz="3200" u="sng" dirty="0">
                <a:latin typeface="BIZ UDPゴシック" panose="020B0400000000000000" pitchFamily="50" charset="-128"/>
                <a:ea typeface="BIZ UDPゴシック" panose="020B0400000000000000" pitchFamily="50" charset="-128"/>
              </a:rPr>
              <a:t>）</a:t>
            </a:r>
            <a:endParaRPr lang="en-US" altLang="ja-JP" sz="3200" u="sng" dirty="0">
              <a:latin typeface="BIZ UDPゴシック" panose="020B0400000000000000" pitchFamily="50" charset="-128"/>
              <a:ea typeface="BIZ UDPゴシック" panose="020B0400000000000000" pitchFamily="50" charset="-128"/>
            </a:endParaRPr>
          </a:p>
          <a:p>
            <a:pPr defTabSz="442913">
              <a:lnSpc>
                <a:spcPct val="110000"/>
              </a:lnSpc>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システムの処理やデータ操作が、欠陥や不具合なく実行されること</a:t>
            </a:r>
            <a:endParaRPr lang="en-US" altLang="ja-JP" sz="3200" dirty="0">
              <a:latin typeface="BIZ UDPゴシック" panose="020B0400000000000000" pitchFamily="50" charset="-128"/>
              <a:ea typeface="BIZ UDPゴシック" panose="020B0400000000000000" pitchFamily="50" charset="-128"/>
            </a:endParaRPr>
          </a:p>
          <a:p>
            <a:pPr defTabSz="442913">
              <a:lnSpc>
                <a:spcPct val="110000"/>
              </a:lnSpc>
            </a:pPr>
            <a:endParaRPr lang="en-US" altLang="ja-JP" sz="320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ja-JP" altLang="en-US" sz="3200" i="0" u="sng" dirty="0">
                <a:effectLst/>
                <a:latin typeface="BIZ UDPゴシック" panose="020B0400000000000000" pitchFamily="50" charset="-128"/>
                <a:ea typeface="BIZ UDPゴシック" panose="020B0400000000000000" pitchFamily="50" charset="-128"/>
              </a:rPr>
              <a:t>責任追跡性（</a:t>
            </a:r>
            <a:r>
              <a:rPr lang="en-US" altLang="ja-JP" sz="3200" i="0" u="sng" dirty="0">
                <a:effectLst/>
                <a:latin typeface="BIZ UDPゴシック" panose="020B0400000000000000" pitchFamily="50" charset="-128"/>
                <a:ea typeface="BIZ UDPゴシック" panose="020B0400000000000000" pitchFamily="50" charset="-128"/>
              </a:rPr>
              <a:t>Accountability</a:t>
            </a:r>
            <a:r>
              <a:rPr lang="ja-JP" altLang="en-US" sz="3200" i="0" u="sng" dirty="0">
                <a:effectLst/>
                <a:latin typeface="BIZ UDPゴシック" panose="020B0400000000000000" pitchFamily="50" charset="-128"/>
                <a:ea typeface="BIZ UDPゴシック" panose="020B0400000000000000" pitchFamily="50" charset="-128"/>
              </a:rPr>
              <a:t>）</a:t>
            </a:r>
            <a:endParaRPr lang="en-US" altLang="ja-JP" sz="320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en-US" altLang="ja-JP" sz="3200" i="0" dirty="0">
                <a:effectLst/>
                <a:latin typeface="BIZ UDPゴシック" panose="020B0400000000000000" pitchFamily="50" charset="-128"/>
                <a:ea typeface="BIZ UDPゴシック" panose="020B0400000000000000" pitchFamily="50" charset="-128"/>
              </a:rPr>
              <a:t>	</a:t>
            </a:r>
            <a:r>
              <a:rPr lang="ja-JP" altLang="en-US" sz="3200" i="0" dirty="0">
                <a:effectLst/>
                <a:latin typeface="BIZ UDPゴシック" panose="020B0400000000000000" pitchFamily="50" charset="-128"/>
                <a:ea typeface="BIZ UDPゴシック" panose="020B0400000000000000" pitchFamily="50" charset="-128"/>
              </a:rPr>
              <a:t>情報やシステムに対する操作が、誰によってどのように行われたのかを明確にすること</a:t>
            </a:r>
            <a:endParaRPr lang="en-US" altLang="ja-JP" sz="3200" i="0" dirty="0">
              <a:effectLst/>
              <a:latin typeface="BIZ UDPゴシック" panose="020B0400000000000000" pitchFamily="50" charset="-128"/>
              <a:ea typeface="BIZ UDPゴシック" panose="020B0400000000000000" pitchFamily="50" charset="-128"/>
            </a:endParaRPr>
          </a:p>
          <a:p>
            <a:pPr defTabSz="442913">
              <a:lnSpc>
                <a:spcPct val="110000"/>
              </a:lnSpc>
            </a:pPr>
            <a:endParaRPr lang="en-US" altLang="ja-JP" sz="320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ja-JP" altLang="en-US" sz="3200" i="0" u="sng" dirty="0">
                <a:effectLst/>
                <a:latin typeface="BIZ UDPゴシック" panose="020B0400000000000000" pitchFamily="50" charset="-128"/>
                <a:ea typeface="BIZ UDPゴシック" panose="020B0400000000000000" pitchFamily="50" charset="-128"/>
              </a:rPr>
              <a:t>否認防止（</a:t>
            </a:r>
            <a:r>
              <a:rPr lang="en-US" altLang="ja-JP" sz="3200" i="0" u="sng" dirty="0">
                <a:effectLst/>
                <a:latin typeface="BIZ UDPゴシック" panose="020B0400000000000000" pitchFamily="50" charset="-128"/>
                <a:ea typeface="BIZ UDPゴシック" panose="020B0400000000000000" pitchFamily="50" charset="-128"/>
              </a:rPr>
              <a:t>non-repudiation</a:t>
            </a:r>
            <a:r>
              <a:rPr lang="ja-JP" altLang="en-US" sz="3200" i="0" u="sng" dirty="0">
                <a:effectLst/>
                <a:latin typeface="BIZ UDPゴシック" panose="020B0400000000000000" pitchFamily="50" charset="-128"/>
                <a:ea typeface="BIZ UDPゴシック" panose="020B0400000000000000" pitchFamily="50" charset="-128"/>
              </a:rPr>
              <a:t>）</a:t>
            </a:r>
            <a:endParaRPr lang="en-US" altLang="ja-JP" sz="3200" i="0" u="sng" dirty="0">
              <a:effectLst/>
              <a:latin typeface="BIZ UDPゴシック" panose="020B0400000000000000" pitchFamily="50" charset="-128"/>
              <a:ea typeface="BIZ UDPゴシック" panose="020B0400000000000000" pitchFamily="50" charset="-128"/>
            </a:endParaRPr>
          </a:p>
          <a:p>
            <a:pPr defTabSz="442913">
              <a:lnSpc>
                <a:spcPct val="110000"/>
              </a:lnSpc>
            </a:pPr>
            <a:r>
              <a:rPr lang="en-US" altLang="ja-JP" sz="3200" i="0" dirty="0">
                <a:effectLst/>
                <a:latin typeface="BIZ UDPゴシック" panose="020B0400000000000000" pitchFamily="50" charset="-128"/>
                <a:ea typeface="BIZ UDPゴシック" panose="020B0400000000000000" pitchFamily="50" charset="-128"/>
              </a:rPr>
              <a:t>	</a:t>
            </a:r>
            <a:r>
              <a:rPr lang="ja-JP" altLang="en-US" sz="3200" i="0" dirty="0">
                <a:effectLst/>
                <a:latin typeface="BIZ UDPゴシック" panose="020B0400000000000000" pitchFamily="50" charset="-128"/>
                <a:ea typeface="BIZ UDPゴシック" panose="020B0400000000000000" pitchFamily="50" charset="-128"/>
              </a:rPr>
              <a:t>情報資産に関する問題が発生した際、その原因となる人物が、後から否認できないよう</a:t>
            </a:r>
            <a:br>
              <a:rPr lang="en-US" altLang="ja-JP" sz="3200" i="0" dirty="0">
                <a:effectLst/>
                <a:latin typeface="BIZ UDPゴシック" panose="020B0400000000000000" pitchFamily="50" charset="-128"/>
                <a:ea typeface="BIZ UDPゴシック" panose="020B0400000000000000" pitchFamily="50" charset="-128"/>
              </a:rPr>
            </a:br>
            <a:r>
              <a:rPr lang="en-US" altLang="ja-JP" sz="3200" i="0" dirty="0">
                <a:effectLst/>
                <a:latin typeface="BIZ UDPゴシック" panose="020B0400000000000000" pitchFamily="50" charset="-128"/>
                <a:ea typeface="BIZ UDPゴシック" panose="020B0400000000000000" pitchFamily="50" charset="-128"/>
              </a:rPr>
              <a:t>	</a:t>
            </a:r>
            <a:r>
              <a:rPr lang="ja-JP" altLang="en-US" sz="3200" i="0" dirty="0">
                <a:effectLst/>
                <a:latin typeface="BIZ UDPゴシック" panose="020B0400000000000000" pitchFamily="50" charset="-128"/>
                <a:ea typeface="BIZ UDPゴシック" panose="020B0400000000000000" pitchFamily="50" charset="-128"/>
              </a:rPr>
              <a:t>証明すること</a:t>
            </a:r>
            <a:endParaRPr lang="en-US" altLang="ja-JP" sz="3200" i="0" dirty="0">
              <a:effectLst/>
              <a:latin typeface="BIZ UDPゴシック" panose="020B0400000000000000" pitchFamily="50" charset="-128"/>
              <a:ea typeface="BIZ UDPゴシック" panose="020B0400000000000000" pitchFamily="50" charset="-128"/>
            </a:endParaRPr>
          </a:p>
        </p:txBody>
      </p:sp>
      <p:sp>
        <p:nvSpPr>
          <p:cNvPr id="3" name="object 40">
            <a:extLst>
              <a:ext uri="{FF2B5EF4-FFF2-40B4-BE49-F238E27FC236}">
                <a16:creationId xmlns:a16="http://schemas.microsoft.com/office/drawing/2014/main" id="{542C1673-408E-8A63-63BF-974A9D918A9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07E9F652-AA37-E35A-A152-4DF98BF04D16}"/>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Tree>
    <p:extLst>
      <p:ext uri="{BB962C8B-B14F-4D97-AF65-F5344CB8AC3E}">
        <p14:creationId xmlns:p14="http://schemas.microsoft.com/office/powerpoint/2010/main" val="254509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情報セキュリティマネジメントシステム（</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ISMS</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a:t>
            </a:r>
          </a:p>
        </p:txBody>
      </p:sp>
      <p:sp>
        <p:nvSpPr>
          <p:cNvPr id="3" name="テキスト プレースホルダー 2">
            <a:extLst>
              <a:ext uri="{FF2B5EF4-FFF2-40B4-BE49-F238E27FC236}">
                <a16:creationId xmlns:a16="http://schemas.microsoft.com/office/drawing/2014/main" id="{D2AA0C8D-D457-4DC2-9045-A44557AEE066}"/>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ISO/IEC27001</a:t>
            </a:r>
            <a:r>
              <a:rPr lang="ja-JP" altLang="en-US" sz="3600" dirty="0">
                <a:latin typeface="BIZ UDPゴシック" panose="020B0400000000000000" pitchFamily="50" charset="-128"/>
                <a:ea typeface="BIZ UDPゴシック" panose="020B0400000000000000" pitchFamily="50" charset="-128"/>
              </a:rPr>
              <a:t>と</a:t>
            </a:r>
            <a:r>
              <a:rPr lang="en-US" altLang="ja-JP" sz="3600" dirty="0">
                <a:latin typeface="BIZ UDPゴシック" panose="020B0400000000000000" pitchFamily="50" charset="-128"/>
                <a:ea typeface="BIZ UDPゴシック" panose="020B0400000000000000" pitchFamily="50" charset="-128"/>
              </a:rPr>
              <a:t>JIS Q 27001</a:t>
            </a:r>
          </a:p>
        </p:txBody>
      </p:sp>
      <p:sp>
        <p:nvSpPr>
          <p:cNvPr id="10" name="テキスト ボックス 9">
            <a:extLst>
              <a:ext uri="{FF2B5EF4-FFF2-40B4-BE49-F238E27FC236}">
                <a16:creationId xmlns:a16="http://schemas.microsoft.com/office/drawing/2014/main" id="{1A8570C0-4212-DB4A-C41E-ADBB96E2D77F}"/>
              </a:ext>
            </a:extLst>
          </p:cNvPr>
          <p:cNvSpPr txBox="1"/>
          <p:nvPr/>
        </p:nvSpPr>
        <p:spPr>
          <a:xfrm>
            <a:off x="1554679" y="2510867"/>
            <a:ext cx="15456498" cy="5432962"/>
          </a:xfrm>
          <a:prstGeom prst="rect">
            <a:avLst/>
          </a:prstGeom>
          <a:noFill/>
        </p:spPr>
        <p:txBody>
          <a:bodyPr wrap="square">
            <a:spAutoFit/>
          </a:bodyPr>
          <a:lstStyle/>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使用用途</a:t>
            </a:r>
            <a:endParaRPr lang="en-US" altLang="ja-JP" sz="3200" u="sng"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組織のマネジメントおよび業務プロセスを取り巻くリスクの変化への対応</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情報セキュリティ要求事項を満たす組織の能力を内外で評価するための基準</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2DD5A5DC-81FD-F882-B1DC-4AC1C14D3848}"/>
              </a:ext>
            </a:extLst>
          </p:cNvPr>
          <p:cNvSpPr/>
          <p:nvPr/>
        </p:nvSpPr>
        <p:spPr>
          <a:xfrm>
            <a:off x="1936529" y="2448000"/>
            <a:ext cx="15074647" cy="2136443"/>
          </a:xfrm>
          <a:prstGeom prst="roundRect">
            <a:avLst/>
          </a:prstGeom>
          <a:no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270000" rtlCol="0" anchor="ctr"/>
          <a:lstStyle/>
          <a:p>
            <a:pPr algn="just">
              <a:lnSpc>
                <a:spcPct val="12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ISMS</a:t>
            </a:r>
            <a:r>
              <a:rPr kumimoji="1" lang="ja-JP" altLang="en-US" sz="3200" dirty="0">
                <a:solidFill>
                  <a:schemeClr val="tx1"/>
                </a:solidFill>
                <a:latin typeface="BIZ UDPゴシック" panose="020B0400000000000000" pitchFamily="50" charset="-128"/>
                <a:ea typeface="BIZ UDPゴシック" panose="020B0400000000000000" pitchFamily="50" charset="-128"/>
              </a:rPr>
              <a:t>のための要求事項をまとめた国際規格が、</a:t>
            </a:r>
            <a:r>
              <a:rPr kumimoji="1" lang="en-US" altLang="ja-JP" sz="3200" dirty="0">
                <a:solidFill>
                  <a:schemeClr val="tx1"/>
                </a:solidFill>
                <a:latin typeface="BIZ UDPゴシック" panose="020B0400000000000000" pitchFamily="50" charset="-128"/>
                <a:ea typeface="BIZ UDPゴシック" panose="020B0400000000000000" pitchFamily="50" charset="-128"/>
              </a:rPr>
              <a:t>ISO/IEC27001</a:t>
            </a:r>
          </a:p>
          <a:p>
            <a:pPr algn="just">
              <a:lnSpc>
                <a:spcPct val="120000"/>
              </a:lnSpc>
            </a:pPr>
            <a:r>
              <a:rPr kumimoji="1" lang="en-US" altLang="ja-JP" sz="3200" dirty="0">
                <a:solidFill>
                  <a:schemeClr val="tx1"/>
                </a:solidFill>
                <a:latin typeface="BIZ UDPゴシック" panose="020B0400000000000000" pitchFamily="50" charset="-128"/>
                <a:ea typeface="BIZ UDPゴシック" panose="020B0400000000000000" pitchFamily="50" charset="-128"/>
              </a:rPr>
              <a:t>ISO/IEC 27001</a:t>
            </a:r>
            <a:r>
              <a:rPr kumimoji="1" lang="ja-JP" altLang="en-US" sz="3200" dirty="0">
                <a:solidFill>
                  <a:schemeClr val="tx1"/>
                </a:solidFill>
                <a:latin typeface="BIZ UDPゴシック" panose="020B0400000000000000" pitchFamily="50" charset="-128"/>
                <a:ea typeface="BIZ UDPゴシック" panose="020B0400000000000000" pitchFamily="50" charset="-128"/>
              </a:rPr>
              <a:t>を日本語訳し、日本産業規格としたものが</a:t>
            </a:r>
            <a:r>
              <a:rPr kumimoji="1" lang="en-US" altLang="ja-JP" sz="3200" dirty="0">
                <a:solidFill>
                  <a:schemeClr val="tx1"/>
                </a:solidFill>
                <a:latin typeface="BIZ UDPゴシック" panose="020B0400000000000000" pitchFamily="50" charset="-128"/>
                <a:ea typeface="BIZ UDPゴシック" panose="020B0400000000000000" pitchFamily="50" charset="-128"/>
              </a:rPr>
              <a:t>JIS Q 27001</a:t>
            </a: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8F2A53D7-C617-B6C8-E6B0-57D362309EF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700E7F2F-26E3-22AC-27B9-3A8D91A46C5D}"/>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P7</a:t>
            </a:r>
          </a:p>
        </p:txBody>
      </p:sp>
    </p:spTree>
    <p:extLst>
      <p:ext uri="{BB962C8B-B14F-4D97-AF65-F5344CB8AC3E}">
        <p14:creationId xmlns:p14="http://schemas.microsoft.com/office/powerpoint/2010/main" val="246913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B2A2-6857-DE7E-F364-7A7F9022D65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CB0CD1-34AF-0666-E6B5-F3254DB15A61}"/>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講師紹介</a:t>
            </a:r>
          </a:p>
        </p:txBody>
      </p:sp>
      <p:pic>
        <p:nvPicPr>
          <p:cNvPr id="23" name="図 22">
            <a:extLst>
              <a:ext uri="{FF2B5EF4-FFF2-40B4-BE49-F238E27FC236}">
                <a16:creationId xmlns:a16="http://schemas.microsoft.com/office/drawing/2014/main" id="{87B612B0-52B5-0824-EFA7-B2081AA9C85B}"/>
              </a:ext>
            </a:extLst>
          </p:cNvPr>
          <p:cNvPicPr>
            <a:picLocks noChangeAspect="1"/>
          </p:cNvPicPr>
          <p:nvPr/>
        </p:nvPicPr>
        <p:blipFill>
          <a:blip r:embed="rId2"/>
          <a:stretch>
            <a:fillRect/>
          </a:stretch>
        </p:blipFill>
        <p:spPr>
          <a:xfrm>
            <a:off x="1260603" y="1929121"/>
            <a:ext cx="3667404" cy="4688229"/>
          </a:xfrm>
          <a:prstGeom prst="rect">
            <a:avLst/>
          </a:prstGeom>
        </p:spPr>
      </p:pic>
      <p:graphicFrame>
        <p:nvGraphicFramePr>
          <p:cNvPr id="28" name="表 27">
            <a:extLst>
              <a:ext uri="{FF2B5EF4-FFF2-40B4-BE49-F238E27FC236}">
                <a16:creationId xmlns:a16="http://schemas.microsoft.com/office/drawing/2014/main" id="{1A96DFE4-06D5-8091-CBDA-85291975ED2A}"/>
              </a:ext>
            </a:extLst>
          </p:cNvPr>
          <p:cNvGraphicFramePr>
            <a:graphicFrameLocks noGrp="1"/>
          </p:cNvGraphicFramePr>
          <p:nvPr>
            <p:extLst>
              <p:ext uri="{D42A27DB-BD31-4B8C-83A1-F6EECF244321}">
                <p14:modId xmlns:p14="http://schemas.microsoft.com/office/powerpoint/2010/main" val="970707783"/>
              </p:ext>
            </p:extLst>
          </p:nvPr>
        </p:nvGraphicFramePr>
        <p:xfrm>
          <a:off x="5284328" y="1929120"/>
          <a:ext cx="11824578" cy="7145306"/>
        </p:xfrm>
        <a:graphic>
          <a:graphicData uri="http://schemas.openxmlformats.org/drawingml/2006/table">
            <a:tbl>
              <a:tblPr firstRow="1" bandRow="1"/>
              <a:tblGrid>
                <a:gridCol w="1838368">
                  <a:extLst>
                    <a:ext uri="{9D8B030D-6E8A-4147-A177-3AD203B41FA5}">
                      <a16:colId xmlns:a16="http://schemas.microsoft.com/office/drawing/2014/main" val="2397241105"/>
                    </a:ext>
                  </a:extLst>
                </a:gridCol>
                <a:gridCol w="9986210">
                  <a:extLst>
                    <a:ext uri="{9D8B030D-6E8A-4147-A177-3AD203B41FA5}">
                      <a16:colId xmlns:a16="http://schemas.microsoft.com/office/drawing/2014/main" val="2100268688"/>
                    </a:ext>
                  </a:extLst>
                </a:gridCol>
              </a:tblGrid>
              <a:tr h="62209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lnSpc>
                          <a:spcPct val="120000"/>
                        </a:lnSpc>
                      </a:pPr>
                      <a:r>
                        <a:rPr kumimoji="1" lang="ja-JP" altLang="en-US" sz="2400" b="0" dirty="0">
                          <a:solidFill>
                            <a:schemeClr val="tx1"/>
                          </a:solidFill>
                          <a:latin typeface="BIZ UDPゴシック" panose="020B0400000000000000" pitchFamily="50" charset="-128"/>
                          <a:ea typeface="BIZ UDPゴシック" panose="020B0400000000000000" pitchFamily="50" charset="-128"/>
                        </a:rPr>
                        <a:t>氏名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nSpc>
                          <a:spcPct val="12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矢野　泰広（やの　よしひろ）</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5856045"/>
                  </a:ext>
                </a:extLst>
              </a:tr>
              <a:tr h="6220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業務経歴</a:t>
                      </a:r>
                      <a:endParaRPr kumimoji="1" lang="en-US" altLang="ja-JP" sz="24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en-US" altLang="ja-JP" sz="2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年</a:t>
                      </a:r>
                      <a:r>
                        <a:rPr kumimoji="1" lang="en-US" altLang="ja-JP" sz="2400" b="0" dirty="0">
                          <a:solidFill>
                            <a:schemeClr val="tx1"/>
                          </a:solidFill>
                          <a:latin typeface="BIZ UDPゴシック" panose="020B0400000000000000" pitchFamily="50" charset="-128"/>
                          <a:ea typeface="BIZ UDPゴシック" panose="020B0400000000000000" pitchFamily="50" charset="-128"/>
                        </a:rPr>
                        <a:t>(</a:t>
                      </a:r>
                      <a:r>
                        <a:rPr kumimoji="1" lang="ja-JP" altLang="en-US" sz="2400" b="0" dirty="0">
                          <a:solidFill>
                            <a:schemeClr val="tx1"/>
                          </a:solidFill>
                          <a:latin typeface="BIZ UDPゴシック" panose="020B0400000000000000" pitchFamily="50" charset="-128"/>
                          <a:ea typeface="BIZ UDPゴシック" panose="020B0400000000000000" pitchFamily="50" charset="-128"/>
                        </a:rPr>
                        <a:t>セキュリティ経験：１５年）</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3286199"/>
                  </a:ext>
                </a:extLst>
              </a:tr>
              <a:tr h="15813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専門分野</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情報セキュリティ、</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a:t>
                      </a:r>
                      <a:r>
                        <a:rPr kumimoji="1" lang="en-US" altLang="ja-JP" sz="2000" dirty="0">
                          <a:latin typeface="BIZ UDPゴシック" panose="020B0400000000000000" pitchFamily="50" charset="-128"/>
                          <a:ea typeface="BIZ UDPゴシック" panose="020B0400000000000000" pitchFamily="50" charset="-128"/>
                        </a:rPr>
                        <a:t>ICT</a:t>
                      </a:r>
                      <a:r>
                        <a:rPr kumimoji="1" lang="ja-JP" altLang="en-US" sz="2000" dirty="0">
                          <a:latin typeface="BIZ UDPゴシック" panose="020B0400000000000000" pitchFamily="50" charset="-128"/>
                          <a:ea typeface="BIZ UDPゴシック" panose="020B0400000000000000" pitchFamily="50" charset="-128"/>
                        </a:rPr>
                        <a:t>、クラウド技術、　　　</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ネットワーク技術、</a:t>
                      </a:r>
                      <a:r>
                        <a:rPr kumimoji="1" lang="en-US" altLang="ja-JP" sz="2000" dirty="0">
                          <a:latin typeface="BIZ UDPゴシック" panose="020B0400000000000000" pitchFamily="50" charset="-128"/>
                          <a:ea typeface="BIZ UDPゴシック" panose="020B0400000000000000" pitchFamily="50" charset="-128"/>
                        </a:rPr>
                        <a:t>DB</a:t>
                      </a:r>
                      <a:r>
                        <a:rPr kumimoji="1" lang="ja-JP" altLang="en-US" sz="2000" dirty="0">
                          <a:latin typeface="BIZ UDPゴシック" panose="020B0400000000000000" pitchFamily="50" charset="-128"/>
                          <a:ea typeface="BIZ UDPゴシック" panose="020B0400000000000000" pitchFamily="50" charset="-128"/>
                        </a:rPr>
                        <a:t>設計・構築、プロジェクト</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マネジメント、</a:t>
                      </a:r>
                      <a:r>
                        <a:rPr kumimoji="1" lang="en-US" altLang="ja-JP" sz="2000" dirty="0">
                          <a:latin typeface="BIZ UDPゴシック" panose="020B0400000000000000" pitchFamily="50" charset="-128"/>
                          <a:ea typeface="BIZ UDPゴシック" panose="020B0400000000000000" pitchFamily="50" charset="-128"/>
                        </a:rPr>
                        <a:t>WEB</a:t>
                      </a:r>
                      <a:r>
                        <a:rPr kumimoji="1" lang="ja-JP" altLang="en-US" sz="2000" dirty="0">
                          <a:latin typeface="BIZ UDPゴシック" panose="020B0400000000000000" pitchFamily="50" charset="-128"/>
                          <a:ea typeface="BIZ UDPゴシック" panose="020B0400000000000000" pitchFamily="50" charset="-128"/>
                        </a:rPr>
                        <a:t>システム設計・構築、</a:t>
                      </a: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2000" dirty="0">
                          <a:latin typeface="BIZ UDPゴシック" panose="020B0400000000000000" pitchFamily="50" charset="-128"/>
                          <a:ea typeface="BIZ UDPゴシック" panose="020B0400000000000000" pitchFamily="50" charset="-128"/>
                        </a:rPr>
                        <a:t>サーバ設計・構築</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28808812"/>
                  </a:ext>
                </a:extLst>
              </a:tr>
              <a:tr h="235273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保有資格</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情報処理安全確保支援士（第</a:t>
                      </a:r>
                      <a:r>
                        <a:rPr kumimoji="1" lang="en-US" altLang="ja-JP" sz="2000" dirty="0">
                          <a:latin typeface="BIZ UDPゴシック" panose="020B0400000000000000" pitchFamily="50" charset="-128"/>
                          <a:ea typeface="BIZ UDPゴシック" panose="020B0400000000000000" pitchFamily="50" charset="-128"/>
                        </a:rPr>
                        <a:t>004005</a:t>
                      </a:r>
                      <a:r>
                        <a:rPr kumimoji="1" lang="ja-JP" altLang="en-US" sz="2000" dirty="0">
                          <a:latin typeface="BIZ UDPゴシック" panose="020B0400000000000000" pitchFamily="50" charset="-128"/>
                          <a:ea typeface="BIZ UDPゴシック" panose="020B0400000000000000" pitchFamily="50" charset="-128"/>
                        </a:rPr>
                        <a:t>号）</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経済産業省認定 情報処理技術者試験 プロジェクトマネージャ</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情報処理技術者第一種、情報処理技術者第二種</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インターネット検定 </a:t>
                      </a:r>
                      <a:r>
                        <a:rPr kumimoji="1" lang="en-US" altLang="ja-JP" sz="2000" dirty="0">
                          <a:latin typeface="BIZ UDPゴシック" panose="020B0400000000000000" pitchFamily="50" charset="-128"/>
                          <a:ea typeface="BIZ UDPゴシック" panose="020B0400000000000000" pitchFamily="50" charset="-128"/>
                        </a:rPr>
                        <a:t>.com Master ADVANCE★★</a:t>
                      </a: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生成</a:t>
                      </a:r>
                      <a:r>
                        <a:rPr kumimoji="1" lang="en-US" altLang="ja-JP" sz="2000" dirty="0">
                          <a:latin typeface="BIZ UDPゴシック" panose="020B0400000000000000" pitchFamily="50" charset="-128"/>
                          <a:ea typeface="BIZ UDPゴシック" panose="020B0400000000000000" pitchFamily="50" charset="-128"/>
                        </a:rPr>
                        <a:t>AI</a:t>
                      </a:r>
                      <a:r>
                        <a:rPr kumimoji="1" lang="ja-JP" altLang="en-US" sz="2000" dirty="0">
                          <a:latin typeface="BIZ UDPゴシック" panose="020B0400000000000000" pitchFamily="50" charset="-128"/>
                          <a:ea typeface="BIZ UDPゴシック" panose="020B0400000000000000" pitchFamily="50" charset="-128"/>
                        </a:rPr>
                        <a:t>パスポート</a:t>
                      </a:r>
                      <a:endParaRPr kumimoji="1" lang="en-US" altLang="ja-JP" sz="2000" dirty="0">
                        <a:latin typeface="BIZ UDPゴシック" panose="020B0400000000000000" pitchFamily="50" charset="-128"/>
                        <a:ea typeface="BIZ UDPゴシック" panose="020B0400000000000000" pitchFamily="50" charset="-128"/>
                      </a:endParaRPr>
                    </a:p>
                    <a:p>
                      <a:pPr>
                        <a:lnSpc>
                          <a:spcPct val="120000"/>
                        </a:lnSpc>
                        <a:spcBef>
                          <a:spcPts val="0"/>
                        </a:spcBef>
                        <a:spcAft>
                          <a:spcPts val="0"/>
                        </a:spcAft>
                      </a:pPr>
                      <a:r>
                        <a:rPr kumimoji="1" lang="ja-JP" altLang="en-US" sz="2000" dirty="0">
                          <a:latin typeface="BIZ UDPゴシック" panose="020B0400000000000000" pitchFamily="50" charset="-128"/>
                          <a:ea typeface="BIZ UDPゴシック" panose="020B0400000000000000" pitchFamily="50" charset="-128"/>
                        </a:rPr>
                        <a:t>家電製品アドバイザー（</a:t>
                      </a:r>
                      <a:r>
                        <a:rPr kumimoji="1" lang="en-US" altLang="ja-JP" sz="2000" dirty="0">
                          <a:latin typeface="BIZ UDPゴシック" panose="020B0400000000000000" pitchFamily="50" charset="-128"/>
                          <a:ea typeface="BIZ UDPゴシック" panose="020B0400000000000000" pitchFamily="50" charset="-128"/>
                        </a:rPr>
                        <a:t>AV</a:t>
                      </a:r>
                      <a:r>
                        <a:rPr kumimoji="1" lang="ja-JP" altLang="en-US" sz="2000" dirty="0">
                          <a:latin typeface="BIZ UDPゴシック" panose="020B0400000000000000" pitchFamily="50" charset="-128"/>
                          <a:ea typeface="BIZ UDPゴシック" panose="020B0400000000000000" pitchFamily="50" charset="-128"/>
                        </a:rPr>
                        <a:t>情報家電・生活家電）</a:t>
                      </a:r>
                      <a:endParaRPr kumimoji="1" lang="en-US" altLang="ja-JP" sz="20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660386"/>
                  </a:ext>
                </a:extLst>
              </a:tr>
              <a:tr h="19670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lnSpc>
                          <a:spcPct val="120000"/>
                        </a:lnSpc>
                      </a:pPr>
                      <a:r>
                        <a:rPr kumimoji="1" lang="ja-JP" altLang="en-US" sz="2400" dirty="0">
                          <a:latin typeface="BIZ UDPゴシック" panose="020B0400000000000000" pitchFamily="50" charset="-128"/>
                          <a:ea typeface="BIZ UDPゴシック" panose="020B0400000000000000" pitchFamily="50" charset="-128"/>
                        </a:rPr>
                        <a:t>コメント</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nSpc>
                          <a:spcPct val="120000"/>
                        </a:lnSpc>
                      </a:pPr>
                      <a:r>
                        <a:rPr kumimoji="1" lang="ja-JP" altLang="en-US" sz="2000" dirty="0">
                          <a:latin typeface="BIZ UDPゴシック" panose="020B0400000000000000" pitchFamily="50" charset="-128"/>
                          <a:ea typeface="BIZ UDPゴシック" panose="020B0400000000000000" pitchFamily="50" charset="-128"/>
                        </a:rPr>
                        <a:t>中小企業を中心に</a:t>
                      </a:r>
                      <a:r>
                        <a:rPr kumimoji="1" lang="en-US" altLang="ja-JP" sz="2000" dirty="0">
                          <a:latin typeface="BIZ UDPゴシック" panose="020B0400000000000000" pitchFamily="50" charset="-128"/>
                          <a:ea typeface="BIZ UDPゴシック" panose="020B0400000000000000" pitchFamily="50" charset="-128"/>
                        </a:rPr>
                        <a:t>DX</a:t>
                      </a:r>
                      <a:r>
                        <a:rPr kumimoji="1" lang="ja-JP" altLang="en-US" sz="2000" dirty="0">
                          <a:latin typeface="BIZ UDPゴシック" panose="020B0400000000000000" pitchFamily="50" charset="-128"/>
                          <a:ea typeface="BIZ UDPゴシック" panose="020B0400000000000000" pitchFamily="50" charset="-128"/>
                        </a:rPr>
                        <a:t>、ネットワーク、クラウド技術および情報セキュリティに関する構築や導入支援やコンサルティングの経験が豊富。併せて長年にわたり大手通信事業者の</a:t>
                      </a:r>
                      <a:r>
                        <a:rPr kumimoji="1" lang="en-US" altLang="ja-JP" sz="2000" dirty="0">
                          <a:latin typeface="BIZ UDPゴシック" panose="020B0400000000000000" pitchFamily="50" charset="-128"/>
                          <a:ea typeface="BIZ UDPゴシック" panose="020B0400000000000000" pitchFamily="50" charset="-128"/>
                        </a:rPr>
                        <a:t>SE</a:t>
                      </a:r>
                      <a:r>
                        <a:rPr kumimoji="1" lang="ja-JP" altLang="en-US" sz="2000" dirty="0">
                          <a:latin typeface="BIZ UDPゴシック" panose="020B0400000000000000" pitchFamily="50" charset="-128"/>
                          <a:ea typeface="BIZ UDPゴシック" panose="020B0400000000000000" pitchFamily="50" charset="-128"/>
                        </a:rPr>
                        <a:t>（技術営業）を対象に指導を行ってきた事から、幅広い業種、業態の企業の状況を認識しており、中小企業の課題点を的確に捉え、各企業が取り組みやすい解決策を提示する対応力に定評がある。</a:t>
                      </a:r>
                    </a:p>
                  </a:txBody>
                  <a:tcPr marL="91441" marR="914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32122574"/>
                  </a:ext>
                </a:extLst>
              </a:tr>
            </a:tbl>
          </a:graphicData>
        </a:graphic>
      </p:graphicFrame>
    </p:spTree>
    <p:extLst>
      <p:ext uri="{BB962C8B-B14F-4D97-AF65-F5344CB8AC3E}">
        <p14:creationId xmlns:p14="http://schemas.microsoft.com/office/powerpoint/2010/main" val="2118214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P15</a:t>
            </a:r>
          </a:p>
        </p:txBody>
      </p:sp>
      <p:sp>
        <p:nvSpPr>
          <p:cNvPr id="3" name="テキスト プレースホルダー 2">
            <a:extLst>
              <a:ext uri="{FF2B5EF4-FFF2-40B4-BE49-F238E27FC236}">
                <a16:creationId xmlns:a16="http://schemas.microsoft.com/office/drawing/2014/main" id="{D2AA0C8D-D457-4DC2-9045-A44557AEE066}"/>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CSF</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Cybersecurity Framework</a:t>
            </a:r>
            <a:r>
              <a:rPr lang="ja-JP" altLang="en-US" sz="3600" dirty="0">
                <a:latin typeface="BIZ UDPゴシック" panose="020B0400000000000000" pitchFamily="50" charset="-128"/>
                <a:ea typeface="BIZ UDPゴシック" panose="020B0400000000000000" pitchFamily="50" charset="-128"/>
              </a:rPr>
              <a:t>）の概要</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10E03BA5-C173-C90D-4094-B44ECE16845E}"/>
              </a:ext>
            </a:extLst>
          </p:cNvPr>
          <p:cNvSpPr txBox="1"/>
          <p:nvPr/>
        </p:nvSpPr>
        <p:spPr>
          <a:xfrm>
            <a:off x="1554679" y="2174400"/>
            <a:ext cx="15456498" cy="3807902"/>
          </a:xfrm>
          <a:prstGeom prst="rect">
            <a:avLst/>
          </a:prstGeom>
          <a:noFill/>
        </p:spPr>
        <p:txBody>
          <a:bodyPr wrap="square">
            <a:spAutoFit/>
          </a:bodyPr>
          <a:lstStyle/>
          <a:p>
            <a:pPr marL="571500" indent="-5715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CSF</a:t>
            </a:r>
            <a:r>
              <a:rPr lang="ja-JP" altLang="en-US" sz="3200" dirty="0">
                <a:latin typeface="BIZ UDPゴシック" panose="020B0400000000000000" pitchFamily="50" charset="-128"/>
                <a:ea typeface="BIZ UDPゴシック" panose="020B0400000000000000" pitchFamily="50" charset="-128"/>
              </a:rPr>
              <a:t>は</a:t>
            </a:r>
            <a:r>
              <a:rPr lang="en-US" altLang="ja-JP" sz="3200" dirty="0">
                <a:latin typeface="BIZ UDPゴシック" panose="020B0400000000000000" pitchFamily="50" charset="-128"/>
                <a:ea typeface="BIZ UDPゴシック" panose="020B0400000000000000" pitchFamily="50" charset="-128"/>
              </a:rPr>
              <a:t>NIST</a:t>
            </a:r>
            <a:r>
              <a:rPr lang="ja-JP" altLang="en-US" sz="3200" dirty="0">
                <a:latin typeface="BIZ UDPゴシック" panose="020B0400000000000000" pitchFamily="50" charset="-128"/>
                <a:ea typeface="BIZ UDPゴシック" panose="020B0400000000000000" pitchFamily="50" charset="-128"/>
              </a:rPr>
              <a:t>（</a:t>
            </a:r>
            <a:r>
              <a:rPr lang="zh-TW" altLang="en-US" sz="3200" dirty="0">
                <a:latin typeface="BIZ UDPゴシック" panose="020B0400000000000000" pitchFamily="50" charset="-128"/>
                <a:ea typeface="BIZ UDPゴシック" panose="020B0400000000000000" pitchFamily="50" charset="-128"/>
              </a:rPr>
              <a:t>米国国立標準技術研究所</a:t>
            </a:r>
            <a:r>
              <a:rPr lang="ja-JP" altLang="en-US" sz="3200" dirty="0">
                <a:latin typeface="BIZ UDPゴシック" panose="020B0400000000000000" pitchFamily="50" charset="-128"/>
                <a:ea typeface="BIZ UDPゴシック" panose="020B0400000000000000" pitchFamily="50" charset="-128"/>
              </a:rPr>
              <a:t>）が作成したサイバー攻撃対策のフレームワーク</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防御だけでなく、検知・対応・復旧のインシデント対応が含まれる</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要求事項は汎用的で、多様な企業に適用可能</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指示書やノウハウ集ではない</a:t>
            </a: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利用方法は実施する組織に委ねられている</a:t>
            </a:r>
          </a:p>
          <a:p>
            <a:pPr marL="571500" indent="-571500">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CSF</a:t>
            </a:r>
            <a:r>
              <a:rPr lang="ja-JP" altLang="en-US" sz="3200" dirty="0">
                <a:latin typeface="BIZ UDPゴシック" panose="020B0400000000000000" pitchFamily="50" charset="-128"/>
                <a:ea typeface="BIZ UDPゴシック" panose="020B0400000000000000" pitchFamily="50" charset="-128"/>
              </a:rPr>
              <a:t>を理解し、サイバーセキュリティ対策の検討が必要</a:t>
            </a:r>
          </a:p>
        </p:txBody>
      </p:sp>
      <p:sp>
        <p:nvSpPr>
          <p:cNvPr id="7" name="object 40">
            <a:extLst>
              <a:ext uri="{FF2B5EF4-FFF2-40B4-BE49-F238E27FC236}">
                <a16:creationId xmlns:a16="http://schemas.microsoft.com/office/drawing/2014/main" id="{F5F96B2B-D662-A9A0-7A20-CA64004A92E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97444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D2AA0C8D-D457-4DC2-9045-A44557AEE066}"/>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CSF2.0</a:t>
            </a:r>
            <a:r>
              <a:rPr lang="ja-JP" altLang="en-US" sz="3600">
                <a:latin typeface="BIZ UDPゴシック" panose="020B0400000000000000" pitchFamily="50" charset="-128"/>
                <a:ea typeface="BIZ UDPゴシック" panose="020B0400000000000000" pitchFamily="50" charset="-128"/>
              </a:rPr>
              <a:t> の</a:t>
            </a:r>
            <a:r>
              <a:rPr lang="en-US" altLang="ja-JP" sz="3600">
                <a:latin typeface="BIZ UDPゴシック" panose="020B0400000000000000" pitchFamily="50" charset="-128"/>
                <a:ea typeface="BIZ UDPゴシック" panose="020B0400000000000000" pitchFamily="50" charset="-128"/>
              </a:rPr>
              <a:t>3</a:t>
            </a:r>
            <a:r>
              <a:rPr lang="ja-JP" altLang="en-US" sz="3600">
                <a:latin typeface="BIZ UDPゴシック" panose="020B0400000000000000" pitchFamily="50" charset="-128"/>
                <a:ea typeface="BIZ UDPゴシック" panose="020B0400000000000000" pitchFamily="50" charset="-128"/>
              </a:rPr>
              <a:t>つの構成要素</a:t>
            </a:r>
            <a:endParaRPr lang="en-US" altLang="ja-JP" sz="360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BF55A97-7BCB-D3D6-E2E8-D1D70282466F}"/>
              </a:ext>
            </a:extLst>
          </p:cNvPr>
          <p:cNvSpPr txBox="1"/>
          <p:nvPr/>
        </p:nvSpPr>
        <p:spPr>
          <a:xfrm>
            <a:off x="1554679" y="2174400"/>
            <a:ext cx="15456498" cy="4349589"/>
          </a:xfrm>
          <a:prstGeom prst="rect">
            <a:avLst/>
          </a:prstGeom>
          <a:noFill/>
        </p:spPr>
        <p:txBody>
          <a:bodyPr wrap="square">
            <a:spAutoFit/>
          </a:bodyPr>
          <a:lstStyle/>
          <a:p>
            <a:pPr defTabSz="358775">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「コア」の概要</a:t>
            </a:r>
            <a:endParaRPr lang="en-US" altLang="ja-JP" sz="3200" b="0" i="0" u="sng" dirty="0">
              <a:effectLst/>
              <a:latin typeface="BIZ UDPゴシック" panose="020B0400000000000000" pitchFamily="50" charset="-128"/>
              <a:ea typeface="BIZ UDPゴシック" panose="020B0400000000000000" pitchFamily="50" charset="-128"/>
            </a:endParaRPr>
          </a:p>
          <a:p>
            <a:pPr defTabSz="358775">
              <a:lnSpc>
                <a:spcPct val="110000"/>
              </a:lnSpc>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サイバーセキュリティ対策の一覧 </a:t>
            </a:r>
          </a:p>
          <a:p>
            <a:pPr defTabSz="358775">
              <a:lnSpc>
                <a:spcPct val="110000"/>
              </a:lnSpc>
            </a:pPr>
            <a:endParaRPr lang="en-US" altLang="ja-JP" sz="3200" dirty="0">
              <a:latin typeface="BIZ UDPゴシック" panose="020B0400000000000000" pitchFamily="50" charset="-128"/>
              <a:ea typeface="BIZ UDPゴシック" panose="020B0400000000000000" pitchFamily="50" charset="-128"/>
            </a:endParaRPr>
          </a:p>
          <a:p>
            <a:pPr defTabSz="358775">
              <a:lnSpc>
                <a:spcPct val="110000"/>
              </a:lnSpc>
            </a:pPr>
            <a:r>
              <a:rPr lang="ja-JP" altLang="en-US" sz="3200" u="sng" dirty="0">
                <a:latin typeface="BIZ UDPゴシック" panose="020B0400000000000000" pitchFamily="50" charset="-128"/>
                <a:ea typeface="BIZ UDPゴシック" panose="020B0400000000000000" pitchFamily="50" charset="-128"/>
              </a:rPr>
              <a:t>「ティア」の概要</a:t>
            </a:r>
            <a:endParaRPr lang="en-US" altLang="ja-JP" sz="3200" u="sng" dirty="0">
              <a:latin typeface="BIZ UDPゴシック" panose="020B0400000000000000" pitchFamily="50" charset="-128"/>
              <a:ea typeface="BIZ UDPゴシック" panose="020B0400000000000000" pitchFamily="50" charset="-128"/>
            </a:endParaRPr>
          </a:p>
          <a:p>
            <a:pPr defTabSz="358775">
              <a:lnSpc>
                <a:spcPct val="110000"/>
              </a:lnSpc>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対策状況を数値化するための成熟度評価基準</a:t>
            </a:r>
            <a:endParaRPr lang="en-US" altLang="ja-JP" sz="3200" b="0" i="0" dirty="0">
              <a:effectLst/>
              <a:latin typeface="BIZ UDPゴシック" panose="020B0400000000000000" pitchFamily="50" charset="-128"/>
              <a:ea typeface="BIZ UDPゴシック" panose="020B0400000000000000" pitchFamily="50" charset="-128"/>
            </a:endParaRPr>
          </a:p>
          <a:p>
            <a:pPr defTabSz="358775">
              <a:lnSpc>
                <a:spcPct val="110000"/>
              </a:lnSpc>
            </a:pPr>
            <a:endParaRPr lang="en-US" altLang="ja-JP" sz="3200" dirty="0">
              <a:latin typeface="BIZ UDPゴシック" panose="020B0400000000000000" pitchFamily="50" charset="-128"/>
              <a:ea typeface="BIZ UDPゴシック" panose="020B0400000000000000" pitchFamily="50" charset="-128"/>
            </a:endParaRPr>
          </a:p>
          <a:p>
            <a:pPr defTabSz="358775">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「プロファイル」の概要</a:t>
            </a:r>
            <a:endParaRPr lang="en-US" altLang="ja-JP" sz="3200" b="0" i="0" u="sng" dirty="0">
              <a:effectLst/>
              <a:latin typeface="BIZ UDPゴシック" panose="020B0400000000000000" pitchFamily="50" charset="-128"/>
              <a:ea typeface="BIZ UDPゴシック" panose="020B0400000000000000" pitchFamily="50" charset="-128"/>
            </a:endParaRPr>
          </a:p>
          <a:p>
            <a:pPr defTabSz="358775">
              <a:lnSpc>
                <a:spcPct val="110000"/>
              </a:lnSpc>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サイバーセキュリティ対策の現状とあるべき姿を記述するためのフレームワーク</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55831232-239D-36D0-500D-04A3C433E46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775F77C9-A93D-8245-D904-35DBFA692BDC}"/>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P15</a:t>
            </a:r>
          </a:p>
        </p:txBody>
      </p:sp>
    </p:spTree>
    <p:extLst>
      <p:ext uri="{BB962C8B-B14F-4D97-AF65-F5344CB8AC3E}">
        <p14:creationId xmlns:p14="http://schemas.microsoft.com/office/powerpoint/2010/main" val="2721743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D2AA0C8D-D457-4DC2-9045-A44557AEE066}"/>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コアとは</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6B93F1F-A3C8-1143-C282-561217943AD8}"/>
              </a:ext>
            </a:extLst>
          </p:cNvPr>
          <p:cNvSpPr txBox="1"/>
          <p:nvPr/>
        </p:nvSpPr>
        <p:spPr>
          <a:xfrm>
            <a:off x="1554679" y="2118977"/>
            <a:ext cx="8179630" cy="2367508"/>
          </a:xfrm>
          <a:prstGeom prst="rect">
            <a:avLst/>
          </a:prstGeom>
          <a:noFill/>
        </p:spPr>
        <p:txBody>
          <a:bodyPr wrap="square">
            <a:spAutoFit/>
          </a:bodyPr>
          <a:lstStyle/>
          <a:p>
            <a:pPr>
              <a:lnSpc>
                <a:spcPct val="120000"/>
              </a:lnSpc>
            </a:pPr>
            <a:r>
              <a:rPr lang="ja-JP" altLang="en-US" sz="3200" b="0" i="0" dirty="0">
                <a:effectLst/>
                <a:latin typeface="BIZ UDPゴシック" panose="020B0400000000000000" pitchFamily="50" charset="-128"/>
                <a:ea typeface="BIZ UDPゴシック" panose="020B0400000000000000" pitchFamily="50" charset="-128"/>
              </a:rPr>
              <a:t>業種・業態や企業規模に依存しない共通のサイバーセキュリティ対策の一覧を定義したものであり、「識別」「防御」「検知」「対応」「復旧」「ガバナンス」の</a:t>
            </a:r>
            <a:r>
              <a:rPr lang="en-US" altLang="ja-JP" sz="3200" b="0" i="0" dirty="0">
                <a:effectLst/>
                <a:latin typeface="BIZ UDPゴシック" panose="020B0400000000000000" pitchFamily="50" charset="-128"/>
                <a:ea typeface="BIZ UDPゴシック" panose="020B0400000000000000" pitchFamily="50" charset="-128"/>
              </a:rPr>
              <a:t>6</a:t>
            </a:r>
            <a:r>
              <a:rPr lang="ja-JP" altLang="en-US" sz="3200" b="0" i="0" dirty="0">
                <a:effectLst/>
                <a:latin typeface="BIZ UDPゴシック" panose="020B0400000000000000" pitchFamily="50" charset="-128"/>
                <a:ea typeface="BIZ UDPゴシック" panose="020B0400000000000000" pitchFamily="50" charset="-128"/>
              </a:rPr>
              <a:t>つの機能に分類される。</a:t>
            </a:r>
            <a:endParaRPr lang="en-US" altLang="ja-JP" sz="3200" b="0" i="0" dirty="0">
              <a:effectLst/>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6EB91B44-7DDC-48E1-4AAD-E15754785C3C}"/>
              </a:ext>
            </a:extLst>
          </p:cNvPr>
          <p:cNvPicPr>
            <a:picLocks noChangeAspect="1"/>
          </p:cNvPicPr>
          <p:nvPr/>
        </p:nvPicPr>
        <p:blipFill>
          <a:blip r:embed="rId3"/>
          <a:srcRect l="19138" t="8295" r="21518" b="4418"/>
          <a:stretch>
            <a:fillRect/>
          </a:stretch>
        </p:blipFill>
        <p:spPr>
          <a:xfrm>
            <a:off x="9367299" y="1934226"/>
            <a:ext cx="7478618" cy="7322227"/>
          </a:xfrm>
          <a:prstGeom prst="rect">
            <a:avLst/>
          </a:prstGeom>
        </p:spPr>
      </p:pic>
      <p:sp>
        <p:nvSpPr>
          <p:cNvPr id="7" name="object 40">
            <a:extLst>
              <a:ext uri="{FF2B5EF4-FFF2-40B4-BE49-F238E27FC236}">
                <a16:creationId xmlns:a16="http://schemas.microsoft.com/office/drawing/2014/main" id="{7BBDE681-8E2F-A564-96A3-40BDB2466223}"/>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847E90C2-68F7-A3EF-B18C-DDB7A7DDD184}"/>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P15</a:t>
            </a:r>
          </a:p>
        </p:txBody>
      </p:sp>
    </p:spTree>
    <p:extLst>
      <p:ext uri="{BB962C8B-B14F-4D97-AF65-F5344CB8AC3E}">
        <p14:creationId xmlns:p14="http://schemas.microsoft.com/office/powerpoint/2010/main" val="111764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77324D75-6ECF-6D1F-0DB1-CABB569D374B}"/>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ティアとは</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2CBFF89-40DA-5A66-E29C-307B7FB93796}"/>
              </a:ext>
            </a:extLst>
          </p:cNvPr>
          <p:cNvSpPr txBox="1"/>
          <p:nvPr/>
        </p:nvSpPr>
        <p:spPr>
          <a:xfrm>
            <a:off x="1554679" y="2174400"/>
            <a:ext cx="15456498" cy="1641155"/>
          </a:xfrm>
          <a:prstGeom prst="rect">
            <a:avLst/>
          </a:prstGeom>
          <a:noFill/>
        </p:spPr>
        <p:txBody>
          <a:bodyPr wrap="square">
            <a:spAutoFit/>
          </a:bodyPr>
          <a:lstStyle/>
          <a:p>
            <a:pPr>
              <a:lnSpc>
                <a:spcPct val="110000"/>
              </a:lnSpc>
            </a:pPr>
            <a:r>
              <a:rPr lang="ja-JP" altLang="en-US" sz="3200" b="0" i="0" dirty="0">
                <a:effectLst/>
                <a:latin typeface="BIZ UDPゴシック" panose="020B0400000000000000" pitchFamily="50" charset="-128"/>
                <a:ea typeface="BIZ UDPゴシック" panose="020B0400000000000000" pitchFamily="50" charset="-128"/>
              </a:rPr>
              <a:t>組織におけるサイバーセキュリティリスクへの対応状況を評価する際の指標を定義したもの</a:t>
            </a:r>
            <a:r>
              <a:rPr lang="ja-JP" altLang="en-US" sz="3200" dirty="0">
                <a:latin typeface="BIZ UDPゴシック" panose="020B0400000000000000" pitchFamily="50" charset="-128"/>
                <a:ea typeface="BIZ UDPゴシック" panose="020B0400000000000000" pitchFamily="50" charset="-128"/>
              </a:rPr>
              <a:t>である。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r>
              <a:rPr lang="ja-JP" altLang="en-US" sz="3200" b="0" i="0" dirty="0">
                <a:effectLst/>
                <a:latin typeface="BIZ UDPゴシック" panose="020B0400000000000000" pitchFamily="50" charset="-128"/>
                <a:ea typeface="BIZ UDPゴシック" panose="020B0400000000000000" pitchFamily="50" charset="-128"/>
              </a:rPr>
              <a:t>指標はティア</a:t>
            </a:r>
            <a:r>
              <a:rPr lang="en-US" altLang="ja-JP" sz="3200" b="0" i="0" dirty="0">
                <a:effectLst/>
                <a:latin typeface="BIZ UDPゴシック" panose="020B0400000000000000" pitchFamily="50" charset="-128"/>
                <a:ea typeface="BIZ UDPゴシック" panose="020B0400000000000000" pitchFamily="50" charset="-128"/>
              </a:rPr>
              <a:t>1</a:t>
            </a:r>
            <a:r>
              <a:rPr lang="ja-JP" altLang="en-US" sz="3200" b="0" i="0" dirty="0">
                <a:effectLst/>
                <a:latin typeface="BIZ UDPゴシック" panose="020B0400000000000000" pitchFamily="50" charset="-128"/>
                <a:ea typeface="BIZ UDPゴシック" panose="020B0400000000000000" pitchFamily="50" charset="-128"/>
              </a:rPr>
              <a:t>～ティア</a:t>
            </a:r>
            <a:r>
              <a:rPr lang="en-US" altLang="ja-JP" sz="3200" b="0" i="0" dirty="0">
                <a:effectLst/>
                <a:latin typeface="BIZ UDPゴシック" panose="020B0400000000000000" pitchFamily="50" charset="-128"/>
                <a:ea typeface="BIZ UDPゴシック" panose="020B0400000000000000" pitchFamily="50" charset="-128"/>
              </a:rPr>
              <a:t>4</a:t>
            </a:r>
            <a:r>
              <a:rPr lang="ja-JP" altLang="en-US" sz="3200" b="0" i="0" dirty="0">
                <a:effectLst/>
                <a:latin typeface="BIZ UDPゴシック" panose="020B0400000000000000" pitchFamily="50" charset="-128"/>
                <a:ea typeface="BIZ UDPゴシック" panose="020B0400000000000000" pitchFamily="50" charset="-128"/>
              </a:rPr>
              <a:t>まで、下図のように定義が</a:t>
            </a:r>
            <a:r>
              <a:rPr lang="en-US" altLang="ja-JP" sz="3200" b="0" i="0" dirty="0">
                <a:effectLst/>
                <a:latin typeface="BIZ UDPゴシック" panose="020B0400000000000000" pitchFamily="50" charset="-128"/>
                <a:ea typeface="BIZ UDPゴシック" panose="020B0400000000000000" pitchFamily="50" charset="-128"/>
              </a:rPr>
              <a:t>4</a:t>
            </a:r>
            <a:r>
              <a:rPr lang="ja-JP" altLang="en-US" sz="3200" b="0" i="0" dirty="0">
                <a:effectLst/>
                <a:latin typeface="BIZ UDPゴシック" panose="020B0400000000000000" pitchFamily="50" charset="-128"/>
                <a:ea typeface="BIZ UDPゴシック" panose="020B0400000000000000" pitchFamily="50" charset="-128"/>
              </a:rPr>
              <a:t>段階ある。</a:t>
            </a:r>
            <a:endParaRPr lang="en-US" altLang="ja-JP" sz="3200" b="0" i="0" dirty="0">
              <a:effectLst/>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C90BF5CD-70F5-2DF5-D92B-867B1534ECC7}"/>
              </a:ext>
            </a:extLst>
          </p:cNvPr>
          <p:cNvGrpSpPr/>
          <p:nvPr/>
        </p:nvGrpSpPr>
        <p:grpSpPr>
          <a:xfrm>
            <a:off x="2095439" y="4581522"/>
            <a:ext cx="13419260" cy="4101222"/>
            <a:chOff x="2007177" y="3677306"/>
            <a:chExt cx="13419260" cy="4101222"/>
          </a:xfrm>
        </p:grpSpPr>
        <p:sp>
          <p:nvSpPr>
            <p:cNvPr id="11" name="正方形/長方形 10">
              <a:extLst>
                <a:ext uri="{FF2B5EF4-FFF2-40B4-BE49-F238E27FC236}">
                  <a16:creationId xmlns:a16="http://schemas.microsoft.com/office/drawing/2014/main" id="{5A0F9216-8147-761F-FAFA-41DE96E4A4DA}"/>
                </a:ext>
              </a:extLst>
            </p:cNvPr>
            <p:cNvSpPr/>
            <p:nvPr/>
          </p:nvSpPr>
          <p:spPr>
            <a:xfrm>
              <a:off x="2108499" y="6350490"/>
              <a:ext cx="3313355" cy="1428037"/>
            </a:xfrm>
            <a:prstGeom prst="rect">
              <a:avLst/>
            </a:prstGeom>
            <a:ln w="76200"/>
          </p:spPr>
          <p:style>
            <a:lnRef idx="2">
              <a:schemeClr val="accent1"/>
            </a:lnRef>
            <a:fillRef idx="1">
              <a:schemeClr val="lt1"/>
            </a:fillRef>
            <a:effectRef idx="0">
              <a:schemeClr val="accent1"/>
            </a:effectRef>
            <a:fontRef idx="minor">
              <a:schemeClr val="dk1"/>
            </a:fontRef>
          </p:style>
          <p:txBody>
            <a:bodyPr lIns="90000" tIns="180000" rtlCol="0" anchor="t"/>
            <a:lstStyle/>
            <a:p>
              <a:pPr algn="ctr">
                <a:lnSpc>
                  <a:spcPct val="110000"/>
                </a:lnSpc>
              </a:pPr>
              <a:r>
                <a:rPr kumimoji="1" lang="ja-JP" altLang="en-US" sz="2800" b="1" dirty="0">
                  <a:latin typeface="メイリオ" panose="020B0604030504040204" pitchFamily="50" charset="-128"/>
                  <a:ea typeface="メイリオ" panose="020B0604030504040204" pitchFamily="50" charset="-128"/>
                </a:rPr>
                <a:t>ティア</a:t>
              </a:r>
              <a:r>
                <a:rPr kumimoji="1" lang="en-US" altLang="ja-JP" sz="2800" b="1" dirty="0">
                  <a:latin typeface="メイリオ" panose="020B0604030504040204" pitchFamily="50" charset="-128"/>
                  <a:ea typeface="メイリオ" panose="020B0604030504040204" pitchFamily="50" charset="-128"/>
                </a:rPr>
                <a:t>1</a:t>
              </a:r>
            </a:p>
            <a:p>
              <a:pPr algn="ctr">
                <a:lnSpc>
                  <a:spcPct val="110000"/>
                </a:lnSpc>
              </a:pPr>
              <a:r>
                <a:rPr kumimoji="1" lang="ja-JP" altLang="en-US" sz="2800" dirty="0">
                  <a:latin typeface="メイリオ" panose="020B0604030504040204" pitchFamily="50" charset="-128"/>
                  <a:ea typeface="メイリオ" panose="020B0604030504040204" pitchFamily="50" charset="-128"/>
                </a:rPr>
                <a:t>部分的である</a:t>
              </a:r>
            </a:p>
          </p:txBody>
        </p:sp>
        <p:sp>
          <p:nvSpPr>
            <p:cNvPr id="12" name="矢印: 折線 11">
              <a:extLst>
                <a:ext uri="{FF2B5EF4-FFF2-40B4-BE49-F238E27FC236}">
                  <a16:creationId xmlns:a16="http://schemas.microsoft.com/office/drawing/2014/main" id="{3F48CD02-5ED0-8ACB-031A-2961F1756174}"/>
                </a:ext>
              </a:extLst>
            </p:cNvPr>
            <p:cNvSpPr/>
            <p:nvPr/>
          </p:nvSpPr>
          <p:spPr>
            <a:xfrm>
              <a:off x="2007177" y="5943167"/>
              <a:ext cx="3354640" cy="1070712"/>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3970D38F-69BA-980F-FA1F-BE4748C17734}"/>
                </a:ext>
              </a:extLst>
            </p:cNvPr>
            <p:cNvSpPr/>
            <p:nvPr/>
          </p:nvSpPr>
          <p:spPr>
            <a:xfrm>
              <a:off x="5443360" y="5591770"/>
              <a:ext cx="3313355" cy="2186758"/>
            </a:xfrm>
            <a:prstGeom prst="rect">
              <a:avLst/>
            </a:prstGeom>
            <a:ln w="76200"/>
          </p:spPr>
          <p:style>
            <a:lnRef idx="2">
              <a:schemeClr val="accent1"/>
            </a:lnRef>
            <a:fillRef idx="1">
              <a:schemeClr val="lt1"/>
            </a:fillRef>
            <a:effectRef idx="0">
              <a:schemeClr val="accent1"/>
            </a:effectRef>
            <a:fontRef idx="minor">
              <a:schemeClr val="dk1"/>
            </a:fontRef>
          </p:style>
          <p:txBody>
            <a:bodyPr lIns="90000" tIns="180000" rtlCol="0" anchor="t"/>
            <a:lstStyle/>
            <a:p>
              <a:pPr algn="ctr">
                <a:lnSpc>
                  <a:spcPct val="110000"/>
                </a:lnSpc>
              </a:pPr>
              <a:r>
                <a:rPr kumimoji="1" lang="ja-JP" altLang="en-US" sz="2800" b="1" dirty="0">
                  <a:latin typeface="メイリオ" panose="020B0604030504040204" pitchFamily="50" charset="-128"/>
                  <a:ea typeface="メイリオ" panose="020B0604030504040204" pitchFamily="50" charset="-128"/>
                </a:rPr>
                <a:t>ティア</a:t>
              </a:r>
              <a:r>
                <a:rPr kumimoji="1" lang="en-US" altLang="ja-JP" sz="2800" b="1" dirty="0">
                  <a:latin typeface="メイリオ" panose="020B0604030504040204" pitchFamily="50" charset="-128"/>
                  <a:ea typeface="メイリオ" panose="020B0604030504040204" pitchFamily="50" charset="-128"/>
                </a:rPr>
                <a:t>2</a:t>
              </a:r>
            </a:p>
            <a:p>
              <a:pPr algn="ctr">
                <a:lnSpc>
                  <a:spcPct val="110000"/>
                </a:lnSpc>
              </a:pPr>
              <a:r>
                <a:rPr kumimoji="1" lang="ja-JP" altLang="en-US" sz="2800" dirty="0">
                  <a:latin typeface="メイリオ" panose="020B0604030504040204" pitchFamily="50" charset="-128"/>
                  <a:ea typeface="メイリオ" panose="020B0604030504040204" pitchFamily="50" charset="-128"/>
                </a:rPr>
                <a:t>リスク情報を</a:t>
              </a:r>
              <a:endParaRPr kumimoji="1" lang="en-US" altLang="ja-JP" sz="2800" dirty="0">
                <a:latin typeface="メイリオ" panose="020B0604030504040204" pitchFamily="50" charset="-128"/>
                <a:ea typeface="メイリオ" panose="020B0604030504040204" pitchFamily="50" charset="-128"/>
              </a:endParaRPr>
            </a:p>
            <a:p>
              <a:pPr algn="ctr">
                <a:lnSpc>
                  <a:spcPct val="110000"/>
                </a:lnSpc>
              </a:pPr>
              <a:r>
                <a:rPr kumimoji="1" lang="ja-JP" altLang="en-US" sz="2800" dirty="0">
                  <a:latin typeface="メイリオ" panose="020B0604030504040204" pitchFamily="50" charset="-128"/>
                  <a:ea typeface="メイリオ" panose="020B0604030504040204" pitchFamily="50" charset="-128"/>
                </a:rPr>
                <a:t>活用している</a:t>
              </a:r>
            </a:p>
          </p:txBody>
        </p:sp>
        <p:sp>
          <p:nvSpPr>
            <p:cNvPr id="14" name="矢印: 折線 13">
              <a:extLst>
                <a:ext uri="{FF2B5EF4-FFF2-40B4-BE49-F238E27FC236}">
                  <a16:creationId xmlns:a16="http://schemas.microsoft.com/office/drawing/2014/main" id="{261F6330-9A32-2A2C-9A00-7B47C57DAC9C}"/>
                </a:ext>
              </a:extLst>
            </p:cNvPr>
            <p:cNvSpPr/>
            <p:nvPr/>
          </p:nvSpPr>
          <p:spPr>
            <a:xfrm>
              <a:off x="5342038" y="5184446"/>
              <a:ext cx="3354640" cy="1070712"/>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a:extLst>
                <a:ext uri="{FF2B5EF4-FFF2-40B4-BE49-F238E27FC236}">
                  <a16:creationId xmlns:a16="http://schemas.microsoft.com/office/drawing/2014/main" id="{DE2C17B7-D47E-3115-1406-F5632A39E825}"/>
                </a:ext>
              </a:extLst>
            </p:cNvPr>
            <p:cNvSpPr/>
            <p:nvPr/>
          </p:nvSpPr>
          <p:spPr>
            <a:xfrm>
              <a:off x="8778221" y="4804058"/>
              <a:ext cx="3313355" cy="2974470"/>
            </a:xfrm>
            <a:prstGeom prst="rect">
              <a:avLst/>
            </a:prstGeom>
            <a:ln w="76200"/>
          </p:spPr>
          <p:style>
            <a:lnRef idx="2">
              <a:schemeClr val="accent1"/>
            </a:lnRef>
            <a:fillRef idx="1">
              <a:schemeClr val="lt1"/>
            </a:fillRef>
            <a:effectRef idx="0">
              <a:schemeClr val="accent1"/>
            </a:effectRef>
            <a:fontRef idx="minor">
              <a:schemeClr val="dk1"/>
            </a:fontRef>
          </p:style>
          <p:txBody>
            <a:bodyPr lIns="90000" tIns="180000" rtlCol="0" anchor="t"/>
            <a:lstStyle/>
            <a:p>
              <a:pPr algn="ctr">
                <a:lnSpc>
                  <a:spcPct val="110000"/>
                </a:lnSpc>
              </a:pPr>
              <a:r>
                <a:rPr kumimoji="1" lang="ja-JP" altLang="en-US" sz="2800" b="1" dirty="0">
                  <a:latin typeface="メイリオ" panose="020B0604030504040204" pitchFamily="50" charset="-128"/>
                  <a:ea typeface="メイリオ" panose="020B0604030504040204" pitchFamily="50" charset="-128"/>
                </a:rPr>
                <a:t>ティア</a:t>
              </a:r>
              <a:r>
                <a:rPr kumimoji="1" lang="en-US" altLang="ja-JP" sz="2800" b="1" dirty="0">
                  <a:latin typeface="メイリオ" panose="020B0604030504040204" pitchFamily="50" charset="-128"/>
                  <a:ea typeface="メイリオ" panose="020B0604030504040204" pitchFamily="50" charset="-128"/>
                </a:rPr>
                <a:t>3</a:t>
              </a:r>
            </a:p>
            <a:p>
              <a:pPr algn="ctr">
                <a:lnSpc>
                  <a:spcPct val="110000"/>
                </a:lnSpc>
              </a:pPr>
              <a:r>
                <a:rPr kumimoji="1" lang="ja-JP" altLang="en-US" sz="2800" dirty="0">
                  <a:latin typeface="メイリオ" panose="020B0604030504040204" pitchFamily="50" charset="-128"/>
                  <a:ea typeface="メイリオ" panose="020B0604030504040204" pitchFamily="50" charset="-128"/>
                </a:rPr>
                <a:t>繰り返し</a:t>
              </a:r>
              <a:endParaRPr kumimoji="1" lang="en-US" altLang="ja-JP" sz="2800" dirty="0">
                <a:latin typeface="メイリオ" panose="020B0604030504040204" pitchFamily="50" charset="-128"/>
                <a:ea typeface="メイリオ" panose="020B0604030504040204" pitchFamily="50" charset="-128"/>
              </a:endParaRPr>
            </a:p>
            <a:p>
              <a:pPr algn="ctr">
                <a:lnSpc>
                  <a:spcPct val="110000"/>
                </a:lnSpc>
              </a:pPr>
              <a:r>
                <a:rPr kumimoji="1" lang="ja-JP" altLang="en-US" sz="2800" dirty="0">
                  <a:latin typeface="メイリオ" panose="020B0604030504040204" pitchFamily="50" charset="-128"/>
                  <a:ea typeface="メイリオ" panose="020B0604030504040204" pitchFamily="50" charset="-128"/>
                </a:rPr>
                <a:t>運用可能である</a:t>
              </a:r>
              <a:endParaRPr kumimoji="1" lang="en-US" altLang="ja-JP" sz="2800" dirty="0">
                <a:latin typeface="メイリオ" panose="020B0604030504040204" pitchFamily="50" charset="-128"/>
                <a:ea typeface="メイリオ" panose="020B0604030504040204" pitchFamily="50" charset="-128"/>
              </a:endParaRPr>
            </a:p>
          </p:txBody>
        </p:sp>
        <p:sp>
          <p:nvSpPr>
            <p:cNvPr id="16" name="矢印: 折線 15">
              <a:extLst>
                <a:ext uri="{FF2B5EF4-FFF2-40B4-BE49-F238E27FC236}">
                  <a16:creationId xmlns:a16="http://schemas.microsoft.com/office/drawing/2014/main" id="{044E619C-7B78-D328-0210-B50824F557EB}"/>
                </a:ext>
              </a:extLst>
            </p:cNvPr>
            <p:cNvSpPr/>
            <p:nvPr/>
          </p:nvSpPr>
          <p:spPr>
            <a:xfrm>
              <a:off x="8676899" y="4396734"/>
              <a:ext cx="3354640" cy="1070712"/>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2DCFEFC1-C06C-4C40-3154-FE6BD9F5644E}"/>
                </a:ext>
              </a:extLst>
            </p:cNvPr>
            <p:cNvSpPr/>
            <p:nvPr/>
          </p:nvSpPr>
          <p:spPr>
            <a:xfrm>
              <a:off x="12113082" y="4084629"/>
              <a:ext cx="3313355" cy="3693898"/>
            </a:xfrm>
            <a:prstGeom prst="rect">
              <a:avLst/>
            </a:prstGeom>
            <a:ln w="76200"/>
          </p:spPr>
          <p:style>
            <a:lnRef idx="2">
              <a:schemeClr val="accent1"/>
            </a:lnRef>
            <a:fillRef idx="1">
              <a:schemeClr val="lt1"/>
            </a:fillRef>
            <a:effectRef idx="0">
              <a:schemeClr val="accent1"/>
            </a:effectRef>
            <a:fontRef idx="minor">
              <a:schemeClr val="dk1"/>
            </a:fontRef>
          </p:style>
          <p:txBody>
            <a:bodyPr lIns="90000" tIns="180000" rtlCol="0" anchor="t"/>
            <a:lstStyle/>
            <a:p>
              <a:pPr algn="ctr">
                <a:lnSpc>
                  <a:spcPct val="110000"/>
                </a:lnSpc>
              </a:pPr>
              <a:r>
                <a:rPr kumimoji="1" lang="ja-JP" altLang="en-US" sz="2800" b="1" dirty="0">
                  <a:latin typeface="メイリオ" panose="020B0604030504040204" pitchFamily="50" charset="-128"/>
                  <a:ea typeface="メイリオ" panose="020B0604030504040204" pitchFamily="50" charset="-128"/>
                </a:rPr>
                <a:t>ティア</a:t>
              </a:r>
              <a:r>
                <a:rPr kumimoji="1" lang="en-US" altLang="ja-JP" sz="2800" b="1" dirty="0">
                  <a:latin typeface="メイリオ" panose="020B0604030504040204" pitchFamily="50" charset="-128"/>
                  <a:ea typeface="メイリオ" panose="020B0604030504040204" pitchFamily="50" charset="-128"/>
                </a:rPr>
                <a:t>4</a:t>
              </a:r>
            </a:p>
            <a:p>
              <a:pPr algn="ctr">
                <a:lnSpc>
                  <a:spcPct val="110000"/>
                </a:lnSpc>
              </a:pPr>
              <a:r>
                <a:rPr kumimoji="1" lang="ja-JP" altLang="en-US" sz="2800" dirty="0">
                  <a:latin typeface="メイリオ" panose="020B0604030504040204" pitchFamily="50" charset="-128"/>
                  <a:ea typeface="メイリオ" panose="020B0604030504040204" pitchFamily="50" charset="-128"/>
                </a:rPr>
                <a:t>適応している</a:t>
              </a:r>
              <a:endParaRPr kumimoji="1" lang="en-US" altLang="ja-JP" sz="2800" dirty="0">
                <a:latin typeface="メイリオ" panose="020B0604030504040204" pitchFamily="50" charset="-128"/>
                <a:ea typeface="メイリオ" panose="020B0604030504040204" pitchFamily="50" charset="-128"/>
              </a:endParaRPr>
            </a:p>
          </p:txBody>
        </p:sp>
        <p:sp>
          <p:nvSpPr>
            <p:cNvPr id="18" name="矢印: 折線 17">
              <a:extLst>
                <a:ext uri="{FF2B5EF4-FFF2-40B4-BE49-F238E27FC236}">
                  <a16:creationId xmlns:a16="http://schemas.microsoft.com/office/drawing/2014/main" id="{54F99683-F242-CCC4-7223-4CEE8CAE9DBF}"/>
                </a:ext>
              </a:extLst>
            </p:cNvPr>
            <p:cNvSpPr/>
            <p:nvPr/>
          </p:nvSpPr>
          <p:spPr>
            <a:xfrm>
              <a:off x="12011760" y="3677306"/>
              <a:ext cx="3354640" cy="1070712"/>
            </a:xfrm>
            <a:prstGeom prst="ben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grpSp>
      <p:sp>
        <p:nvSpPr>
          <p:cNvPr id="5" name="object 40">
            <a:extLst>
              <a:ext uri="{FF2B5EF4-FFF2-40B4-BE49-F238E27FC236}">
                <a16:creationId xmlns:a16="http://schemas.microsoft.com/office/drawing/2014/main" id="{1912EBC0-8998-D24B-9B52-4F2C404C9151}"/>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DC51E39B-1F5D-0E87-BEED-7C903FC10276}"/>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P15</a:t>
            </a:r>
          </a:p>
        </p:txBody>
      </p:sp>
    </p:spTree>
    <p:extLst>
      <p:ext uri="{BB962C8B-B14F-4D97-AF65-F5344CB8AC3E}">
        <p14:creationId xmlns:p14="http://schemas.microsoft.com/office/powerpoint/2010/main" val="212209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3714AEF7-3E44-51FB-DFAE-57A4980D9795}"/>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プロファイルとは</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A20658F-C8C4-2B08-0E8F-0E332E77217D}"/>
              </a:ext>
            </a:extLst>
          </p:cNvPr>
          <p:cNvSpPr txBox="1"/>
          <p:nvPr/>
        </p:nvSpPr>
        <p:spPr>
          <a:xfrm>
            <a:off x="1554679" y="2174400"/>
            <a:ext cx="15456498" cy="1641155"/>
          </a:xfrm>
          <a:prstGeom prst="rect">
            <a:avLst/>
          </a:prstGeom>
          <a:noFill/>
        </p:spPr>
        <p:txBody>
          <a:bodyPr wrap="square">
            <a:spAutoFit/>
          </a:bodyPr>
          <a:lstStyle/>
          <a:p>
            <a:pPr>
              <a:lnSpc>
                <a:spcPct val="110000"/>
              </a:lnSpc>
            </a:pPr>
            <a:r>
              <a:rPr lang="ja-JP" altLang="en-US" sz="3200" b="0" i="0" dirty="0">
                <a:effectLst/>
                <a:latin typeface="BIZ UDPゴシック" panose="020B0400000000000000" pitchFamily="50" charset="-128"/>
                <a:ea typeface="BIZ UDPゴシック" panose="020B0400000000000000" pitchFamily="50" charset="-128"/>
              </a:rPr>
              <a:t>組織ごとの考慮点を整理したもので、サイバーセキュリティ対策の現状と目標状態を明示</a:t>
            </a:r>
            <a:r>
              <a:rPr lang="ja-JP" altLang="en-US" sz="3200" dirty="0">
                <a:latin typeface="BIZ UDPゴシック" panose="020B0400000000000000" pitchFamily="50" charset="-128"/>
                <a:ea typeface="BIZ UDPゴシック" panose="020B0400000000000000" pitchFamily="50" charset="-128"/>
              </a:rPr>
              <a:t>することに</a:t>
            </a:r>
            <a:r>
              <a:rPr lang="ja-JP" altLang="en-US" sz="3200" b="0" i="0" dirty="0">
                <a:effectLst/>
                <a:latin typeface="BIZ UDPゴシック" panose="020B0400000000000000" pitchFamily="50" charset="-128"/>
                <a:ea typeface="BIZ UDPゴシック" panose="020B0400000000000000" pitchFamily="50" charset="-128"/>
              </a:rPr>
              <a:t>より、必要な改善点のギャップを特定できる。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r>
              <a:rPr lang="ja-JP" altLang="en-US" sz="3200" dirty="0">
                <a:latin typeface="BIZ UDPゴシック" panose="020B0400000000000000" pitchFamily="50" charset="-128"/>
                <a:ea typeface="BIZ UDPゴシック" panose="020B0400000000000000" pitchFamily="50" charset="-128"/>
              </a:rPr>
              <a:t>また、</a:t>
            </a:r>
            <a:r>
              <a:rPr lang="ja-JP" altLang="en-US" sz="3200" b="0" i="0" dirty="0">
                <a:effectLst/>
                <a:latin typeface="BIZ UDPゴシック" panose="020B0400000000000000" pitchFamily="50" charset="-128"/>
                <a:ea typeface="BIZ UDPゴシック" panose="020B0400000000000000" pitchFamily="50" charset="-128"/>
              </a:rPr>
              <a:t>「あるべき姿」は、ビジネス要求やリスク許容度、リソースをもとに策定され</a:t>
            </a:r>
            <a:r>
              <a:rPr lang="ja-JP" altLang="en-US" sz="3200" dirty="0">
                <a:latin typeface="BIZ UDPゴシック" panose="020B0400000000000000" pitchFamily="50" charset="-128"/>
                <a:ea typeface="BIZ UDPゴシック" panose="020B0400000000000000" pitchFamily="50" charset="-128"/>
              </a:rPr>
              <a:t>る</a:t>
            </a:r>
            <a:r>
              <a:rPr lang="ja-JP" altLang="en-US" sz="3200" b="0" i="0" dirty="0">
                <a:effectLst/>
                <a:latin typeface="BIZ UDPゴシック" panose="020B0400000000000000" pitchFamily="50" charset="-128"/>
                <a:ea typeface="BIZ UDPゴシック" panose="020B0400000000000000" pitchFamily="50" charset="-128"/>
              </a:rPr>
              <a:t>。</a:t>
            </a:r>
            <a:endParaRPr lang="en-US" altLang="ja-JP" sz="3200" b="0" i="0" dirty="0">
              <a:effectLst/>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0A6D9682-F8F1-5CA4-C810-59D19F8D0555}"/>
              </a:ext>
            </a:extLst>
          </p:cNvPr>
          <p:cNvPicPr>
            <a:picLocks noChangeAspect="1"/>
          </p:cNvPicPr>
          <p:nvPr/>
        </p:nvPicPr>
        <p:blipFill>
          <a:blip r:embed="rId3"/>
          <a:srcRect l="3004" t="2611" r="5157" b="7427"/>
          <a:stretch>
            <a:fillRect/>
          </a:stretch>
        </p:blipFill>
        <p:spPr>
          <a:xfrm>
            <a:off x="1713053" y="4097149"/>
            <a:ext cx="14879424" cy="5111750"/>
          </a:xfrm>
          <a:prstGeom prst="rect">
            <a:avLst/>
          </a:prstGeom>
        </p:spPr>
      </p:pic>
      <p:sp>
        <p:nvSpPr>
          <p:cNvPr id="5" name="object 40">
            <a:extLst>
              <a:ext uri="{FF2B5EF4-FFF2-40B4-BE49-F238E27FC236}">
                <a16:creationId xmlns:a16="http://schemas.microsoft.com/office/drawing/2014/main" id="{54FD0155-9DDD-895F-5B7F-F87E65CDC05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2793CE88-F869-F7EA-B925-B40AD13E6AD1}"/>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P15</a:t>
            </a:r>
          </a:p>
        </p:txBody>
      </p:sp>
    </p:spTree>
    <p:extLst>
      <p:ext uri="{BB962C8B-B14F-4D97-AF65-F5344CB8AC3E}">
        <p14:creationId xmlns:p14="http://schemas.microsoft.com/office/powerpoint/2010/main" val="2484097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D98547E-54AC-4D50-30BE-07B040353B74}"/>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CSF 2.0 </a:t>
            </a:r>
            <a:r>
              <a:rPr lang="ja-JP" altLang="en-US" sz="3600" dirty="0">
                <a:latin typeface="BIZ UDPゴシック" panose="020B0400000000000000" pitchFamily="50" charset="-128"/>
                <a:ea typeface="BIZ UDPゴシック" panose="020B0400000000000000" pitchFamily="50" charset="-128"/>
              </a:rPr>
              <a:t>の特徴</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114DCB5-3A1D-337B-865D-6714A2EE0874}"/>
              </a:ext>
            </a:extLst>
          </p:cNvPr>
          <p:cNvSpPr txBox="1"/>
          <p:nvPr/>
        </p:nvSpPr>
        <p:spPr>
          <a:xfrm>
            <a:off x="1554679" y="2174400"/>
            <a:ext cx="15456498" cy="2182842"/>
          </a:xfrm>
          <a:prstGeom prst="rect">
            <a:avLst/>
          </a:prstGeom>
          <a:noFill/>
        </p:spPr>
        <p:txBody>
          <a:bodyPr wrap="square">
            <a:spAutoFit/>
          </a:bodyPr>
          <a:lstStyle/>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フレームワークの適用範囲拡大</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新たな機能「ガバナンス」の追加</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フレームワーク活用のためのコンテンツ強化</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サプライチェーンリスクマネジメントの強化</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644E2821-EFFE-DDAA-AFCA-FEB978637132}"/>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EE6509D4-A217-FA2E-D0AB-EA3E7FA710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P15</a:t>
            </a:r>
          </a:p>
        </p:txBody>
      </p:sp>
    </p:spTree>
    <p:extLst>
      <p:ext uri="{BB962C8B-B14F-4D97-AF65-F5344CB8AC3E}">
        <p14:creationId xmlns:p14="http://schemas.microsoft.com/office/powerpoint/2010/main" val="342587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ED98547E-54AC-4D50-30BE-07B040353B74}"/>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NIST SP800</a:t>
            </a:r>
            <a:r>
              <a:rPr lang="ja-JP" altLang="en-US" sz="3600" dirty="0">
                <a:latin typeface="BIZ UDPゴシック" panose="020B0400000000000000" pitchFamily="50" charset="-128"/>
                <a:ea typeface="BIZ UDPゴシック" panose="020B0400000000000000" pitchFamily="50" charset="-128"/>
              </a:rPr>
              <a:t>シリーズと</a:t>
            </a:r>
            <a:r>
              <a:rPr lang="en-US" altLang="ja-JP" sz="3600" dirty="0">
                <a:latin typeface="BIZ UDPゴシック" panose="020B0400000000000000" pitchFamily="50" charset="-128"/>
                <a:ea typeface="BIZ UDPゴシック" panose="020B0400000000000000" pitchFamily="50" charset="-128"/>
              </a:rPr>
              <a:t>CSF</a:t>
            </a:r>
            <a:r>
              <a:rPr lang="ja-JP" altLang="en-US" sz="3600" dirty="0">
                <a:latin typeface="BIZ UDPゴシック" panose="020B0400000000000000" pitchFamily="50" charset="-128"/>
                <a:ea typeface="BIZ UDPゴシック" panose="020B0400000000000000" pitchFamily="50" charset="-128"/>
              </a:rPr>
              <a:t>の関連性</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114DCB5-3A1D-337B-865D-6714A2EE0874}"/>
              </a:ext>
            </a:extLst>
          </p:cNvPr>
          <p:cNvSpPr txBox="1"/>
          <p:nvPr/>
        </p:nvSpPr>
        <p:spPr>
          <a:xfrm>
            <a:off x="1554679" y="2174400"/>
            <a:ext cx="15456498" cy="1641155"/>
          </a:xfrm>
          <a:prstGeom prst="rect">
            <a:avLst/>
          </a:prstGeom>
          <a:noFill/>
        </p:spPr>
        <p:txBody>
          <a:bodyPr wrap="square">
            <a:spAutoFit/>
          </a:bodyPr>
          <a:lstStyle/>
          <a:p>
            <a:pPr>
              <a:lnSpc>
                <a:spcPct val="110000"/>
              </a:lnSpc>
            </a:pPr>
            <a:r>
              <a:rPr lang="en-US" altLang="ja-JP" sz="3200" b="0" i="0" dirty="0">
                <a:effectLst/>
                <a:latin typeface="BIZ UDPゴシック" panose="020B0400000000000000" pitchFamily="50" charset="-128"/>
                <a:ea typeface="BIZ UDPゴシック" panose="020B0400000000000000" pitchFamily="50" charset="-128"/>
              </a:rPr>
              <a:t>CSF</a:t>
            </a:r>
            <a:r>
              <a:rPr lang="ja-JP" altLang="en-US" sz="3200" b="0" i="0" dirty="0">
                <a:effectLst/>
                <a:latin typeface="BIZ UDPゴシック" panose="020B0400000000000000" pitchFamily="50" charset="-128"/>
                <a:ea typeface="BIZ UDPゴシック" panose="020B0400000000000000" pitchFamily="50" charset="-128"/>
              </a:rPr>
              <a:t>の下位概念に位置づけられているのが、</a:t>
            </a:r>
            <a:r>
              <a:rPr lang="en-US" altLang="ja-JP" sz="3200" b="0" i="0" dirty="0">
                <a:effectLst/>
                <a:latin typeface="BIZ UDPゴシック" panose="020B0400000000000000" pitchFamily="50" charset="-128"/>
                <a:ea typeface="BIZ UDPゴシック" panose="020B0400000000000000" pitchFamily="50" charset="-128"/>
              </a:rPr>
              <a:t>NIST SP800</a:t>
            </a:r>
            <a:r>
              <a:rPr lang="ja-JP" altLang="en-US" sz="3200" b="0" i="0" dirty="0">
                <a:effectLst/>
                <a:latin typeface="BIZ UDPゴシック" panose="020B0400000000000000" pitchFamily="50" charset="-128"/>
                <a:ea typeface="BIZ UDPゴシック" panose="020B0400000000000000" pitchFamily="50" charset="-128"/>
              </a:rPr>
              <a:t>シリーズである。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r>
              <a:rPr lang="ja-JP" altLang="en-US" sz="3200" b="0" i="0" dirty="0">
                <a:effectLst/>
                <a:latin typeface="BIZ UDPゴシック" panose="020B0400000000000000" pitchFamily="50" charset="-128"/>
                <a:ea typeface="BIZ UDPゴシック" panose="020B0400000000000000" pitchFamily="50" charset="-128"/>
              </a:rPr>
              <a:t>実施すべきタスクと手順、推奨技術の特定など、セキュリティ管理の手法について具体的に明記されている。</a:t>
            </a:r>
            <a:endParaRPr lang="en-US" altLang="ja-JP" sz="3200" b="0" i="0" dirty="0">
              <a:effectLst/>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1602E21-7067-32DF-4825-292AB64E9626}"/>
              </a:ext>
            </a:extLst>
          </p:cNvPr>
          <p:cNvPicPr>
            <a:picLocks noChangeAspect="1"/>
          </p:cNvPicPr>
          <p:nvPr/>
        </p:nvPicPr>
        <p:blipFill>
          <a:blip r:embed="rId3"/>
          <a:srcRect l="12751" r="8147"/>
          <a:stretch>
            <a:fillRect/>
          </a:stretch>
        </p:blipFill>
        <p:spPr>
          <a:xfrm>
            <a:off x="1554679" y="4052994"/>
            <a:ext cx="15193423" cy="5255406"/>
          </a:xfrm>
          <a:prstGeom prst="rect">
            <a:avLst/>
          </a:prstGeom>
        </p:spPr>
      </p:pic>
      <p:sp>
        <p:nvSpPr>
          <p:cNvPr id="11" name="テキスト ボックス 10">
            <a:extLst>
              <a:ext uri="{FF2B5EF4-FFF2-40B4-BE49-F238E27FC236}">
                <a16:creationId xmlns:a16="http://schemas.microsoft.com/office/drawing/2014/main" id="{4838201F-5079-3174-28C6-BABE325BA338}"/>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P16</a:t>
            </a:r>
          </a:p>
        </p:txBody>
      </p:sp>
      <p:sp>
        <p:nvSpPr>
          <p:cNvPr id="6" name="object 40">
            <a:extLst>
              <a:ext uri="{FF2B5EF4-FFF2-40B4-BE49-F238E27FC236}">
                <a16:creationId xmlns:a16="http://schemas.microsoft.com/office/drawing/2014/main" id="{2F82AC4D-95C9-19B4-33FD-F206FFEEE9B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393527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NIST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サイバーセキュリティフレームワーク（</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CSF</a:t>
            </a:r>
            <a:r>
              <a:rPr lang="ja-JP" altLang="en-US" sz="4000" dirty="0">
                <a:latin typeface="BIZ UDPゴシック" panose="020B0400000000000000" pitchFamily="50" charset="-128"/>
                <a:ea typeface="BIZ UDPゴシック" panose="020B0400000000000000" pitchFamily="50" charset="-128"/>
              </a:rPr>
              <a:t>）</a:t>
            </a:r>
            <a:endPar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6" name="テキスト プレースホルダー 2">
            <a:extLst>
              <a:ext uri="{FF2B5EF4-FFF2-40B4-BE49-F238E27FC236}">
                <a16:creationId xmlns:a16="http://schemas.microsoft.com/office/drawing/2014/main" id="{1E4227D0-A00D-3B9E-66B4-7C8752F0034B}"/>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CSF</a:t>
            </a:r>
            <a:r>
              <a:rPr lang="ja-JP" altLang="en-US" sz="3600" dirty="0">
                <a:latin typeface="BIZ UDPゴシック" panose="020B0400000000000000" pitchFamily="50" charset="-128"/>
                <a:ea typeface="BIZ UDPゴシック" panose="020B0400000000000000" pitchFamily="50" charset="-128"/>
              </a:rPr>
              <a:t>と</a:t>
            </a:r>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の関連性</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D5DB625-C85C-2982-F7CF-C2539711FD64}"/>
              </a:ext>
            </a:extLst>
          </p:cNvPr>
          <p:cNvSpPr txBox="1"/>
          <p:nvPr/>
        </p:nvSpPr>
        <p:spPr>
          <a:xfrm>
            <a:off x="1554679" y="2174400"/>
            <a:ext cx="15456498" cy="4349589"/>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主な共通点</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汎用性が高い</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サイバーセキュリティ対策方法</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任意性がある</a:t>
            </a:r>
            <a:endParaRPr lang="en-US" altLang="ja-JP" sz="3200" b="0" i="0"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主な相違点</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第三者認証制度の有無</a:t>
            </a:r>
            <a:endParaRPr lang="en-US" altLang="ja-JP" sz="3200" b="0" i="0"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目標への到達手段</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3F3A9DF-97F9-DD11-1884-15845B08AFF9}"/>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11-3-3.】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P16</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P17</a:t>
            </a:r>
          </a:p>
        </p:txBody>
      </p:sp>
      <p:sp>
        <p:nvSpPr>
          <p:cNvPr id="3" name="object 40">
            <a:extLst>
              <a:ext uri="{FF2B5EF4-FFF2-40B4-BE49-F238E27FC236}">
                <a16:creationId xmlns:a16="http://schemas.microsoft.com/office/drawing/2014/main" id="{67903276-89F8-CDF6-686B-D853ACEFAC2A}"/>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60421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202A4D16-D86B-1338-BCB3-B86D7437BC23}"/>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CPSF</a:t>
            </a:r>
            <a:r>
              <a:rPr lang="ja-JP" altLang="en-US" sz="3600" dirty="0">
                <a:latin typeface="BIZ UDPゴシック" panose="020B0400000000000000" pitchFamily="50" charset="-128"/>
                <a:ea typeface="BIZ UDPゴシック" panose="020B0400000000000000" pitchFamily="50" charset="-128"/>
              </a:rPr>
              <a:t>の概要</a:t>
            </a:r>
            <a:endParaRPr lang="en-US" altLang="ja-JP" sz="3600" dirty="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8D485830-3317-4EEE-C214-5CD0CDE39DF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サイバー・フィジカル・セキュリティ対策フレームワーク</a:t>
            </a:r>
          </a:p>
        </p:txBody>
      </p:sp>
      <p:sp>
        <p:nvSpPr>
          <p:cNvPr id="9" name="テキスト ボックス 8">
            <a:extLst>
              <a:ext uri="{FF2B5EF4-FFF2-40B4-BE49-F238E27FC236}">
                <a16:creationId xmlns:a16="http://schemas.microsoft.com/office/drawing/2014/main" id="{4A417337-A707-AD3F-B8BA-C3A76249265F}"/>
              </a:ext>
            </a:extLst>
          </p:cNvPr>
          <p:cNvSpPr txBox="1"/>
          <p:nvPr/>
        </p:nvSpPr>
        <p:spPr>
          <a:xfrm>
            <a:off x="1554679" y="2174400"/>
            <a:ext cx="15456498" cy="3266215"/>
          </a:xfrm>
          <a:prstGeom prst="rect">
            <a:avLst/>
          </a:prstGeom>
          <a:noFill/>
        </p:spPr>
        <p:txBody>
          <a:bodyPr wrap="square">
            <a:spAutoFit/>
          </a:bodyPr>
          <a:lstStyle/>
          <a:p>
            <a:pPr marL="571500" indent="-571500">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Society5.0</a:t>
            </a:r>
            <a:r>
              <a:rPr lang="ja-JP" altLang="en-US" sz="3200" b="0" i="0" dirty="0">
                <a:effectLst/>
                <a:latin typeface="BIZ UDPゴシック" panose="020B0400000000000000" pitchFamily="50" charset="-128"/>
                <a:ea typeface="BIZ UDPゴシック" panose="020B0400000000000000" pitchFamily="50" charset="-128"/>
              </a:rPr>
              <a:t>でサイバー空間とフィジカル空間が融合</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サプライチェーンが</a:t>
            </a:r>
            <a:r>
              <a:rPr lang="ja-JP" altLang="en-US" sz="3200" dirty="0">
                <a:latin typeface="BIZ UDPゴシック" panose="020B0400000000000000" pitchFamily="50" charset="-128"/>
                <a:ea typeface="BIZ UDPゴシック" panose="020B0400000000000000" pitchFamily="50" charset="-128"/>
              </a:rPr>
              <a:t>「</a:t>
            </a:r>
            <a:r>
              <a:rPr lang="ja-JP" altLang="en-US" sz="3200" b="0" i="0" dirty="0">
                <a:effectLst/>
                <a:latin typeface="BIZ UDPゴシック" panose="020B0400000000000000" pitchFamily="50" charset="-128"/>
                <a:ea typeface="BIZ UDPゴシック" panose="020B0400000000000000" pitchFamily="50" charset="-128"/>
              </a:rPr>
              <a:t>価値創造過程</a:t>
            </a:r>
            <a:r>
              <a:rPr lang="ja-JP" altLang="en-US" sz="3200" dirty="0">
                <a:latin typeface="BIZ UDPゴシック" panose="020B0400000000000000" pitchFamily="50" charset="-128"/>
                <a:ea typeface="BIZ UDPゴシック" panose="020B0400000000000000" pitchFamily="50" charset="-128"/>
              </a:rPr>
              <a:t>」</a:t>
            </a:r>
            <a:r>
              <a:rPr lang="ja-JP" altLang="en-US" sz="3200" b="0" i="0" dirty="0">
                <a:effectLst/>
                <a:latin typeface="BIZ UDPゴシック" panose="020B0400000000000000" pitchFamily="50" charset="-128"/>
                <a:ea typeface="BIZ UDPゴシック" panose="020B0400000000000000" pitchFamily="50" charset="-128"/>
              </a:rPr>
              <a:t>として変化</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新しいサプライチェーンにはサイバー攻撃のリスク増</a:t>
            </a:r>
          </a:p>
          <a:p>
            <a:pPr marL="571500" indent="-571500">
              <a:lnSpc>
                <a:spcPct val="110000"/>
              </a:lnSpc>
              <a:buFont typeface="Arial" panose="020B0604020202020204" pitchFamily="34" charset="0"/>
              <a:buChar char="•"/>
            </a:pPr>
            <a:r>
              <a:rPr lang="ja-JP" altLang="en-US" sz="3200" b="0" i="0" dirty="0">
                <a:effectLst/>
                <a:latin typeface="BIZ UDPゴシック" panose="020B0400000000000000" pitchFamily="50" charset="-128"/>
                <a:ea typeface="BIZ UDPゴシック" panose="020B0400000000000000" pitchFamily="50" charset="-128"/>
              </a:rPr>
              <a:t>政府が</a:t>
            </a:r>
            <a:r>
              <a:rPr lang="ja-JP" altLang="en-US" sz="3200" dirty="0">
                <a:latin typeface="BIZ UDPゴシック" panose="020B0400000000000000" pitchFamily="50" charset="-128"/>
                <a:ea typeface="BIZ UDPゴシック" panose="020B0400000000000000" pitchFamily="50" charset="-128"/>
              </a:rPr>
              <a:t>「</a:t>
            </a:r>
            <a:r>
              <a:rPr lang="ja-JP" altLang="en-US" sz="3200" b="0" i="0" dirty="0">
                <a:effectLst/>
                <a:latin typeface="BIZ UDPゴシック" panose="020B0400000000000000" pitchFamily="50" charset="-128"/>
                <a:ea typeface="BIZ UDPゴシック" panose="020B0400000000000000" pitchFamily="50" charset="-128"/>
              </a:rPr>
              <a:t>サイバー・フィジカル・セキュリティ対策フレームワーク</a:t>
            </a:r>
            <a:r>
              <a:rPr lang="en-US" altLang="ja-JP" sz="3200" b="0" i="0" dirty="0">
                <a:effectLst/>
                <a:latin typeface="BIZ UDPゴシック" panose="020B0400000000000000" pitchFamily="50" charset="-128"/>
                <a:ea typeface="BIZ UDPゴシック" panose="020B0400000000000000" pitchFamily="50" charset="-128"/>
              </a:rPr>
              <a:t>(CPSF)</a:t>
            </a:r>
            <a:r>
              <a:rPr lang="ja-JP" altLang="en-US" sz="3200" b="0" i="0" dirty="0">
                <a:effectLst/>
                <a:latin typeface="BIZ UDPゴシック" panose="020B0400000000000000" pitchFamily="50" charset="-128"/>
                <a:ea typeface="BIZ UDPゴシック" panose="020B0400000000000000" pitchFamily="50" charset="-128"/>
              </a:rPr>
              <a:t>」を策定</a:t>
            </a:r>
          </a:p>
          <a:p>
            <a:pPr marL="571500" indent="-571500">
              <a:lnSpc>
                <a:spcPct val="110000"/>
              </a:lnSpc>
              <a:buFont typeface="Arial" panose="020B0604020202020204" pitchFamily="34" charset="0"/>
              <a:buChar char="•"/>
            </a:pPr>
            <a:r>
              <a:rPr lang="en-US" altLang="ja-JP" sz="3200" b="0" i="0" dirty="0">
                <a:effectLst/>
                <a:latin typeface="BIZ UDPゴシック" panose="020B0400000000000000" pitchFamily="50" charset="-128"/>
                <a:ea typeface="BIZ UDPゴシック" panose="020B0400000000000000" pitchFamily="50" charset="-128"/>
              </a:rPr>
              <a:t>CPSF</a:t>
            </a:r>
            <a:r>
              <a:rPr lang="ja-JP" altLang="en-US" sz="3200" b="0" i="0" dirty="0">
                <a:effectLst/>
                <a:latin typeface="BIZ UDPゴシック" panose="020B0400000000000000" pitchFamily="50" charset="-128"/>
                <a:ea typeface="BIZ UDPゴシック" panose="020B0400000000000000" pitchFamily="50" charset="-128"/>
              </a:rPr>
              <a:t>は既存の</a:t>
            </a:r>
            <a:r>
              <a:rPr lang="en-US" altLang="ja-JP" sz="3200" b="0" i="0" dirty="0">
                <a:effectLst/>
                <a:latin typeface="BIZ UDPゴシック" panose="020B0400000000000000" pitchFamily="50" charset="-128"/>
                <a:ea typeface="BIZ UDPゴシック" panose="020B0400000000000000" pitchFamily="50" charset="-128"/>
              </a:rPr>
              <a:t>ISMS</a:t>
            </a:r>
            <a:r>
              <a:rPr lang="ja-JP" altLang="en-US" sz="3200" b="0" i="0" dirty="0">
                <a:effectLst/>
                <a:latin typeface="BIZ UDPゴシック" panose="020B0400000000000000" pitchFamily="50" charset="-128"/>
                <a:ea typeface="BIZ UDPゴシック" panose="020B0400000000000000" pitchFamily="50" charset="-128"/>
              </a:rPr>
              <a:t>や</a:t>
            </a:r>
            <a:r>
              <a:rPr lang="en-US" altLang="ja-JP" sz="3200" b="0" i="0" dirty="0">
                <a:effectLst/>
                <a:latin typeface="BIZ UDPゴシック" panose="020B0400000000000000" pitchFamily="50" charset="-128"/>
                <a:ea typeface="BIZ UDPゴシック" panose="020B0400000000000000" pitchFamily="50" charset="-128"/>
              </a:rPr>
              <a:t>CSF</a:t>
            </a:r>
            <a:r>
              <a:rPr lang="ja-JP" altLang="en-US" sz="3200" b="0" i="0" dirty="0">
                <a:effectLst/>
                <a:latin typeface="BIZ UDPゴシック" panose="020B0400000000000000" pitchFamily="50" charset="-128"/>
                <a:ea typeface="BIZ UDPゴシック" panose="020B0400000000000000" pitchFamily="50" charset="-128"/>
              </a:rPr>
              <a:t>をもとに、サイバーとフィジカルの両方のセキュリティ対応</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3926C9D-1A1F-8868-D02C-459B59F69C76}"/>
              </a:ext>
            </a:extLst>
          </p:cNvPr>
          <p:cNvSpPr txBox="1"/>
          <p:nvPr/>
        </p:nvSpPr>
        <p:spPr>
          <a:xfrm>
            <a:off x="13106608" y="65425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P19</a:t>
            </a:r>
          </a:p>
        </p:txBody>
      </p:sp>
      <p:sp>
        <p:nvSpPr>
          <p:cNvPr id="6" name="object 40">
            <a:extLst>
              <a:ext uri="{FF2B5EF4-FFF2-40B4-BE49-F238E27FC236}">
                <a16:creationId xmlns:a16="http://schemas.microsoft.com/office/drawing/2014/main" id="{10EA87E0-0DC1-47D7-DE65-8DC3218A759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377445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8D485830-3317-4EEE-C214-5CD0CDE39DF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サイバー・フィジカル・セキュリティ対策フレームワーク</a:t>
            </a:r>
          </a:p>
        </p:txBody>
      </p:sp>
      <p:sp>
        <p:nvSpPr>
          <p:cNvPr id="6" name="テキスト プレースホルダー 2">
            <a:extLst>
              <a:ext uri="{FF2B5EF4-FFF2-40B4-BE49-F238E27FC236}">
                <a16:creationId xmlns:a16="http://schemas.microsoft.com/office/drawing/2014/main" id="{D7647502-360D-0696-8C4A-5B688AB9F63E}"/>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CPSF</a:t>
            </a:r>
            <a:r>
              <a:rPr lang="ja-JP" altLang="en-US" sz="3600">
                <a:latin typeface="BIZ UDPゴシック" panose="020B0400000000000000" pitchFamily="50" charset="-128"/>
                <a:ea typeface="BIZ UDPゴシック" panose="020B0400000000000000" pitchFamily="50" charset="-128"/>
              </a:rPr>
              <a:t>の目的と適用範囲</a:t>
            </a:r>
            <a:endParaRPr lang="en-US" altLang="ja-JP" sz="360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E42B7C5-23D2-70BF-56B6-5DCB2F8E2F32}"/>
              </a:ext>
            </a:extLst>
          </p:cNvPr>
          <p:cNvSpPr txBox="1"/>
          <p:nvPr/>
        </p:nvSpPr>
        <p:spPr>
          <a:xfrm>
            <a:off x="1554679" y="2174400"/>
            <a:ext cx="15456498" cy="3266215"/>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目的</a:t>
            </a:r>
          </a:p>
          <a:p>
            <a:pPr>
              <a:lnSpc>
                <a:spcPct val="110000"/>
              </a:lnSpc>
            </a:pPr>
            <a:r>
              <a:rPr lang="en-US" altLang="ja-JP" sz="3200" b="0" i="0" dirty="0">
                <a:effectLst/>
                <a:latin typeface="BIZ UDPゴシック" panose="020B0400000000000000" pitchFamily="50" charset="-128"/>
                <a:ea typeface="BIZ UDPゴシック" panose="020B0400000000000000" pitchFamily="50" charset="-128"/>
              </a:rPr>
              <a:t>CPSF</a:t>
            </a:r>
            <a:r>
              <a:rPr lang="ja-JP" altLang="en-US" sz="3200" b="0" i="0" dirty="0">
                <a:effectLst/>
                <a:latin typeface="BIZ UDPゴシック" panose="020B0400000000000000" pitchFamily="50" charset="-128"/>
                <a:ea typeface="BIZ UDPゴシック" panose="020B0400000000000000" pitchFamily="50" charset="-128"/>
              </a:rPr>
              <a:t>は新たな産業社会のバリュークリエイションプロセスを理解し、リスクを明確化し、セキュリティ対策を整理すること。</a:t>
            </a:r>
          </a:p>
          <a:p>
            <a:pPr>
              <a:lnSpc>
                <a:spcPct val="110000"/>
              </a:lnSpc>
            </a:pPr>
            <a:endParaRPr lang="ja-JP" altLang="en-US" sz="3200" b="0" i="0" dirty="0">
              <a:effectLst/>
              <a:latin typeface="BIZ UDPゴシック" panose="020B0400000000000000" pitchFamily="50" charset="-128"/>
              <a:ea typeface="BIZ UDPゴシック" panose="020B0400000000000000" pitchFamily="50" charset="-128"/>
            </a:endParaRPr>
          </a:p>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適用範囲</a:t>
            </a:r>
          </a:p>
          <a:p>
            <a:pPr>
              <a:lnSpc>
                <a:spcPct val="110000"/>
              </a:lnSpc>
            </a:pPr>
            <a:r>
              <a:rPr lang="ja-JP" altLang="en-US" sz="3200" b="0" i="0" dirty="0">
                <a:effectLst/>
                <a:latin typeface="BIZ UDPゴシック" panose="020B0400000000000000" pitchFamily="50" charset="-128"/>
                <a:ea typeface="BIZ UDPゴシック" panose="020B0400000000000000" pitchFamily="50" charset="-128"/>
              </a:rPr>
              <a:t>新たな産業社会のバリュークリエイションプロセス全体。</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9" name="object 40">
            <a:extLst>
              <a:ext uri="{FF2B5EF4-FFF2-40B4-BE49-F238E27FC236}">
                <a16:creationId xmlns:a16="http://schemas.microsoft.com/office/drawing/2014/main" id="{E4CD05FD-217F-58EF-A000-7E56F6FD4C8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73C4EE6F-E51E-9DF1-4190-D2B248675135}"/>
              </a:ext>
            </a:extLst>
          </p:cNvPr>
          <p:cNvSpPr txBox="1"/>
          <p:nvPr/>
        </p:nvSpPr>
        <p:spPr>
          <a:xfrm>
            <a:off x="13106608" y="65425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P19</a:t>
            </a:r>
          </a:p>
        </p:txBody>
      </p:sp>
      <p:grpSp>
        <p:nvGrpSpPr>
          <p:cNvPr id="10" name="グループ化 9">
            <a:extLst>
              <a:ext uri="{FF2B5EF4-FFF2-40B4-BE49-F238E27FC236}">
                <a16:creationId xmlns:a16="http://schemas.microsoft.com/office/drawing/2014/main" id="{4ECCE7EA-BB73-3162-27BA-18AD2B266B66}"/>
              </a:ext>
            </a:extLst>
          </p:cNvPr>
          <p:cNvGrpSpPr/>
          <p:nvPr/>
        </p:nvGrpSpPr>
        <p:grpSpPr>
          <a:xfrm>
            <a:off x="2429791" y="5618375"/>
            <a:ext cx="13847493" cy="3702037"/>
            <a:chOff x="2788011" y="5797486"/>
            <a:chExt cx="13681089" cy="3601038"/>
          </a:xfrm>
        </p:grpSpPr>
        <p:pic>
          <p:nvPicPr>
            <p:cNvPr id="8" name="図 7">
              <a:extLst>
                <a:ext uri="{FF2B5EF4-FFF2-40B4-BE49-F238E27FC236}">
                  <a16:creationId xmlns:a16="http://schemas.microsoft.com/office/drawing/2014/main" id="{76116CAA-1973-30AA-538A-3D46205106E4}"/>
                </a:ext>
              </a:extLst>
            </p:cNvPr>
            <p:cNvPicPr>
              <a:picLocks noChangeAspect="1"/>
            </p:cNvPicPr>
            <p:nvPr/>
          </p:nvPicPr>
          <p:blipFill>
            <a:blip r:embed="rId3"/>
            <a:srcRect b="55409"/>
            <a:stretch>
              <a:fillRect/>
            </a:stretch>
          </p:blipFill>
          <p:spPr>
            <a:xfrm>
              <a:off x="2788011" y="5797486"/>
              <a:ext cx="13681089" cy="1989436"/>
            </a:xfrm>
            <a:prstGeom prst="rect">
              <a:avLst/>
            </a:prstGeom>
          </p:spPr>
        </p:pic>
        <p:pic>
          <p:nvPicPr>
            <p:cNvPr id="2" name="図 1">
              <a:extLst>
                <a:ext uri="{FF2B5EF4-FFF2-40B4-BE49-F238E27FC236}">
                  <a16:creationId xmlns:a16="http://schemas.microsoft.com/office/drawing/2014/main" id="{7A406E98-D6CF-D06B-E7E3-57DC576703BD}"/>
                </a:ext>
              </a:extLst>
            </p:cNvPr>
            <p:cNvPicPr>
              <a:picLocks noChangeAspect="1"/>
            </p:cNvPicPr>
            <p:nvPr/>
          </p:nvPicPr>
          <p:blipFill>
            <a:blip r:embed="rId3"/>
            <a:srcRect t="46530" b="35054"/>
            <a:stretch>
              <a:fillRect/>
            </a:stretch>
          </p:blipFill>
          <p:spPr>
            <a:xfrm>
              <a:off x="3881862" y="7700695"/>
              <a:ext cx="11301569" cy="678731"/>
            </a:xfrm>
            <a:prstGeom prst="rect">
              <a:avLst/>
            </a:prstGeom>
          </p:spPr>
        </p:pic>
        <p:pic>
          <p:nvPicPr>
            <p:cNvPr id="4" name="図 3">
              <a:extLst>
                <a:ext uri="{FF2B5EF4-FFF2-40B4-BE49-F238E27FC236}">
                  <a16:creationId xmlns:a16="http://schemas.microsoft.com/office/drawing/2014/main" id="{961992F3-EAEF-DCC2-6648-615E77DE1922}"/>
                </a:ext>
              </a:extLst>
            </p:cNvPr>
            <p:cNvPicPr>
              <a:picLocks noChangeAspect="1"/>
            </p:cNvPicPr>
            <p:nvPr/>
          </p:nvPicPr>
          <p:blipFill>
            <a:blip r:embed="rId3"/>
            <a:srcRect t="71019" b="4135"/>
            <a:stretch>
              <a:fillRect/>
            </a:stretch>
          </p:blipFill>
          <p:spPr>
            <a:xfrm>
              <a:off x="2788011" y="8293200"/>
              <a:ext cx="13641908" cy="1105324"/>
            </a:xfrm>
            <a:prstGeom prst="rect">
              <a:avLst/>
            </a:prstGeom>
          </p:spPr>
        </p:pic>
      </p:grpSp>
    </p:spTree>
    <p:extLst>
      <p:ext uri="{BB962C8B-B14F-4D97-AF65-F5344CB8AC3E}">
        <p14:creationId xmlns:p14="http://schemas.microsoft.com/office/powerpoint/2010/main" val="141906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06209B-EEA2-81A0-5578-158907C47875}"/>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目的</a:t>
            </a:r>
          </a:p>
        </p:txBody>
      </p:sp>
      <p:sp>
        <p:nvSpPr>
          <p:cNvPr id="3" name="コンテンツ プレースホルダー 2">
            <a:extLst>
              <a:ext uri="{FF2B5EF4-FFF2-40B4-BE49-F238E27FC236}">
                <a16:creationId xmlns:a16="http://schemas.microsoft.com/office/drawing/2014/main" id="{B204EAC6-2779-3F9C-E790-B566106E22F5}"/>
              </a:ext>
            </a:extLst>
          </p:cNvPr>
          <p:cNvSpPr>
            <a:spLocks noGrp="1"/>
          </p:cNvSpPr>
          <p:nvPr>
            <p:ph idx="1"/>
          </p:nvPr>
        </p:nvSpPr>
        <p:spPr>
          <a:xfrm>
            <a:off x="1210699" y="1602300"/>
            <a:ext cx="16215367" cy="1808275"/>
          </a:xfrm>
        </p:spPr>
        <p:txBody>
          <a:bodyPr>
            <a:normAutofit fontScale="92500" lnSpcReduction="10000"/>
          </a:bodyPr>
          <a:lstStyle/>
          <a:p>
            <a:pPr>
              <a:lnSpc>
                <a:spcPct val="120000"/>
              </a:lnSpc>
              <a:spcBef>
                <a:spcPts val="0"/>
              </a:spcBef>
            </a:pPr>
            <a:r>
              <a:rPr lang="ja-JP" altLang="en-US" sz="3600" dirty="0"/>
              <a:t>継続的なセキュリティ対策の実施を支援する。</a:t>
            </a:r>
            <a:endParaRPr lang="en-US" altLang="ja-JP" sz="3600" dirty="0"/>
          </a:p>
          <a:p>
            <a:pPr>
              <a:lnSpc>
                <a:spcPct val="120000"/>
              </a:lnSpc>
              <a:spcBef>
                <a:spcPts val="0"/>
              </a:spcBef>
            </a:pPr>
            <a:r>
              <a:rPr lang="ja-JP" altLang="en-US" sz="3600" dirty="0"/>
              <a:t>人材の育成と実践的な課題解決を通じて、サプライチェーン全体のセキュリティ強化を図る。</a:t>
            </a:r>
          </a:p>
        </p:txBody>
      </p:sp>
      <p:sp>
        <p:nvSpPr>
          <p:cNvPr id="5" name="四角形: 角を丸くする 4">
            <a:extLst>
              <a:ext uri="{FF2B5EF4-FFF2-40B4-BE49-F238E27FC236}">
                <a16:creationId xmlns:a16="http://schemas.microsoft.com/office/drawing/2014/main" id="{B99BFC12-B3DB-EF35-ACBF-15BE1F263744}"/>
              </a:ext>
            </a:extLst>
          </p:cNvPr>
          <p:cNvSpPr/>
          <p:nvPr/>
        </p:nvSpPr>
        <p:spPr>
          <a:xfrm>
            <a:off x="1451120" y="3410574"/>
            <a:ext cx="3960000" cy="320143"/>
          </a:xfrm>
          <a:prstGeom prst="roundRect">
            <a:avLst>
              <a:gd name="adj" fmla="val 37371"/>
            </a:avLst>
          </a:prstGeom>
          <a:solidFill>
            <a:srgbClr val="009F40"/>
          </a:solidFill>
          <a:ln>
            <a:solidFill>
              <a:srgbClr val="009F40"/>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ja-JP" altLang="en-US" sz="1801"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東京都他事業と本事業の位置づけ</a:t>
            </a:r>
          </a:p>
        </p:txBody>
      </p:sp>
      <p:graphicFrame>
        <p:nvGraphicFramePr>
          <p:cNvPr id="6" name="表 5">
            <a:extLst>
              <a:ext uri="{FF2B5EF4-FFF2-40B4-BE49-F238E27FC236}">
                <a16:creationId xmlns:a16="http://schemas.microsoft.com/office/drawing/2014/main" id="{B20C05BB-C50E-03CA-F903-E5D16E700F0B}"/>
              </a:ext>
            </a:extLst>
          </p:cNvPr>
          <p:cNvGraphicFramePr>
            <a:graphicFrameLocks noGrp="1"/>
          </p:cNvGraphicFramePr>
          <p:nvPr/>
        </p:nvGraphicFramePr>
        <p:xfrm>
          <a:off x="1451119" y="3947184"/>
          <a:ext cx="15326015" cy="5360496"/>
        </p:xfrm>
        <a:graphic>
          <a:graphicData uri="http://schemas.openxmlformats.org/drawingml/2006/table">
            <a:tbl>
              <a:tblPr firstRow="1" bandRow="1"/>
              <a:tblGrid>
                <a:gridCol w="4362827">
                  <a:extLst>
                    <a:ext uri="{9D8B030D-6E8A-4147-A177-3AD203B41FA5}">
                      <a16:colId xmlns:a16="http://schemas.microsoft.com/office/drawing/2014/main" val="3855113614"/>
                    </a:ext>
                  </a:extLst>
                </a:gridCol>
                <a:gridCol w="1827198">
                  <a:extLst>
                    <a:ext uri="{9D8B030D-6E8A-4147-A177-3AD203B41FA5}">
                      <a16:colId xmlns:a16="http://schemas.microsoft.com/office/drawing/2014/main" val="2154927355"/>
                    </a:ext>
                  </a:extLst>
                </a:gridCol>
                <a:gridCol w="1827198">
                  <a:extLst>
                    <a:ext uri="{9D8B030D-6E8A-4147-A177-3AD203B41FA5}">
                      <a16:colId xmlns:a16="http://schemas.microsoft.com/office/drawing/2014/main" val="3028577936"/>
                    </a:ext>
                  </a:extLst>
                </a:gridCol>
                <a:gridCol w="1827198">
                  <a:extLst>
                    <a:ext uri="{9D8B030D-6E8A-4147-A177-3AD203B41FA5}">
                      <a16:colId xmlns:a16="http://schemas.microsoft.com/office/drawing/2014/main" val="825409994"/>
                    </a:ext>
                  </a:extLst>
                </a:gridCol>
                <a:gridCol w="1827198">
                  <a:extLst>
                    <a:ext uri="{9D8B030D-6E8A-4147-A177-3AD203B41FA5}">
                      <a16:colId xmlns:a16="http://schemas.microsoft.com/office/drawing/2014/main" val="407809782"/>
                    </a:ext>
                  </a:extLst>
                </a:gridCol>
                <a:gridCol w="1827198">
                  <a:extLst>
                    <a:ext uri="{9D8B030D-6E8A-4147-A177-3AD203B41FA5}">
                      <a16:colId xmlns:a16="http://schemas.microsoft.com/office/drawing/2014/main" val="641757842"/>
                    </a:ext>
                  </a:extLst>
                </a:gridCol>
                <a:gridCol w="1827198">
                  <a:extLst>
                    <a:ext uri="{9D8B030D-6E8A-4147-A177-3AD203B41FA5}">
                      <a16:colId xmlns:a16="http://schemas.microsoft.com/office/drawing/2014/main" val="2878393405"/>
                    </a:ext>
                  </a:extLst>
                </a:gridCol>
              </a:tblGrid>
              <a:tr h="36103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0" dirty="0">
                          <a:latin typeface="BIZ UDPゴシック" panose="020B0400000000000000" pitchFamily="50" charset="-128"/>
                          <a:ea typeface="BIZ UDPゴシック" panose="020B0400000000000000" pitchFamily="50" charset="-128"/>
                        </a:rPr>
                        <a:t>成熟度レベル　</a:t>
                      </a:r>
                      <a:r>
                        <a:rPr kumimoji="1" lang="en-US" altLang="ja-JP" sz="1600" b="0" dirty="0">
                          <a:latin typeface="BIZ UDPゴシック" panose="020B0400000000000000" pitchFamily="50" charset="-128"/>
                          <a:ea typeface="BIZ UDPゴシック" panose="020B0400000000000000" pitchFamily="50" charset="-128"/>
                        </a:rPr>
                        <a:t>※COBIT</a:t>
                      </a:r>
                      <a:r>
                        <a:rPr kumimoji="1" lang="ja-JP" altLang="en-US" sz="1600" b="0" dirty="0">
                          <a:latin typeface="BIZ UDPゴシック" panose="020B0400000000000000" pitchFamily="50" charset="-128"/>
                          <a:ea typeface="BIZ UDPゴシック" panose="020B0400000000000000" pitchFamily="50" charset="-128"/>
                        </a:rPr>
                        <a:t>を援用し設定</a:t>
                      </a:r>
                      <a:endParaRPr kumimoji="1" lang="en-US" altLang="ja-JP" sz="1600" b="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０</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１</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２</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３</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４</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600" b="1" dirty="0">
                          <a:latin typeface="BIZ UDPゴシック" panose="020B0400000000000000" pitchFamily="50" charset="-128"/>
                          <a:ea typeface="BIZ UDPゴシック" panose="020B0400000000000000" pitchFamily="50" charset="-128"/>
                        </a:rPr>
                        <a:t>５</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42892498"/>
                  </a:ext>
                </a:extLst>
              </a:tr>
              <a:tr h="131064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ステータス</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600" dirty="0">
                          <a:solidFill>
                            <a:schemeClr val="bg1"/>
                          </a:solidFill>
                          <a:latin typeface="BIZ UDPゴシック" panose="020B0400000000000000" pitchFamily="50" charset="-128"/>
                          <a:ea typeface="BIZ UDPゴシック" panose="020B0400000000000000" pitchFamily="50" charset="-128"/>
                        </a:rPr>
                        <a:t>事業と主な支援領域</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6350" cap="flat" cmpd="sng" algn="ctr">
                      <a:solidFill>
                        <a:srgbClr val="4472C4">
                          <a:lumMod val="50000"/>
                        </a:srgbClr>
                      </a:solidFill>
                      <a:prstDash val="solid"/>
                      <a:round/>
                      <a:headEnd type="none" w="med" len="med"/>
                      <a:tailEnd type="none" w="med" len="me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意識もなく、</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対策等も</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考えていない</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対策をしたいが、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何から始めたら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基本的な対策を</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しているが、</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次に何をしたら</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よいか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わからない状態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セキュリティ</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マネジメント</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計画や行動を決め、実践している状態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リスクを分析し、方針・ルール・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対策の見直しを行っている状態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常に改善と</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効果の最大化に</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取り組んでいる</a:t>
                      </a:r>
                      <a:endParaRPr kumimoji="1" lang="en-US" altLang="ja-JP" sz="16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bg1"/>
                          </a:solidFill>
                          <a:latin typeface="BIZ UDPゴシック" panose="020B0400000000000000" pitchFamily="50" charset="-128"/>
                          <a:ea typeface="BIZ UDPゴシック" panose="020B0400000000000000" pitchFamily="50" charset="-128"/>
                        </a:rPr>
                        <a:t>状態</a:t>
                      </a: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871432646"/>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中小企業サイバーセキュリティの極意</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2890768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啓発事業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46450479"/>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 基本対策事業</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386473494"/>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rgbClr val="C00000"/>
                          </a:solidFill>
                          <a:latin typeface="BIZ UDPゴシック" panose="020B0400000000000000" pitchFamily="50" charset="-128"/>
                          <a:ea typeface="BIZ UDPゴシック" panose="020B0400000000000000" pitchFamily="50" charset="-128"/>
                        </a:rPr>
                        <a:t>実践力強化プログラム（本事業）</a:t>
                      </a:r>
                      <a:endParaRPr kumimoji="1" lang="en-US" altLang="ja-JP" sz="1600" b="0" dirty="0">
                        <a:solidFill>
                          <a:srgbClr val="C00000"/>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77201006"/>
                  </a:ext>
                </a:extLst>
              </a:tr>
              <a:tr h="5791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中小企業サイバーセキュリティ</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インシデント対応力強化</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92532503"/>
                  </a:ext>
                </a:extLst>
              </a:tr>
              <a:tr h="62361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1600" b="0" dirty="0" err="1">
                          <a:solidFill>
                            <a:schemeClr val="accent6">
                              <a:lumMod val="50000"/>
                            </a:schemeClr>
                          </a:solidFill>
                          <a:latin typeface="BIZ UDPゴシック" panose="020B0400000000000000" pitchFamily="50" charset="-128"/>
                          <a:ea typeface="BIZ UDPゴシック" panose="020B0400000000000000" pitchFamily="50" charset="-128"/>
                        </a:rPr>
                        <a:t>Tcyss</a:t>
                      </a:r>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（東京中小企業サイバー</a:t>
                      </a:r>
                      <a:endParaRPr kumimoji="1" lang="en-US" altLang="ja-JP" sz="1600" b="0" dirty="0">
                        <a:solidFill>
                          <a:schemeClr val="accent6">
                            <a:lumMod val="50000"/>
                          </a:schemeClr>
                        </a:solidFill>
                        <a:latin typeface="BIZ UDPゴシック" panose="020B0400000000000000" pitchFamily="50" charset="-128"/>
                        <a:ea typeface="BIZ UDPゴシック" panose="020B0400000000000000" pitchFamily="50" charset="-128"/>
                      </a:endParaRPr>
                    </a:p>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セキュリティ支援ネットワーク）</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13849490"/>
                  </a:ext>
                </a:extLst>
              </a:tr>
              <a:tr h="46562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1600" b="0" dirty="0">
                          <a:solidFill>
                            <a:schemeClr val="accent6">
                              <a:lumMod val="50000"/>
                            </a:schemeClr>
                          </a:solidFill>
                          <a:latin typeface="BIZ UDPゴシック" panose="020B0400000000000000" pitchFamily="50" charset="-128"/>
                          <a:ea typeface="BIZ UDPゴシック" panose="020B0400000000000000" pitchFamily="50" charset="-128"/>
                        </a:rPr>
                        <a:t>サイバーセキュリティ対策促進助成金</a:t>
                      </a:r>
                    </a:p>
                  </a:txBody>
                  <a:tcPr marL="72000" marR="72000"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ja-JP" altLang="en-US" sz="1600" dirty="0">
                        <a:latin typeface="BIZ UDPゴシック" panose="020B0400000000000000" pitchFamily="50" charset="-128"/>
                        <a:ea typeface="BIZ UDPゴシック" panose="020B0400000000000000" pitchFamily="50" charset="-128"/>
                      </a:endParaRPr>
                    </a:p>
                  </a:txBody>
                  <a:tcPr marL="91441" marR="91441"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7413068"/>
                  </a:ext>
                </a:extLst>
              </a:tr>
            </a:tbl>
          </a:graphicData>
        </a:graphic>
      </p:graphicFrame>
      <p:sp>
        <p:nvSpPr>
          <p:cNvPr id="7" name="矢印: 右 6">
            <a:extLst>
              <a:ext uri="{FF2B5EF4-FFF2-40B4-BE49-F238E27FC236}">
                <a16:creationId xmlns:a16="http://schemas.microsoft.com/office/drawing/2014/main" id="{5800A2D9-65F7-DEAE-9F1A-8CF51F2E5424}"/>
              </a:ext>
            </a:extLst>
          </p:cNvPr>
          <p:cNvSpPr/>
          <p:nvPr/>
        </p:nvSpPr>
        <p:spPr>
          <a:xfrm>
            <a:off x="5833985" y="5651838"/>
            <a:ext cx="3496962" cy="421413"/>
          </a:xfrm>
          <a:prstGeom prst="rightArrow">
            <a:avLst/>
          </a:prstGeom>
          <a:gradFill flip="none" rotWithShape="1">
            <a:gsLst>
              <a:gs pos="0">
                <a:schemeClr val="accent6">
                  <a:lumMod val="75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矢印: 右 7">
            <a:extLst>
              <a:ext uri="{FF2B5EF4-FFF2-40B4-BE49-F238E27FC236}">
                <a16:creationId xmlns:a16="http://schemas.microsoft.com/office/drawing/2014/main" id="{B6CCC4F6-204B-18A3-0099-D6D8C29C4448}"/>
              </a:ext>
            </a:extLst>
          </p:cNvPr>
          <p:cNvSpPr/>
          <p:nvPr/>
        </p:nvSpPr>
        <p:spPr>
          <a:xfrm>
            <a:off x="5833985" y="6122965"/>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矢印: 右 8">
            <a:extLst>
              <a:ext uri="{FF2B5EF4-FFF2-40B4-BE49-F238E27FC236}">
                <a16:creationId xmlns:a16="http://schemas.microsoft.com/office/drawing/2014/main" id="{BC14CB7E-A6E6-F87F-52CD-451DA6EC9C17}"/>
              </a:ext>
            </a:extLst>
          </p:cNvPr>
          <p:cNvSpPr/>
          <p:nvPr/>
        </p:nvSpPr>
        <p:spPr>
          <a:xfrm>
            <a:off x="7639051" y="6594092"/>
            <a:ext cx="1805066" cy="421413"/>
          </a:xfrm>
          <a:prstGeom prst="rightArrow">
            <a:avLst/>
          </a:prstGeom>
          <a:gradFill flip="none" rotWithShape="1">
            <a:gsLst>
              <a:gs pos="0">
                <a:schemeClr val="accent6">
                  <a:lumMod val="60000"/>
                  <a:lumOff val="40000"/>
                </a:schemeClr>
              </a:gs>
              <a:gs pos="0">
                <a:schemeClr val="accent6">
                  <a:lumMod val="60000"/>
                  <a:lumOff val="4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矢印: 右 9">
            <a:extLst>
              <a:ext uri="{FF2B5EF4-FFF2-40B4-BE49-F238E27FC236}">
                <a16:creationId xmlns:a16="http://schemas.microsoft.com/office/drawing/2014/main" id="{6D7DFD1A-B95D-DD90-8C57-8DB6731463D6}"/>
              </a:ext>
            </a:extLst>
          </p:cNvPr>
          <p:cNvSpPr/>
          <p:nvPr/>
        </p:nvSpPr>
        <p:spPr>
          <a:xfrm>
            <a:off x="9496427" y="7139827"/>
            <a:ext cx="3639004" cy="421413"/>
          </a:xfrm>
          <a:prstGeom prst="rightArrow">
            <a:avLst/>
          </a:prstGeom>
          <a:gradFill flip="none" rotWithShape="1">
            <a:gsLst>
              <a:gs pos="0">
                <a:schemeClr val="accent6">
                  <a:lumMod val="60000"/>
                  <a:lumOff val="40000"/>
                </a:schemeClr>
              </a:gs>
              <a:gs pos="0">
                <a:schemeClr val="accent6">
                  <a:lumMod val="40000"/>
                  <a:lumOff val="60000"/>
                </a:schemeClr>
              </a:gs>
              <a:gs pos="100000">
                <a:schemeClr val="accent6">
                  <a:lumMod val="50000"/>
                </a:schemeClr>
              </a:gs>
            </a:gsLst>
            <a:lin ang="0" scaled="1"/>
            <a:tileRect/>
          </a:gra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矢印: 右 10">
            <a:extLst>
              <a:ext uri="{FF2B5EF4-FFF2-40B4-BE49-F238E27FC236}">
                <a16:creationId xmlns:a16="http://schemas.microsoft.com/office/drawing/2014/main" id="{D9AF92E0-A958-A397-52A6-211C1F97E44C}"/>
              </a:ext>
            </a:extLst>
          </p:cNvPr>
          <p:cNvSpPr/>
          <p:nvPr/>
        </p:nvSpPr>
        <p:spPr>
          <a:xfrm>
            <a:off x="11315928" y="7659082"/>
            <a:ext cx="5461214"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矢印: 右 11">
            <a:extLst>
              <a:ext uri="{FF2B5EF4-FFF2-40B4-BE49-F238E27FC236}">
                <a16:creationId xmlns:a16="http://schemas.microsoft.com/office/drawing/2014/main" id="{EE25D4E8-888A-B509-E3A4-7032EDEC226F}"/>
              </a:ext>
            </a:extLst>
          </p:cNvPr>
          <p:cNvSpPr/>
          <p:nvPr/>
        </p:nvSpPr>
        <p:spPr>
          <a:xfrm>
            <a:off x="5779468" y="8287622"/>
            <a:ext cx="5536458" cy="421413"/>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矢印: 右 12">
            <a:extLst>
              <a:ext uri="{FF2B5EF4-FFF2-40B4-BE49-F238E27FC236}">
                <a16:creationId xmlns:a16="http://schemas.microsoft.com/office/drawing/2014/main" id="{E016E846-142D-E362-AA0B-615A8BDE5F9A}"/>
              </a:ext>
            </a:extLst>
          </p:cNvPr>
          <p:cNvSpPr/>
          <p:nvPr/>
        </p:nvSpPr>
        <p:spPr>
          <a:xfrm>
            <a:off x="7641538" y="8884575"/>
            <a:ext cx="9135601" cy="415897"/>
          </a:xfrm>
          <a:prstGeom prst="rightArrow">
            <a:avLst/>
          </a:prstGeom>
          <a:solidFill>
            <a:srgbClr val="53B03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4" name="コネクタ: カギ線 3">
            <a:extLst>
              <a:ext uri="{FF2B5EF4-FFF2-40B4-BE49-F238E27FC236}">
                <a16:creationId xmlns:a16="http://schemas.microsoft.com/office/drawing/2014/main" id="{0B7900AC-89A3-7B7A-D80B-E07348414082}"/>
              </a:ext>
            </a:extLst>
          </p:cNvPr>
          <p:cNvCxnSpPr>
            <a:cxnSpLocks/>
          </p:cNvCxnSpPr>
          <p:nvPr/>
        </p:nvCxnSpPr>
        <p:spPr>
          <a:xfrm>
            <a:off x="7100239" y="6335068"/>
            <a:ext cx="538812" cy="464566"/>
          </a:xfrm>
          <a:prstGeom prst="bentConnector3">
            <a:avLst>
              <a:gd name="adj1" fmla="val 874"/>
            </a:avLst>
          </a:prstGeom>
          <a:ln w="114300">
            <a:solidFill>
              <a:schemeClr val="accent2">
                <a:lumMod val="40000"/>
                <a:lumOff val="6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01A2B85-2DC7-BDFB-96F7-342F6FF8ECB8}"/>
              </a:ext>
            </a:extLst>
          </p:cNvPr>
          <p:cNvSpPr txBox="1"/>
          <p:nvPr/>
        </p:nvSpPr>
        <p:spPr>
          <a:xfrm>
            <a:off x="5970681" y="6520673"/>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STEP1</a:t>
            </a:r>
          </a:p>
        </p:txBody>
      </p:sp>
      <p:cxnSp>
        <p:nvCxnSpPr>
          <p:cNvPr id="17" name="コネクタ: カギ線 16">
            <a:extLst>
              <a:ext uri="{FF2B5EF4-FFF2-40B4-BE49-F238E27FC236}">
                <a16:creationId xmlns:a16="http://schemas.microsoft.com/office/drawing/2014/main" id="{02BC1275-55A8-0FDA-1793-C8AA393F4499}"/>
              </a:ext>
            </a:extLst>
          </p:cNvPr>
          <p:cNvCxnSpPr>
            <a:cxnSpLocks/>
          </p:cNvCxnSpPr>
          <p:nvPr/>
        </p:nvCxnSpPr>
        <p:spPr>
          <a:xfrm>
            <a:off x="8858032" y="6826753"/>
            <a:ext cx="904785" cy="525613"/>
          </a:xfrm>
          <a:prstGeom prst="bentConnector3">
            <a:avLst>
              <a:gd name="adj1" fmla="val 644"/>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2C3142C-E53F-9F91-EB78-10AF6CB95972}"/>
              </a:ext>
            </a:extLst>
          </p:cNvPr>
          <p:cNvSpPr txBox="1"/>
          <p:nvPr/>
        </p:nvSpPr>
        <p:spPr>
          <a:xfrm>
            <a:off x="7667368" y="7139827"/>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STEP2</a:t>
            </a:r>
          </a:p>
        </p:txBody>
      </p:sp>
      <p:grpSp>
        <p:nvGrpSpPr>
          <p:cNvPr id="19" name="グループ化 18">
            <a:extLst>
              <a:ext uri="{FF2B5EF4-FFF2-40B4-BE49-F238E27FC236}">
                <a16:creationId xmlns:a16="http://schemas.microsoft.com/office/drawing/2014/main" id="{4C1E0C4E-4C0E-ACEE-A0CF-A028B69CE8FB}"/>
              </a:ext>
            </a:extLst>
          </p:cNvPr>
          <p:cNvGrpSpPr/>
          <p:nvPr/>
        </p:nvGrpSpPr>
        <p:grpSpPr>
          <a:xfrm>
            <a:off x="9882014" y="6812906"/>
            <a:ext cx="2811365" cy="296092"/>
            <a:chOff x="7196595" y="7212163"/>
            <a:chExt cx="2811364" cy="296092"/>
          </a:xfrm>
        </p:grpSpPr>
        <p:sp>
          <p:nvSpPr>
            <p:cNvPr id="20" name="楕円 19">
              <a:extLst>
                <a:ext uri="{FF2B5EF4-FFF2-40B4-BE49-F238E27FC236}">
                  <a16:creationId xmlns:a16="http://schemas.microsoft.com/office/drawing/2014/main" id="{71A32A7C-5D42-728B-7EBF-B8CFC940E51D}"/>
                </a:ext>
              </a:extLst>
            </p:cNvPr>
            <p:cNvSpPr/>
            <p:nvPr/>
          </p:nvSpPr>
          <p:spPr>
            <a:xfrm>
              <a:off x="7196595" y="7212164"/>
              <a:ext cx="1242137" cy="296091"/>
            </a:xfrm>
            <a:prstGeom prst="ellipse">
              <a:avLst/>
            </a:prstGeom>
            <a:solidFill>
              <a:srgbClr val="DFB9B3"/>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Before</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楕円 20">
              <a:extLst>
                <a:ext uri="{FF2B5EF4-FFF2-40B4-BE49-F238E27FC236}">
                  <a16:creationId xmlns:a16="http://schemas.microsoft.com/office/drawing/2014/main" id="{82521859-EDCD-F124-F844-1A71C3A0B39F}"/>
                </a:ext>
              </a:extLst>
            </p:cNvPr>
            <p:cNvSpPr/>
            <p:nvPr/>
          </p:nvSpPr>
          <p:spPr>
            <a:xfrm>
              <a:off x="8878744" y="7212163"/>
              <a:ext cx="1129215" cy="296091"/>
            </a:xfrm>
            <a:prstGeom prst="ellipse">
              <a:avLst/>
            </a:prstGeom>
            <a:solidFill>
              <a:srgbClr val="FF0000"/>
            </a:solidFill>
            <a:ln>
              <a:noFill/>
            </a:ln>
          </p:spPr>
          <p:style>
            <a:lnRef idx="1">
              <a:schemeClr val="accent3"/>
            </a:lnRef>
            <a:fillRef idx="3">
              <a:schemeClr val="accent3"/>
            </a:fillRef>
            <a:effectRef idx="2">
              <a:schemeClr val="accent3"/>
            </a:effectRef>
            <a:fontRef idx="minor">
              <a:schemeClr val="lt1"/>
            </a:fontRef>
          </p:style>
          <p:txBody>
            <a:bodyPr lIns="36001" rIns="36001"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After</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22" name="直線コネクタ 21">
            <a:extLst>
              <a:ext uri="{FF2B5EF4-FFF2-40B4-BE49-F238E27FC236}">
                <a16:creationId xmlns:a16="http://schemas.microsoft.com/office/drawing/2014/main" id="{C2F19C19-A15C-591A-2061-9D13E461EEF5}"/>
              </a:ext>
            </a:extLst>
          </p:cNvPr>
          <p:cNvCxnSpPr>
            <a:cxnSpLocks/>
          </p:cNvCxnSpPr>
          <p:nvPr/>
        </p:nvCxnSpPr>
        <p:spPr>
          <a:xfrm>
            <a:off x="10712409" y="7370659"/>
            <a:ext cx="0" cy="1727095"/>
          </a:xfrm>
          <a:prstGeom prst="line">
            <a:avLst/>
          </a:prstGeom>
          <a:ln w="76200">
            <a:solidFill>
              <a:schemeClr val="bg2">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AE7EB23F-D266-4CAB-3653-3B9D30DEB10D}"/>
              </a:ext>
            </a:extLst>
          </p:cNvPr>
          <p:cNvSpPr txBox="1"/>
          <p:nvPr/>
        </p:nvSpPr>
        <p:spPr>
          <a:xfrm>
            <a:off x="9501601" y="7727568"/>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STEP3</a:t>
            </a:r>
          </a:p>
        </p:txBody>
      </p:sp>
      <p:sp>
        <p:nvSpPr>
          <p:cNvPr id="25" name="正方形/長方形 24">
            <a:extLst>
              <a:ext uri="{FF2B5EF4-FFF2-40B4-BE49-F238E27FC236}">
                <a16:creationId xmlns:a16="http://schemas.microsoft.com/office/drawing/2014/main" id="{258BACF5-DD86-7714-6F8B-E58332808560}"/>
              </a:ext>
            </a:extLst>
          </p:cNvPr>
          <p:cNvSpPr/>
          <p:nvPr/>
        </p:nvSpPr>
        <p:spPr>
          <a:xfrm>
            <a:off x="9489777" y="3947184"/>
            <a:ext cx="1826146" cy="5360491"/>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6" name="コネクタ: カギ線 25">
            <a:extLst>
              <a:ext uri="{FF2B5EF4-FFF2-40B4-BE49-F238E27FC236}">
                <a16:creationId xmlns:a16="http://schemas.microsoft.com/office/drawing/2014/main" id="{7C0CAF2D-F9E8-9ACE-80E4-5B99525D41E6}"/>
              </a:ext>
            </a:extLst>
          </p:cNvPr>
          <p:cNvCxnSpPr>
            <a:cxnSpLocks/>
          </p:cNvCxnSpPr>
          <p:nvPr/>
        </p:nvCxnSpPr>
        <p:spPr>
          <a:xfrm>
            <a:off x="11036162" y="7370659"/>
            <a:ext cx="547356" cy="517168"/>
          </a:xfrm>
          <a:prstGeom prst="bentConnector3">
            <a:avLst>
              <a:gd name="adj1" fmla="val -506"/>
            </a:avLst>
          </a:prstGeom>
          <a:ln w="114300">
            <a:solidFill>
              <a:srgbClr val="FF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F9117C6-FDA9-99DD-77F0-3D78284AB957}"/>
              </a:ext>
            </a:extLst>
          </p:cNvPr>
          <p:cNvSpPr txBox="1"/>
          <p:nvPr/>
        </p:nvSpPr>
        <p:spPr>
          <a:xfrm>
            <a:off x="11781660" y="7879165"/>
            <a:ext cx="1349670" cy="461665"/>
          </a:xfrm>
          <a:prstGeom prst="rect">
            <a:avLst/>
          </a:prstGeom>
          <a:noFill/>
        </p:spPr>
        <p:txBody>
          <a:bodyPr wrap="square">
            <a:spAutoFit/>
          </a:bodyPr>
          <a:lstStyle/>
          <a:p>
            <a:pPr marL="0" marR="0" lvl="0" indent="0" algn="l" defTabSz="13206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+α</a:t>
            </a:r>
          </a:p>
        </p:txBody>
      </p:sp>
    </p:spTree>
    <p:extLst>
      <p:ext uri="{BB962C8B-B14F-4D97-AF65-F5344CB8AC3E}">
        <p14:creationId xmlns:p14="http://schemas.microsoft.com/office/powerpoint/2010/main" val="4562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8D485830-3317-4EEE-C214-5CD0CDE39DF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a:latin typeface="BIZ UDPゴシック" panose="020B0400000000000000" pitchFamily="50" charset="-128"/>
                <a:ea typeface="BIZ UDPゴシック" panose="020B0400000000000000" pitchFamily="50" charset="-128"/>
              </a:rPr>
              <a:t>サイバー・フィジカル・セキュリティ対策フレームワーク</a:t>
            </a:r>
          </a:p>
        </p:txBody>
      </p:sp>
      <p:sp>
        <p:nvSpPr>
          <p:cNvPr id="3" name="テキスト プレースホルダー 2">
            <a:extLst>
              <a:ext uri="{FF2B5EF4-FFF2-40B4-BE49-F238E27FC236}">
                <a16:creationId xmlns:a16="http://schemas.microsoft.com/office/drawing/2014/main" id="{DF3A618B-6C85-6428-E518-3E8FCE6EEEC6}"/>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a:latin typeface="BIZ UDPゴシック" panose="020B0400000000000000" pitchFamily="50" charset="-128"/>
                <a:ea typeface="BIZ UDPゴシック" panose="020B0400000000000000" pitchFamily="50" charset="-128"/>
              </a:rPr>
              <a:t>3</a:t>
            </a:r>
            <a:r>
              <a:rPr lang="ja-JP" altLang="en-US" sz="3600">
                <a:latin typeface="BIZ UDPゴシック" panose="020B0400000000000000" pitchFamily="50" charset="-128"/>
                <a:ea typeface="BIZ UDPゴシック" panose="020B0400000000000000" pitchFamily="50" charset="-128"/>
              </a:rPr>
              <a:t>層構造モデル</a:t>
            </a:r>
            <a:endParaRPr lang="en-US" altLang="ja-JP" sz="360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1FC26CC2-925B-91E3-ABE3-29379B12B0FC}"/>
              </a:ext>
            </a:extLst>
          </p:cNvPr>
          <p:cNvPicPr>
            <a:picLocks noChangeAspect="1"/>
          </p:cNvPicPr>
          <p:nvPr/>
        </p:nvPicPr>
        <p:blipFill>
          <a:blip r:embed="rId3"/>
          <a:stretch>
            <a:fillRect/>
          </a:stretch>
        </p:blipFill>
        <p:spPr>
          <a:xfrm>
            <a:off x="10317515" y="2174400"/>
            <a:ext cx="6754234" cy="6948952"/>
          </a:xfrm>
          <a:prstGeom prst="rect">
            <a:avLst/>
          </a:prstGeom>
        </p:spPr>
      </p:pic>
      <p:graphicFrame>
        <p:nvGraphicFramePr>
          <p:cNvPr id="10" name="表 1103">
            <a:extLst>
              <a:ext uri="{FF2B5EF4-FFF2-40B4-BE49-F238E27FC236}">
                <a16:creationId xmlns:a16="http://schemas.microsoft.com/office/drawing/2014/main" id="{99598997-555E-720D-04A5-73E6042F3983}"/>
              </a:ext>
            </a:extLst>
          </p:cNvPr>
          <p:cNvGraphicFramePr>
            <a:graphicFrameLocks noGrp="1"/>
          </p:cNvGraphicFramePr>
          <p:nvPr>
            <p:extLst>
              <p:ext uri="{D42A27DB-BD31-4B8C-83A1-F6EECF244321}">
                <p14:modId xmlns:p14="http://schemas.microsoft.com/office/powerpoint/2010/main" val="1301699825"/>
              </p:ext>
            </p:extLst>
          </p:nvPr>
        </p:nvGraphicFramePr>
        <p:xfrm>
          <a:off x="1336909" y="2185975"/>
          <a:ext cx="8790939" cy="1645920"/>
        </p:xfrm>
        <a:graphic>
          <a:graphicData uri="http://schemas.openxmlformats.org/drawingml/2006/table">
            <a:tbl>
              <a:tblPr firstRow="1" bandRow="1">
                <a:tableStyleId>{5C22544A-7EE6-4342-B048-85BDC9FD1C3A}</a:tableStyleId>
              </a:tblPr>
              <a:tblGrid>
                <a:gridCol w="8790939">
                  <a:extLst>
                    <a:ext uri="{9D8B030D-6E8A-4147-A177-3AD203B41FA5}">
                      <a16:colId xmlns:a16="http://schemas.microsoft.com/office/drawing/2014/main" val="2125214251"/>
                    </a:ext>
                  </a:extLst>
                </a:gridCol>
              </a:tblGrid>
              <a:tr h="325571">
                <a:tc>
                  <a:txBody>
                    <a:bodyPr/>
                    <a:lstStyle/>
                    <a:p>
                      <a:pPr marL="0" marR="0" lvl="0" indent="0" algn="l" defTabSz="914360" rtl="0" eaLnBrk="1" fontAlgn="auto" latinLnBrk="0" hangingPunct="1">
                        <a:lnSpc>
                          <a:spcPct val="100000"/>
                        </a:lnSpc>
                        <a:spcBef>
                          <a:spcPts val="0"/>
                        </a:spcBef>
                        <a:spcAft>
                          <a:spcPts val="0"/>
                        </a:spcAft>
                        <a:buClrTx/>
                        <a:buSzTx/>
                        <a:buFontTx/>
                        <a:buNone/>
                        <a:tabLst/>
                        <a:defRPr/>
                      </a:pPr>
                      <a:r>
                        <a:rPr kumimoji="1" lang="ja-JP" altLang="en-US" sz="3200" dirty="0">
                          <a:solidFill>
                            <a:schemeClr val="accent1">
                              <a:lumMod val="75000"/>
                            </a:schemeClr>
                          </a:solidFill>
                          <a:latin typeface="BIZ UDPゴシック" panose="020B0400000000000000" pitchFamily="50" charset="-128"/>
                          <a:ea typeface="BIZ UDPゴシック" panose="020B0400000000000000" pitchFamily="50" charset="-128"/>
                        </a:rPr>
                        <a:t>サイバー空間におけるつながり</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3</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層</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675434"/>
                  </a:ext>
                </a:extLst>
              </a:tr>
              <a:tr h="353513">
                <a:tc>
                  <a:txBody>
                    <a:bodyPr/>
                    <a:lstStyle/>
                    <a:p>
                      <a:pPr algn="l"/>
                      <a:r>
                        <a:rPr kumimoji="1" lang="ja-JP" altLang="en-US" sz="3200" dirty="0">
                          <a:latin typeface="BIZ UDPゴシック" panose="020B0400000000000000" pitchFamily="50" charset="-128"/>
                          <a:ea typeface="BIZ UDPゴシック" panose="020B0400000000000000" pitchFamily="50" charset="-128"/>
                        </a:rPr>
                        <a:t>自由に流通し、加工・創造されるサービスを創造するためのデータの信頼性を確保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550293"/>
                  </a:ext>
                </a:extLst>
              </a:tr>
            </a:tbl>
          </a:graphicData>
        </a:graphic>
      </p:graphicFrame>
      <p:graphicFrame>
        <p:nvGraphicFramePr>
          <p:cNvPr id="11" name="表 10">
            <a:extLst>
              <a:ext uri="{FF2B5EF4-FFF2-40B4-BE49-F238E27FC236}">
                <a16:creationId xmlns:a16="http://schemas.microsoft.com/office/drawing/2014/main" id="{59B9E9BB-6B46-2FF2-F6F7-B82CAD404031}"/>
              </a:ext>
            </a:extLst>
          </p:cNvPr>
          <p:cNvGraphicFramePr>
            <a:graphicFrameLocks noGrp="1"/>
          </p:cNvGraphicFramePr>
          <p:nvPr>
            <p:extLst>
              <p:ext uri="{D42A27DB-BD31-4B8C-83A1-F6EECF244321}">
                <p14:modId xmlns:p14="http://schemas.microsoft.com/office/powerpoint/2010/main" val="2805807193"/>
              </p:ext>
            </p:extLst>
          </p:nvPr>
        </p:nvGraphicFramePr>
        <p:xfrm>
          <a:off x="1336909" y="4333746"/>
          <a:ext cx="9265501" cy="2621280"/>
        </p:xfrm>
        <a:graphic>
          <a:graphicData uri="http://schemas.openxmlformats.org/drawingml/2006/table">
            <a:tbl>
              <a:tblPr firstRow="1" bandRow="1">
                <a:tableStyleId>{5C22544A-7EE6-4342-B048-85BDC9FD1C3A}</a:tableStyleId>
              </a:tblPr>
              <a:tblGrid>
                <a:gridCol w="9265501">
                  <a:extLst>
                    <a:ext uri="{9D8B030D-6E8A-4147-A177-3AD203B41FA5}">
                      <a16:colId xmlns:a16="http://schemas.microsoft.com/office/drawing/2014/main" val="2125214251"/>
                    </a:ext>
                  </a:extLst>
                </a:gridCol>
              </a:tblGrid>
              <a:tr h="402229">
                <a:tc>
                  <a:txBody>
                    <a:bodyPr/>
                    <a:lstStyle/>
                    <a:p>
                      <a:pPr algn="l"/>
                      <a:r>
                        <a:rPr kumimoji="1" lang="ja-JP" altLang="en-US" sz="3200" dirty="0">
                          <a:solidFill>
                            <a:srgbClr val="00B050"/>
                          </a:solidFill>
                          <a:latin typeface="BIZ UDPゴシック" panose="020B0400000000000000" pitchFamily="50" charset="-128"/>
                          <a:ea typeface="BIZ UDPゴシック" panose="020B0400000000000000" pitchFamily="50" charset="-128"/>
                        </a:rPr>
                        <a:t>フィジカル空間とサイバー空間のつながり</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2</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層</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675434"/>
                  </a:ext>
                </a:extLst>
              </a:tr>
              <a:tr h="363184">
                <a:tc>
                  <a:txBody>
                    <a:bodyPr/>
                    <a:lstStyle/>
                    <a:p>
                      <a:pPr algn="l"/>
                      <a:r>
                        <a:rPr kumimoji="1" lang="ja-JP" altLang="en-US" sz="3200" dirty="0">
                          <a:latin typeface="BIZ UDPゴシック" panose="020B0400000000000000" pitchFamily="50" charset="-128"/>
                          <a:ea typeface="BIZ UDPゴシック" panose="020B0400000000000000" pitchFamily="50" charset="-128"/>
                        </a:rPr>
                        <a:t>フィジカル空間・サイバー空間を正確に</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転写</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する機能の信頼性を確保</a:t>
                      </a:r>
                      <a:endParaRPr kumimoji="1" lang="en-US" altLang="ja-JP" sz="3200" dirty="0">
                        <a:latin typeface="BIZ UDPゴシック" panose="020B0400000000000000" pitchFamily="50" charset="-128"/>
                        <a:ea typeface="BIZ UDPゴシック" panose="020B0400000000000000" pitchFamily="50" charset="-128"/>
                      </a:endParaRPr>
                    </a:p>
                    <a:p>
                      <a:pPr marL="457200" indent="-457200" algn="l">
                        <a:buFont typeface="メイリオ" panose="020B0604030504040204" pitchFamily="50" charset="-128"/>
                        <a:buChar char="※"/>
                      </a:pPr>
                      <a:r>
                        <a:rPr kumimoji="1" lang="ja-JP" altLang="en-US" sz="3200" dirty="0">
                          <a:latin typeface="BIZ UDPゴシック" panose="020B0400000000000000" pitchFamily="50" charset="-128"/>
                          <a:ea typeface="BIZ UDPゴシック" panose="020B0400000000000000" pitchFamily="50" charset="-128"/>
                        </a:rPr>
                        <a:t>現実をデータに転換するセンサーや電子信号を物理運動に転換するコントローラなどの信頼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550293"/>
                  </a:ext>
                </a:extLst>
              </a:tr>
            </a:tbl>
          </a:graphicData>
        </a:graphic>
      </p:graphicFrame>
      <p:graphicFrame>
        <p:nvGraphicFramePr>
          <p:cNvPr id="12" name="表 11">
            <a:extLst>
              <a:ext uri="{FF2B5EF4-FFF2-40B4-BE49-F238E27FC236}">
                <a16:creationId xmlns:a16="http://schemas.microsoft.com/office/drawing/2014/main" id="{FDD15E1B-F28F-C95D-5331-2D7A2FC20147}"/>
              </a:ext>
            </a:extLst>
          </p:cNvPr>
          <p:cNvGraphicFramePr>
            <a:graphicFrameLocks noGrp="1"/>
          </p:cNvGraphicFramePr>
          <p:nvPr>
            <p:extLst>
              <p:ext uri="{D42A27DB-BD31-4B8C-83A1-F6EECF244321}">
                <p14:modId xmlns:p14="http://schemas.microsoft.com/office/powerpoint/2010/main" val="836902539"/>
              </p:ext>
            </p:extLst>
          </p:nvPr>
        </p:nvGraphicFramePr>
        <p:xfrm>
          <a:off x="1336909" y="7456878"/>
          <a:ext cx="8432124" cy="1645920"/>
        </p:xfrm>
        <a:graphic>
          <a:graphicData uri="http://schemas.openxmlformats.org/drawingml/2006/table">
            <a:tbl>
              <a:tblPr firstRow="1" bandRow="1">
                <a:tableStyleId>{5C22544A-7EE6-4342-B048-85BDC9FD1C3A}</a:tableStyleId>
              </a:tblPr>
              <a:tblGrid>
                <a:gridCol w="8432124">
                  <a:extLst>
                    <a:ext uri="{9D8B030D-6E8A-4147-A177-3AD203B41FA5}">
                      <a16:colId xmlns:a16="http://schemas.microsoft.com/office/drawing/2014/main" val="2125214251"/>
                    </a:ext>
                  </a:extLst>
                </a:gridCol>
              </a:tblGrid>
              <a:tr h="402229">
                <a:tc>
                  <a:txBody>
                    <a:bodyPr/>
                    <a:lstStyle/>
                    <a:p>
                      <a:pPr algn="l"/>
                      <a:r>
                        <a:rPr kumimoji="1" lang="ja-JP" altLang="en-US" sz="3200" dirty="0">
                          <a:solidFill>
                            <a:srgbClr val="FF6600"/>
                          </a:solidFill>
                          <a:latin typeface="BIZ UDPゴシック" panose="020B0400000000000000" pitchFamily="50" charset="-128"/>
                          <a:ea typeface="BIZ UDPゴシック" panose="020B0400000000000000" pitchFamily="50" charset="-128"/>
                        </a:rPr>
                        <a:t>企業間のつながり</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第</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3200" b="1" dirty="0">
                          <a:solidFill>
                            <a:schemeClr val="tx1"/>
                          </a:solidFill>
                          <a:latin typeface="BIZ UDPゴシック" panose="020B0400000000000000" pitchFamily="50" charset="-128"/>
                          <a:ea typeface="BIZ UDPゴシック" panose="020B0400000000000000" pitchFamily="50" charset="-128"/>
                        </a:rPr>
                        <a:t>層</a:t>
                      </a:r>
                      <a:r>
                        <a:rPr kumimoji="1" lang="en-US" altLang="ja-JP" sz="32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3200" b="1"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5675434"/>
                  </a:ext>
                </a:extLst>
              </a:tr>
              <a:tr h="363184">
                <a:tc>
                  <a:txBody>
                    <a:bodyPr/>
                    <a:lstStyle/>
                    <a:p>
                      <a:pPr algn="l"/>
                      <a:r>
                        <a:rPr kumimoji="1" lang="ja-JP" altLang="en-US" sz="3200" dirty="0">
                          <a:latin typeface="BIZ UDPゴシック" panose="020B0400000000000000" pitchFamily="50" charset="-128"/>
                          <a:ea typeface="BIZ UDPゴシック" panose="020B0400000000000000" pitchFamily="50" charset="-128"/>
                        </a:rPr>
                        <a:t>適切なマネジメントを基盤に各主体の信頼性を確保</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550293"/>
                  </a:ext>
                </a:extLst>
              </a:tr>
            </a:tbl>
          </a:graphicData>
        </a:graphic>
      </p:graphicFrame>
      <p:sp>
        <p:nvSpPr>
          <p:cNvPr id="7" name="object 40">
            <a:extLst>
              <a:ext uri="{FF2B5EF4-FFF2-40B4-BE49-F238E27FC236}">
                <a16:creationId xmlns:a16="http://schemas.microsoft.com/office/drawing/2014/main" id="{4994F370-5F4F-5AF8-4116-1EA7651382F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67A9F3C2-98D4-CDCB-CAB7-F86BFACAD569}"/>
              </a:ext>
            </a:extLst>
          </p:cNvPr>
          <p:cNvSpPr txBox="1"/>
          <p:nvPr/>
        </p:nvSpPr>
        <p:spPr>
          <a:xfrm>
            <a:off x="13106608" y="654257"/>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11-4.】</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P18</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P19</a:t>
            </a:r>
          </a:p>
        </p:txBody>
      </p:sp>
    </p:spTree>
    <p:extLst>
      <p:ext uri="{BB962C8B-B14F-4D97-AF65-F5344CB8AC3E}">
        <p14:creationId xmlns:p14="http://schemas.microsoft.com/office/powerpoint/2010/main" val="2195728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11-5-1.】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P25</a:t>
            </a:r>
          </a:p>
        </p:txBody>
      </p:sp>
      <p:sp>
        <p:nvSpPr>
          <p:cNvPr id="5" name="テキスト プレースホルダー 2">
            <a:extLst>
              <a:ext uri="{FF2B5EF4-FFF2-40B4-BE49-F238E27FC236}">
                <a16:creationId xmlns:a16="http://schemas.microsoft.com/office/drawing/2014/main" id="{8D485830-3317-4EEE-C214-5CD0CDE39DF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サイバーセキュリティ経営ガイドライン</a:t>
            </a:r>
          </a:p>
        </p:txBody>
      </p:sp>
      <p:sp>
        <p:nvSpPr>
          <p:cNvPr id="6" name="テキスト プレースホルダー 2">
            <a:extLst>
              <a:ext uri="{FF2B5EF4-FFF2-40B4-BE49-F238E27FC236}">
                <a16:creationId xmlns:a16="http://schemas.microsoft.com/office/drawing/2014/main" id="{72F8D884-56F5-25E6-E17A-C19859FA849A}"/>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経営者が認識するべき</a:t>
            </a:r>
            <a:r>
              <a:rPr lang="en-US" altLang="ja-JP" sz="3600" dirty="0">
                <a:latin typeface="BIZ UDPゴシック" panose="020B0400000000000000" pitchFamily="50" charset="-128"/>
                <a:ea typeface="BIZ UDPゴシック" panose="020B0400000000000000" pitchFamily="50" charset="-128"/>
              </a:rPr>
              <a:t>3</a:t>
            </a:r>
            <a:r>
              <a:rPr lang="ja-JP" altLang="en-US" sz="3600" dirty="0">
                <a:latin typeface="BIZ UDPゴシック" panose="020B0400000000000000" pitchFamily="50" charset="-128"/>
                <a:ea typeface="BIZ UDPゴシック" panose="020B0400000000000000" pitchFamily="50" charset="-128"/>
              </a:rPr>
              <a:t>原則</a:t>
            </a:r>
            <a:endParaRPr lang="en-US" altLang="ja-JP" sz="3600" dirty="0">
              <a:latin typeface="BIZ UDPゴシック" panose="020B0400000000000000" pitchFamily="50" charset="-128"/>
              <a:ea typeface="BIZ UDPゴシック" panose="020B0400000000000000" pitchFamily="50" charset="-128"/>
            </a:endParaRPr>
          </a:p>
        </p:txBody>
      </p:sp>
      <p:graphicFrame>
        <p:nvGraphicFramePr>
          <p:cNvPr id="7" name="表 8">
            <a:extLst>
              <a:ext uri="{FF2B5EF4-FFF2-40B4-BE49-F238E27FC236}">
                <a16:creationId xmlns:a16="http://schemas.microsoft.com/office/drawing/2014/main" id="{78CAB21C-1CE7-A28D-1EAE-98FF1CED7CAB}"/>
              </a:ext>
            </a:extLst>
          </p:cNvPr>
          <p:cNvGraphicFramePr>
            <a:graphicFrameLocks noGrp="1"/>
          </p:cNvGraphicFramePr>
          <p:nvPr>
            <p:extLst>
              <p:ext uri="{D42A27DB-BD31-4B8C-83A1-F6EECF244321}">
                <p14:modId xmlns:p14="http://schemas.microsoft.com/office/powerpoint/2010/main" val="2339811501"/>
              </p:ext>
            </p:extLst>
          </p:nvPr>
        </p:nvGraphicFramePr>
        <p:xfrm>
          <a:off x="1913717" y="1984006"/>
          <a:ext cx="14677457" cy="6913040"/>
        </p:xfrm>
        <a:graphic>
          <a:graphicData uri="http://schemas.openxmlformats.org/drawingml/2006/table">
            <a:tbl>
              <a:tblPr firstRow="1" bandRow="1">
                <a:tableStyleId>{7DF18680-E054-41AD-8BC1-D1AEF772440D}</a:tableStyleId>
              </a:tblPr>
              <a:tblGrid>
                <a:gridCol w="2456442">
                  <a:extLst>
                    <a:ext uri="{9D8B030D-6E8A-4147-A177-3AD203B41FA5}">
                      <a16:colId xmlns:a16="http://schemas.microsoft.com/office/drawing/2014/main" val="1382305429"/>
                    </a:ext>
                  </a:extLst>
                </a:gridCol>
                <a:gridCol w="12221015">
                  <a:extLst>
                    <a:ext uri="{9D8B030D-6E8A-4147-A177-3AD203B41FA5}">
                      <a16:colId xmlns:a16="http://schemas.microsoft.com/office/drawing/2014/main" val="2218190910"/>
                    </a:ext>
                  </a:extLst>
                </a:gridCol>
              </a:tblGrid>
              <a:tr h="577781">
                <a:tc gridSpan="2">
                  <a:txBody>
                    <a:bodyPr/>
                    <a:lstStyle/>
                    <a:p>
                      <a:pPr algn="l"/>
                      <a:endParaRPr kumimoji="1" lang="ja-JP" altLang="en-US" sz="2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1050" b="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3413124"/>
                  </a:ext>
                </a:extLst>
              </a:tr>
              <a:tr h="2111753">
                <a:tc>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原則</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nSpc>
                          <a:spcPct val="110000"/>
                        </a:lnSpc>
                      </a:pPr>
                      <a:r>
                        <a:rPr kumimoji="1" lang="ja-JP" altLang="en-US" sz="3200" b="0" dirty="0">
                          <a:solidFill>
                            <a:schemeClr val="tx1"/>
                          </a:solidFill>
                          <a:latin typeface="BIZ UDPゴシック" panose="020B0400000000000000" pitchFamily="50" charset="-128"/>
                          <a:ea typeface="BIZ UDPゴシック" panose="020B0400000000000000" pitchFamily="50" charset="-128"/>
                        </a:rPr>
                        <a:t>経営者は、サイバーセキュリティリスクが自社のリスクマネジメントにおける重要課題であることを認識し、自らのリーダーシップのもとで対策を進めることが必要</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0886308"/>
                  </a:ext>
                </a:extLst>
              </a:tr>
              <a:tr h="2111753">
                <a:tc>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原則</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2</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nSpc>
                          <a:spcPct val="110000"/>
                        </a:lnSpc>
                      </a:pPr>
                      <a:r>
                        <a:rPr kumimoji="1" lang="ja-JP" altLang="en-US" sz="3200" b="0" dirty="0">
                          <a:solidFill>
                            <a:schemeClr val="tx1"/>
                          </a:solidFill>
                          <a:latin typeface="BIZ UDPゴシック" panose="020B0400000000000000" pitchFamily="50" charset="-128"/>
                          <a:ea typeface="BIZ UDPゴシック" panose="020B0400000000000000" pitchFamily="50" charset="-128"/>
                        </a:rPr>
                        <a:t>サイバーセキュリティ確保に関する責務を全うするには、自社のみならず、国内外の拠点、ビジネスパートナーや委託先など、サプライチェーン全体にわたるサイバーセキュリティ対策への目配りが必要</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5859213"/>
                  </a:ext>
                </a:extLst>
              </a:tr>
              <a:tr h="2111753">
                <a:tc>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原則</a:t>
                      </a:r>
                      <a:r>
                        <a:rPr kumimoji="1" lang="en-US" altLang="ja-JP" sz="3200" b="1" dirty="0">
                          <a:solidFill>
                            <a:schemeClr val="bg1"/>
                          </a:solidFill>
                          <a:latin typeface="BIZ UDPゴシック" panose="020B0400000000000000" pitchFamily="50" charset="-128"/>
                          <a:ea typeface="BIZ UDPゴシック" panose="020B0400000000000000" pitchFamily="50" charset="-128"/>
                        </a:rPr>
                        <a:t>3</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1" lang="ja-JP" altLang="en-US" sz="3200" b="0" dirty="0">
                          <a:solidFill>
                            <a:schemeClr val="tx1"/>
                          </a:solidFill>
                          <a:latin typeface="BIZ UDPゴシック" panose="020B0400000000000000" pitchFamily="50" charset="-128"/>
                          <a:ea typeface="BIZ UDPゴシック" panose="020B0400000000000000" pitchFamily="50" charset="-128"/>
                        </a:rPr>
                        <a:t>平時および緊急時のいずれにおいても、効果的なサイバーセキュリティ対策を実施するためには、関係者との積極的なコミュニケーションが必要</a:t>
                      </a:r>
                    </a:p>
                  </a:txBody>
                  <a:tcPr marL="180000" marR="18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916044"/>
                  </a:ext>
                </a:extLst>
              </a:tr>
            </a:tbl>
          </a:graphicData>
        </a:graphic>
      </p:graphicFrame>
      <p:sp>
        <p:nvSpPr>
          <p:cNvPr id="8" name="object 40">
            <a:extLst>
              <a:ext uri="{FF2B5EF4-FFF2-40B4-BE49-F238E27FC236}">
                <a16:creationId xmlns:a16="http://schemas.microsoft.com/office/drawing/2014/main" id="{5E3459D9-E74D-863F-742E-8674E18CDEF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119538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E247EC94-8334-5A51-0092-E4A647244F9F}"/>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経営の重要</a:t>
            </a:r>
            <a:r>
              <a:rPr lang="en-US" altLang="ja-JP" sz="3600" dirty="0">
                <a:latin typeface="BIZ UDPゴシック" panose="020B0400000000000000" pitchFamily="50" charset="-128"/>
                <a:ea typeface="BIZ UDPゴシック" panose="020B0400000000000000" pitchFamily="50" charset="-128"/>
              </a:rPr>
              <a:t>10</a:t>
            </a:r>
            <a:r>
              <a:rPr lang="ja-JP" altLang="en-US" sz="3600" dirty="0">
                <a:latin typeface="BIZ UDPゴシック" panose="020B0400000000000000" pitchFamily="50" charset="-128"/>
                <a:ea typeface="BIZ UDPゴシック" panose="020B0400000000000000" pitchFamily="50" charset="-128"/>
              </a:rPr>
              <a:t>項目（指示</a:t>
            </a:r>
            <a:r>
              <a:rPr lang="en-US" altLang="ja-JP" sz="3600" dirty="0">
                <a:latin typeface="BIZ UDPゴシック" panose="020B0400000000000000" pitchFamily="50" charset="-128"/>
                <a:ea typeface="BIZ UDPゴシック" panose="020B0400000000000000" pitchFamily="50" charset="-128"/>
              </a:rPr>
              <a:t>1</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6</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A8CD69A-8E34-1B02-CEAB-DBCAE1CE1421}"/>
              </a:ext>
            </a:extLst>
          </p:cNvPr>
          <p:cNvSpPr txBox="1"/>
          <p:nvPr/>
        </p:nvSpPr>
        <p:spPr>
          <a:xfrm>
            <a:off x="1568522" y="2208517"/>
            <a:ext cx="15681935" cy="4891275"/>
          </a:xfrm>
          <a:prstGeom prst="rect">
            <a:avLst/>
          </a:prstGeom>
          <a:noFill/>
        </p:spPr>
        <p:txBody>
          <a:bodyPr wrap="square">
            <a:spAutoFit/>
          </a:bodyPr>
          <a:lstStyle/>
          <a:p>
            <a:pPr algn="l" defTabSz="625475">
              <a:lnSpc>
                <a:spcPct val="110000"/>
              </a:lnSpc>
            </a:pPr>
            <a:r>
              <a:rPr lang="ja-JP" altLang="en-US" sz="3200" u="sng" dirty="0">
                <a:latin typeface="BIZ UDPゴシック" panose="020B0400000000000000" pitchFamily="50" charset="-128"/>
                <a:ea typeface="BIZ UDPゴシック" panose="020B0400000000000000" pitchFamily="50" charset="-128"/>
              </a:rPr>
              <a:t>サイバーセキュリティリスクの管理体制構築</a:t>
            </a:r>
            <a:endParaRPr lang="en-US" altLang="ja-JP" sz="3200" u="sng" dirty="0">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指示</a:t>
            </a:r>
            <a:r>
              <a:rPr lang="en-US" altLang="ja-JP" sz="3200" dirty="0">
                <a:latin typeface="BIZ UDPゴシック" panose="020B0400000000000000" pitchFamily="50" charset="-128"/>
                <a:ea typeface="BIZ UDPゴシック" panose="020B0400000000000000" pitchFamily="50" charset="-128"/>
              </a:rPr>
              <a:t>1	</a:t>
            </a:r>
            <a:r>
              <a:rPr lang="ja-JP" altLang="en-US" sz="3200" dirty="0">
                <a:latin typeface="BIZ UDPゴシック" panose="020B0400000000000000" pitchFamily="50" charset="-128"/>
                <a:ea typeface="BIZ UDPゴシック" panose="020B0400000000000000" pitchFamily="50" charset="-128"/>
              </a:rPr>
              <a:t>サイバーセキュリティリスクの</a:t>
            </a:r>
            <a:r>
              <a:rPr lang="ja-JP" altLang="en-US" sz="3200" b="1" dirty="0">
                <a:latin typeface="BIZ UDPゴシック" panose="020B0400000000000000" pitchFamily="50" charset="-128"/>
                <a:ea typeface="BIZ UDPゴシック" panose="020B0400000000000000" pitchFamily="50" charset="-128"/>
              </a:rPr>
              <a:t>認識、組織全体での対応方針の策定</a:t>
            </a:r>
            <a:endParaRPr lang="en-US" altLang="ja-JP" sz="3200" b="1" dirty="0">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指示</a:t>
            </a:r>
            <a:r>
              <a:rPr lang="en-US" altLang="ja-JP" sz="3200" b="0" i="0" dirty="0">
                <a:effectLst/>
                <a:latin typeface="BIZ UDPゴシック" panose="020B0400000000000000" pitchFamily="50" charset="-128"/>
                <a:ea typeface="BIZ UDPゴシック" panose="020B0400000000000000" pitchFamily="50" charset="-128"/>
              </a:rPr>
              <a:t>2	</a:t>
            </a:r>
            <a:r>
              <a:rPr lang="ja-JP" altLang="en-US" sz="3200" b="0" i="0" dirty="0">
                <a:effectLst/>
                <a:latin typeface="BIZ UDPゴシック" panose="020B0400000000000000" pitchFamily="50" charset="-128"/>
                <a:ea typeface="BIZ UDPゴシック" panose="020B0400000000000000" pitchFamily="50" charset="-128"/>
              </a:rPr>
              <a:t>サイバーセキュリティリスク</a:t>
            </a:r>
            <a:r>
              <a:rPr lang="ja-JP" altLang="en-US" sz="3200" b="1" i="0" dirty="0">
                <a:effectLst/>
                <a:latin typeface="BIZ UDPゴシック" panose="020B0400000000000000" pitchFamily="50" charset="-128"/>
                <a:ea typeface="BIZ UDPゴシック" panose="020B0400000000000000" pitchFamily="50" charset="-128"/>
              </a:rPr>
              <a:t>管理体制の構築</a:t>
            </a:r>
            <a:endParaRPr lang="en-US" altLang="ja-JP" sz="3200" b="1" i="0" dirty="0">
              <a:effectLst/>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指示</a:t>
            </a:r>
            <a:r>
              <a:rPr lang="en-US" altLang="ja-JP" sz="3200" dirty="0">
                <a:latin typeface="BIZ UDPゴシック" panose="020B0400000000000000" pitchFamily="50" charset="-128"/>
                <a:ea typeface="BIZ UDPゴシック" panose="020B0400000000000000" pitchFamily="50" charset="-128"/>
              </a:rPr>
              <a:t>3	</a:t>
            </a:r>
            <a:r>
              <a:rPr lang="ja-JP" altLang="en-US" sz="3200" dirty="0">
                <a:latin typeface="BIZ UDPゴシック" panose="020B0400000000000000" pitchFamily="50" charset="-128"/>
                <a:ea typeface="BIZ UDPゴシック" panose="020B0400000000000000" pitchFamily="50" charset="-128"/>
              </a:rPr>
              <a:t>サイバーセキュリティ対策のための</a:t>
            </a:r>
            <a:r>
              <a:rPr lang="ja-JP" altLang="en-US" sz="3200" b="1" dirty="0">
                <a:latin typeface="BIZ UDPゴシック" panose="020B0400000000000000" pitchFamily="50" charset="-128"/>
                <a:ea typeface="BIZ UDPゴシック" panose="020B0400000000000000" pitchFamily="50" charset="-128"/>
              </a:rPr>
              <a:t>資源（予算、人材など）確保</a:t>
            </a:r>
            <a:endParaRPr lang="en-US" altLang="ja-JP" sz="3200" b="1" dirty="0">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endParaRPr lang="en-US" altLang="ja-JP" sz="3200" b="0" i="0" dirty="0">
              <a:effectLst/>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r>
              <a:rPr lang="ja-JP" altLang="en-US" sz="3200" u="sng" dirty="0">
                <a:latin typeface="BIZ UDPゴシック" panose="020B0400000000000000" pitchFamily="50" charset="-128"/>
                <a:ea typeface="BIZ UDPゴシック" panose="020B0400000000000000" pitchFamily="50" charset="-128"/>
              </a:rPr>
              <a:t>サイバーセキュリティリスクの特定と対策の実装</a:t>
            </a:r>
            <a:endParaRPr lang="en-US" altLang="ja-JP" sz="3200" u="sng" dirty="0">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指示</a:t>
            </a:r>
            <a:r>
              <a:rPr lang="en-US" altLang="ja-JP" sz="3200" b="0" i="0" dirty="0">
                <a:effectLst/>
                <a:latin typeface="BIZ UDPゴシック" panose="020B0400000000000000" pitchFamily="50" charset="-128"/>
                <a:ea typeface="BIZ UDPゴシック" panose="020B0400000000000000" pitchFamily="50" charset="-128"/>
              </a:rPr>
              <a:t>4</a:t>
            </a:r>
            <a:r>
              <a:rPr lang="en-US" altLang="ja-JP" sz="3200" dirty="0">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サイバーセキュリティリスクの</a:t>
            </a:r>
            <a:r>
              <a:rPr lang="ja-JP" altLang="en-US" sz="3200" b="1" i="0" dirty="0">
                <a:effectLst/>
                <a:latin typeface="BIZ UDPゴシック" panose="020B0400000000000000" pitchFamily="50" charset="-128"/>
                <a:ea typeface="BIZ UDPゴシック" panose="020B0400000000000000" pitchFamily="50" charset="-128"/>
              </a:rPr>
              <a:t>把握とリスク対応に関する計画の策定</a:t>
            </a:r>
            <a:endParaRPr lang="en-US" altLang="ja-JP" sz="3200" b="1" dirty="0">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指示</a:t>
            </a:r>
            <a:r>
              <a:rPr lang="en-US" altLang="ja-JP" sz="3200" b="0" i="0" dirty="0">
                <a:effectLst/>
                <a:latin typeface="BIZ UDPゴシック" panose="020B0400000000000000" pitchFamily="50" charset="-128"/>
                <a:ea typeface="BIZ UDPゴシック" panose="020B0400000000000000" pitchFamily="50" charset="-128"/>
              </a:rPr>
              <a:t>5</a:t>
            </a:r>
            <a:r>
              <a:rPr lang="en-US" altLang="ja-JP" sz="3200" dirty="0">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サイバーセキュリティリスクに</a:t>
            </a:r>
            <a:r>
              <a:rPr lang="ja-JP" altLang="en-US" sz="3200" b="1" i="0" dirty="0">
                <a:effectLst/>
                <a:latin typeface="BIZ UDPゴシック" panose="020B0400000000000000" pitchFamily="50" charset="-128"/>
                <a:ea typeface="BIZ UDPゴシック" panose="020B0400000000000000" pitchFamily="50" charset="-128"/>
              </a:rPr>
              <a:t>効果的に対応する仕組みの構築</a:t>
            </a:r>
            <a:endParaRPr lang="en-US" altLang="ja-JP" sz="3200" b="1" i="0" dirty="0">
              <a:effectLst/>
              <a:latin typeface="BIZ UDPゴシック" panose="020B0400000000000000" pitchFamily="50" charset="-128"/>
              <a:ea typeface="BIZ UDPゴシック" panose="020B0400000000000000" pitchFamily="50" charset="-128"/>
            </a:endParaRPr>
          </a:p>
          <a:p>
            <a:pPr algn="l" defTabSz="687388">
              <a:lnSpc>
                <a:spcPct val="110000"/>
              </a:lnSpc>
              <a:tabLst>
                <a:tab pos="450850" algn="l"/>
              </a:tabLst>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指示</a:t>
            </a:r>
            <a:r>
              <a:rPr lang="en-US" altLang="ja-JP" sz="3200" dirty="0">
                <a:latin typeface="BIZ UDPゴシック" panose="020B0400000000000000" pitchFamily="50" charset="-128"/>
                <a:ea typeface="BIZ UDPゴシック" panose="020B0400000000000000" pitchFamily="50" charset="-128"/>
              </a:rPr>
              <a:t>6	PDCA</a:t>
            </a:r>
            <a:r>
              <a:rPr lang="ja-JP" altLang="en-US" sz="3200" dirty="0">
                <a:latin typeface="BIZ UDPゴシック" panose="020B0400000000000000" pitchFamily="50" charset="-128"/>
                <a:ea typeface="BIZ UDPゴシック" panose="020B0400000000000000" pitchFamily="50" charset="-128"/>
              </a:rPr>
              <a:t>サイクルによるサイバーセキュリティ対策の</a:t>
            </a:r>
            <a:r>
              <a:rPr lang="ja-JP" altLang="en-US" sz="3200" b="1" dirty="0">
                <a:latin typeface="BIZ UDPゴシック" panose="020B0400000000000000" pitchFamily="50" charset="-128"/>
                <a:ea typeface="BIZ UDPゴシック" panose="020B0400000000000000" pitchFamily="50" charset="-128"/>
              </a:rPr>
              <a:t>継続的改善</a:t>
            </a:r>
            <a:endParaRPr lang="en-US" altLang="ja-JP" sz="3200" b="1" dirty="0">
              <a:latin typeface="BIZ UDPゴシック" panose="020B0400000000000000" pitchFamily="50" charset="-128"/>
              <a:ea typeface="BIZ UDPゴシック" panose="020B0400000000000000" pitchFamily="50" charset="-128"/>
            </a:endParaRPr>
          </a:p>
        </p:txBody>
      </p:sp>
      <p:sp>
        <p:nvSpPr>
          <p:cNvPr id="11" name="テキスト プレースホルダー 2">
            <a:extLst>
              <a:ext uri="{FF2B5EF4-FFF2-40B4-BE49-F238E27FC236}">
                <a16:creationId xmlns:a16="http://schemas.microsoft.com/office/drawing/2014/main" id="{9ADDC769-1D17-B76F-A6B4-F25C76720121}"/>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サイバーセキュリティ経営ガイドライン</a:t>
            </a:r>
          </a:p>
        </p:txBody>
      </p:sp>
      <p:sp>
        <p:nvSpPr>
          <p:cNvPr id="6" name="object 40">
            <a:extLst>
              <a:ext uri="{FF2B5EF4-FFF2-40B4-BE49-F238E27FC236}">
                <a16:creationId xmlns:a16="http://schemas.microsoft.com/office/drawing/2014/main" id="{0466A8A0-8D44-4432-C540-1D0E5A85DAF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AC1916E9-468A-BD18-1565-D0AFF2FA0FCA}"/>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11-5-1.】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P25</a:t>
            </a:r>
          </a:p>
        </p:txBody>
      </p:sp>
    </p:spTree>
    <p:extLst>
      <p:ext uri="{BB962C8B-B14F-4D97-AF65-F5344CB8AC3E}">
        <p14:creationId xmlns:p14="http://schemas.microsoft.com/office/powerpoint/2010/main" val="1000538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2">
            <a:extLst>
              <a:ext uri="{FF2B5EF4-FFF2-40B4-BE49-F238E27FC236}">
                <a16:creationId xmlns:a16="http://schemas.microsoft.com/office/drawing/2014/main" id="{C726D09E-4DBE-BABE-A00B-E9C81F714BDA}"/>
              </a:ext>
            </a:extLst>
          </p:cNvPr>
          <p:cNvSpPr txBox="1">
            <a:spLocks/>
          </p:cNvSpPr>
          <p:nvPr/>
        </p:nvSpPr>
        <p:spPr>
          <a:xfrm>
            <a:off x="1332851" y="1612800"/>
            <a:ext cx="14944433" cy="6428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経営の重要</a:t>
            </a:r>
            <a:r>
              <a:rPr lang="en-US" altLang="ja-JP" sz="3600" dirty="0">
                <a:latin typeface="BIZ UDPゴシック" panose="020B0400000000000000" pitchFamily="50" charset="-128"/>
                <a:ea typeface="BIZ UDPゴシック" panose="020B0400000000000000" pitchFamily="50" charset="-128"/>
              </a:rPr>
              <a:t>10</a:t>
            </a:r>
            <a:r>
              <a:rPr lang="ja-JP" altLang="en-US" sz="3600" dirty="0">
                <a:latin typeface="BIZ UDPゴシック" panose="020B0400000000000000" pitchFamily="50" charset="-128"/>
                <a:ea typeface="BIZ UDPゴシック" panose="020B0400000000000000" pitchFamily="50" charset="-128"/>
              </a:rPr>
              <a:t>項目（指示</a:t>
            </a:r>
            <a:r>
              <a:rPr lang="en-US" altLang="ja-JP" sz="3600" dirty="0">
                <a:latin typeface="BIZ UDPゴシック" panose="020B0400000000000000" pitchFamily="50" charset="-128"/>
                <a:ea typeface="BIZ UDPゴシック" panose="020B0400000000000000" pitchFamily="50" charset="-128"/>
              </a:rPr>
              <a:t>7</a:t>
            </a:r>
            <a:r>
              <a:rPr lang="ja-JP" altLang="en-US" sz="3600" dirty="0">
                <a:latin typeface="BIZ UDPゴシック" panose="020B0400000000000000" pitchFamily="50" charset="-128"/>
                <a:ea typeface="BIZ UDPゴシック" panose="020B0400000000000000" pitchFamily="50" charset="-128"/>
              </a:rPr>
              <a:t>～</a:t>
            </a:r>
            <a:r>
              <a:rPr lang="en-US" altLang="ja-JP" sz="3600" dirty="0">
                <a:latin typeface="BIZ UDPゴシック" panose="020B0400000000000000" pitchFamily="50" charset="-128"/>
                <a:ea typeface="BIZ UDPゴシック" panose="020B0400000000000000" pitchFamily="50" charset="-128"/>
              </a:rPr>
              <a:t>10</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6778103-4095-BC1E-2EFD-63BCB76436EC}"/>
              </a:ext>
            </a:extLst>
          </p:cNvPr>
          <p:cNvSpPr txBox="1"/>
          <p:nvPr/>
        </p:nvSpPr>
        <p:spPr>
          <a:xfrm>
            <a:off x="1555200" y="2174400"/>
            <a:ext cx="15833069" cy="5432962"/>
          </a:xfrm>
          <a:prstGeom prst="rect">
            <a:avLst/>
          </a:prstGeom>
          <a:noFill/>
        </p:spPr>
        <p:txBody>
          <a:bodyPr wrap="square">
            <a:spAutoFit/>
          </a:bodyPr>
          <a:lstStyle/>
          <a:p>
            <a:pPr algn="l" defTabSz="1343025">
              <a:lnSpc>
                <a:spcPct val="110000"/>
              </a:lnSpc>
              <a:tabLst>
                <a:tab pos="358775" algn="l"/>
              </a:tabLst>
            </a:pPr>
            <a:r>
              <a:rPr lang="ja-JP" altLang="en-US" sz="3200" u="sng" dirty="0">
                <a:latin typeface="BIZ UDPゴシック" panose="020B0400000000000000" pitchFamily="50" charset="-128"/>
                <a:ea typeface="BIZ UDPゴシック" panose="020B0400000000000000" pitchFamily="50" charset="-128"/>
              </a:rPr>
              <a:t>インシデント発生に備えた体制構築</a:t>
            </a:r>
            <a:endParaRPr lang="en-US" altLang="ja-JP" sz="3200" u="sng" dirty="0">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指示</a:t>
            </a:r>
            <a:r>
              <a:rPr lang="en-US" altLang="ja-JP" sz="3200" b="0" i="0" dirty="0">
                <a:effectLst/>
                <a:latin typeface="BIZ UDPゴシック" panose="020B0400000000000000" pitchFamily="50" charset="-128"/>
                <a:ea typeface="BIZ UDPゴシック" panose="020B0400000000000000" pitchFamily="50" charset="-128"/>
              </a:rPr>
              <a:t>7</a:t>
            </a:r>
            <a:r>
              <a:rPr lang="ja-JP" altLang="en-US" sz="3200" b="0" i="0" dirty="0">
                <a:effectLst/>
                <a:latin typeface="BIZ UDPゴシック" panose="020B0400000000000000" pitchFamily="50" charset="-128"/>
                <a:ea typeface="BIZ UDPゴシック" panose="020B0400000000000000" pitchFamily="50" charset="-128"/>
              </a:rPr>
              <a:t> </a:t>
            </a: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インシデント発生時の</a:t>
            </a:r>
            <a:r>
              <a:rPr lang="ja-JP" altLang="en-US" sz="3200" b="1" i="0" dirty="0">
                <a:effectLst/>
                <a:latin typeface="BIZ UDPゴシック" panose="020B0400000000000000" pitchFamily="50" charset="-128"/>
                <a:ea typeface="BIZ UDPゴシック" panose="020B0400000000000000" pitchFamily="50" charset="-128"/>
              </a:rPr>
              <a:t>緊急対応体制の整備</a:t>
            </a:r>
            <a:endParaRPr lang="en-US" altLang="ja-JP" sz="3200" b="1" i="0" dirty="0">
              <a:effectLst/>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指示</a:t>
            </a:r>
            <a:r>
              <a:rPr lang="en-US" altLang="ja-JP" sz="3200" dirty="0">
                <a:latin typeface="BIZ UDPゴシック" panose="020B0400000000000000" pitchFamily="50" charset="-128"/>
                <a:ea typeface="BIZ UDPゴシック" panose="020B0400000000000000" pitchFamily="50" charset="-128"/>
              </a:rPr>
              <a:t>8</a:t>
            </a: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インシデントによる被害に備えた</a:t>
            </a:r>
            <a:r>
              <a:rPr lang="ja-JP" altLang="en-US" sz="3200" b="1" dirty="0">
                <a:latin typeface="BIZ UDPゴシック" panose="020B0400000000000000" pitchFamily="50" charset="-128"/>
                <a:ea typeface="BIZ UDPゴシック" panose="020B0400000000000000" pitchFamily="50" charset="-128"/>
              </a:rPr>
              <a:t>事業継続・復旧体制の整備</a:t>
            </a:r>
            <a:endParaRPr lang="en-US" altLang="ja-JP" sz="3200" b="1" dirty="0">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endParaRPr lang="en-US" altLang="ja-JP" sz="3200" b="0" i="0" dirty="0">
              <a:effectLst/>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r>
              <a:rPr lang="ja-JP" altLang="en-US" sz="3200" u="sng" dirty="0">
                <a:latin typeface="BIZ UDPゴシック" panose="020B0400000000000000" pitchFamily="50" charset="-128"/>
                <a:ea typeface="BIZ UDPゴシック" panose="020B0400000000000000" pitchFamily="50" charset="-128"/>
              </a:rPr>
              <a:t>サプライチェーンセキュリティ対策の推進</a:t>
            </a:r>
            <a:endParaRPr lang="en-US" altLang="ja-JP" sz="3200" b="0" i="0" u="sng" dirty="0">
              <a:effectLst/>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指示</a:t>
            </a:r>
            <a:r>
              <a:rPr lang="en-US" altLang="ja-JP" sz="3200" b="0" i="0" dirty="0">
                <a:effectLst/>
                <a:latin typeface="BIZ UDPゴシック" panose="020B0400000000000000" pitchFamily="50" charset="-128"/>
                <a:ea typeface="BIZ UDPゴシック" panose="020B0400000000000000" pitchFamily="50" charset="-128"/>
              </a:rPr>
              <a:t>9</a:t>
            </a:r>
            <a:r>
              <a:rPr lang="ja-JP" altLang="en-US" sz="3200" dirty="0">
                <a:latin typeface="BIZ UDPゴシック" panose="020B0400000000000000" pitchFamily="50" charset="-128"/>
                <a:ea typeface="BIZ UDPゴシック" panose="020B0400000000000000" pitchFamily="50" charset="-128"/>
              </a:rPr>
              <a:t> </a:t>
            </a:r>
            <a:r>
              <a:rPr lang="en-US" altLang="ja-JP" sz="3200" dirty="0">
                <a:latin typeface="BIZ UDPゴシック" panose="020B0400000000000000" pitchFamily="50" charset="-128"/>
                <a:ea typeface="BIZ UDPゴシック" panose="020B0400000000000000" pitchFamily="50" charset="-128"/>
              </a:rPr>
              <a:t>	</a:t>
            </a:r>
            <a:r>
              <a:rPr lang="ja-JP" altLang="en-US" sz="3200" dirty="0">
                <a:latin typeface="BIZ UDPゴシック" panose="020B0400000000000000" pitchFamily="50" charset="-128"/>
                <a:ea typeface="BIZ UDPゴシック" panose="020B0400000000000000" pitchFamily="50" charset="-128"/>
              </a:rPr>
              <a:t>ビジネスパートナーや委託先などを含めた</a:t>
            </a:r>
            <a:endParaRPr lang="en-US" altLang="ja-JP" sz="3200" dirty="0">
              <a:latin typeface="BIZ UDPゴシック" panose="020B0400000000000000" pitchFamily="50" charset="-128"/>
              <a:ea typeface="BIZ UDPゴシック" panose="020B0400000000000000" pitchFamily="50" charset="-128"/>
            </a:endParaRPr>
          </a:p>
          <a:p>
            <a:pPr defTabSz="2152650">
              <a:lnSpc>
                <a:spcPct val="110000"/>
              </a:lnSpc>
              <a:tabLst>
                <a:tab pos="358775" algn="l"/>
              </a:tabLst>
            </a:pPr>
            <a:r>
              <a:rPr lang="en-US" altLang="ja-JP" sz="3200" b="1" dirty="0">
                <a:latin typeface="BIZ UDPゴシック" panose="020B0400000000000000" pitchFamily="50" charset="-128"/>
                <a:ea typeface="BIZ UDPゴシック" panose="020B0400000000000000" pitchFamily="50" charset="-128"/>
              </a:rPr>
              <a:t>		</a:t>
            </a:r>
            <a:r>
              <a:rPr lang="ja-JP" altLang="en-US" sz="3200" b="1" dirty="0">
                <a:latin typeface="BIZ UDPゴシック" panose="020B0400000000000000" pitchFamily="50" charset="-128"/>
                <a:ea typeface="BIZ UDPゴシック" panose="020B0400000000000000" pitchFamily="50" charset="-128"/>
              </a:rPr>
              <a:t>サプライチェーン全体の状況把握および対策</a:t>
            </a:r>
            <a:endParaRPr lang="en-US" altLang="ja-JP" sz="3200" b="1" dirty="0">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endParaRPr lang="en-US" altLang="ja-JP" sz="3200" b="0" i="0" dirty="0">
              <a:effectLst/>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r>
              <a:rPr lang="ja-JP" altLang="en-US" sz="3200" u="sng" dirty="0">
                <a:latin typeface="BIZ UDPゴシック" panose="020B0400000000000000" pitchFamily="50" charset="-128"/>
                <a:ea typeface="BIZ UDPゴシック" panose="020B0400000000000000" pitchFamily="50" charset="-128"/>
              </a:rPr>
              <a:t>ステークホルダーを含めた関係者とのコミュニケーションの推進</a:t>
            </a:r>
            <a:endParaRPr lang="en-US" altLang="ja-JP" sz="3200" u="sng" dirty="0">
              <a:latin typeface="BIZ UDPゴシック" panose="020B0400000000000000" pitchFamily="50" charset="-128"/>
              <a:ea typeface="BIZ UDPゴシック" panose="020B0400000000000000" pitchFamily="50" charset="-128"/>
            </a:endParaRPr>
          </a:p>
          <a:p>
            <a:pPr algn="l" defTabSz="2152650">
              <a:lnSpc>
                <a:spcPct val="110000"/>
              </a:lnSpc>
              <a:tabLst>
                <a:tab pos="358775" algn="l"/>
              </a:tabLst>
            </a:pPr>
            <a:r>
              <a:rPr lang="en-US" altLang="ja-JP" sz="3200" b="0" i="0" dirty="0">
                <a:effectLst/>
                <a:latin typeface="BIZ UDPゴシック" panose="020B0400000000000000" pitchFamily="50" charset="-128"/>
                <a:ea typeface="BIZ UDPゴシック" panose="020B0400000000000000" pitchFamily="50" charset="-128"/>
              </a:rPr>
              <a:t>	</a:t>
            </a:r>
            <a:r>
              <a:rPr lang="ja-JP" altLang="en-US" sz="3200" b="0" i="0" dirty="0">
                <a:effectLst/>
                <a:latin typeface="BIZ UDPゴシック" panose="020B0400000000000000" pitchFamily="50" charset="-128"/>
                <a:ea typeface="BIZ UDPゴシック" panose="020B0400000000000000" pitchFamily="50" charset="-128"/>
              </a:rPr>
              <a:t>指示</a:t>
            </a:r>
            <a:r>
              <a:rPr lang="en-US" altLang="ja-JP" sz="3200" b="0" i="0" dirty="0">
                <a:effectLst/>
                <a:latin typeface="BIZ UDPゴシック" panose="020B0400000000000000" pitchFamily="50" charset="-128"/>
                <a:ea typeface="BIZ UDPゴシック" panose="020B0400000000000000" pitchFamily="50" charset="-128"/>
              </a:rPr>
              <a:t>10	</a:t>
            </a:r>
            <a:r>
              <a:rPr lang="ja-JP" altLang="en-US" sz="3200" b="0" i="0" dirty="0">
                <a:effectLst/>
                <a:latin typeface="BIZ UDPゴシック" panose="020B0400000000000000" pitchFamily="50" charset="-128"/>
                <a:ea typeface="BIZ UDPゴシック" panose="020B0400000000000000" pitchFamily="50" charset="-128"/>
              </a:rPr>
              <a:t>サイバーセキュリティに関する</a:t>
            </a:r>
            <a:r>
              <a:rPr lang="ja-JP" altLang="en-US" sz="3200" b="1" i="0" dirty="0">
                <a:effectLst/>
                <a:latin typeface="BIZ UDPゴシック" panose="020B0400000000000000" pitchFamily="50" charset="-128"/>
                <a:ea typeface="BIZ UDPゴシック" panose="020B0400000000000000" pitchFamily="50" charset="-128"/>
              </a:rPr>
              <a:t>情報の収集、共有および開示の促進</a:t>
            </a:r>
            <a:endParaRPr lang="en-US" altLang="ja-JP" sz="3200" b="1" i="0" dirty="0">
              <a:effectLst/>
              <a:latin typeface="BIZ UDPゴシック" panose="020B0400000000000000" pitchFamily="50" charset="-128"/>
              <a:ea typeface="BIZ UDPゴシック" panose="020B0400000000000000" pitchFamily="50" charset="-128"/>
            </a:endParaRPr>
          </a:p>
        </p:txBody>
      </p:sp>
      <p:sp>
        <p:nvSpPr>
          <p:cNvPr id="9" name="テキスト プレースホルダー 2">
            <a:extLst>
              <a:ext uri="{FF2B5EF4-FFF2-40B4-BE49-F238E27FC236}">
                <a16:creationId xmlns:a16="http://schemas.microsoft.com/office/drawing/2014/main" id="{7BB77026-EC0C-AA78-F346-3B4E86B8BE90}"/>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サイバーセキュリティ経営ガイドライン</a:t>
            </a:r>
          </a:p>
        </p:txBody>
      </p:sp>
      <p:sp>
        <p:nvSpPr>
          <p:cNvPr id="5" name="object 40">
            <a:extLst>
              <a:ext uri="{FF2B5EF4-FFF2-40B4-BE49-F238E27FC236}">
                <a16:creationId xmlns:a16="http://schemas.microsoft.com/office/drawing/2014/main" id="{3A2DF2AA-D7D8-BEC7-E770-FA8ED8E86BB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47C7F5BF-ED96-238E-CAF4-E21F05D9A286}"/>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11-5-1.】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P20</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P25</a:t>
            </a:r>
          </a:p>
        </p:txBody>
      </p:sp>
    </p:spTree>
    <p:extLst>
      <p:ext uri="{BB962C8B-B14F-4D97-AF65-F5344CB8AC3E}">
        <p14:creationId xmlns:p14="http://schemas.microsoft.com/office/powerpoint/2010/main" val="3937359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P26</a:t>
            </a:r>
          </a:p>
        </p:txBody>
      </p:sp>
      <p:sp>
        <p:nvSpPr>
          <p:cNvPr id="9" name="テキスト プレースホルダー 2">
            <a:extLst>
              <a:ext uri="{FF2B5EF4-FFF2-40B4-BE49-F238E27FC236}">
                <a16:creationId xmlns:a16="http://schemas.microsoft.com/office/drawing/2014/main" id="{2A7D7318-040C-F90F-1791-BC3127C86D4C}"/>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サイバーセキュリティ経営ガイドライン</a:t>
            </a:r>
          </a:p>
        </p:txBody>
      </p:sp>
      <p:sp>
        <p:nvSpPr>
          <p:cNvPr id="10" name="テキスト プレースホルダー 2">
            <a:extLst>
              <a:ext uri="{FF2B5EF4-FFF2-40B4-BE49-F238E27FC236}">
                <a16:creationId xmlns:a16="http://schemas.microsoft.com/office/drawing/2014/main" id="{16636B07-D021-A05F-C1F0-3E41B0EACD09}"/>
              </a:ext>
            </a:extLst>
          </p:cNvPr>
          <p:cNvSpPr txBox="1">
            <a:spLocks/>
          </p:cNvSpPr>
          <p:nvPr/>
        </p:nvSpPr>
        <p:spPr>
          <a:xfrm>
            <a:off x="1332852" y="1612800"/>
            <a:ext cx="15473189"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3600" dirty="0">
                <a:latin typeface="BIZ UDPゴシック" panose="020B0400000000000000" pitchFamily="50" charset="-128"/>
                <a:ea typeface="BIZ UDPゴシック" panose="020B0400000000000000" pitchFamily="50" charset="-128"/>
              </a:rPr>
              <a:t>ガイドラインの読み方（経営者）</a:t>
            </a:r>
          </a:p>
        </p:txBody>
      </p:sp>
      <p:sp>
        <p:nvSpPr>
          <p:cNvPr id="11" name="テキスト ボックス 10">
            <a:extLst>
              <a:ext uri="{FF2B5EF4-FFF2-40B4-BE49-F238E27FC236}">
                <a16:creationId xmlns:a16="http://schemas.microsoft.com/office/drawing/2014/main" id="{98890AE2-B965-B019-3D90-D1B399AE5A1C}"/>
              </a:ext>
            </a:extLst>
          </p:cNvPr>
          <p:cNvSpPr txBox="1"/>
          <p:nvPr/>
        </p:nvSpPr>
        <p:spPr>
          <a:xfrm>
            <a:off x="1555200" y="2174400"/>
            <a:ext cx="15778629" cy="5974649"/>
          </a:xfrm>
          <a:prstGeom prst="rect">
            <a:avLst/>
          </a:prstGeom>
          <a:noFill/>
        </p:spPr>
        <p:txBody>
          <a:bodyPr wrap="square">
            <a:spAutoFit/>
          </a:bodyPr>
          <a:lstStyle/>
          <a:p>
            <a:pPr algn="l">
              <a:lnSpc>
                <a:spcPct val="110000"/>
              </a:lnSpc>
            </a:pPr>
            <a:r>
              <a:rPr lang="ja-JP" altLang="en-US" sz="3200" u="sng" dirty="0">
                <a:latin typeface="BIZ UDPゴシック" panose="020B0400000000000000" pitchFamily="50" charset="-128"/>
                <a:ea typeface="BIZ UDPゴシック" panose="020B0400000000000000" pitchFamily="50" charset="-128"/>
              </a:rPr>
              <a:t>役割</a:t>
            </a:r>
            <a:endParaRPr lang="en-US" altLang="ja-JP" sz="3200" u="sng"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a:t>
            </a:r>
            <a:r>
              <a:rPr lang="en-US" altLang="ja-JP" sz="3200" dirty="0">
                <a:latin typeface="BIZ UDPゴシック" panose="020B0400000000000000" pitchFamily="50" charset="-128"/>
                <a:ea typeface="BIZ UDPゴシック" panose="020B0400000000000000" pitchFamily="50" charset="-128"/>
              </a:rPr>
              <a:t>3</a:t>
            </a:r>
            <a:r>
              <a:rPr lang="ja-JP" altLang="en-US" sz="3200" dirty="0">
                <a:latin typeface="BIZ UDPゴシック" panose="020B0400000000000000" pitchFamily="50" charset="-128"/>
                <a:ea typeface="BIZ UDPゴシック" panose="020B0400000000000000" pitchFamily="50" charset="-128"/>
              </a:rPr>
              <a:t>原則」の理解</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重要</a:t>
            </a:r>
            <a:r>
              <a:rPr lang="en-US" altLang="ja-JP" sz="3200" dirty="0">
                <a:latin typeface="BIZ UDPゴシック" panose="020B0400000000000000" pitchFamily="50" charset="-128"/>
                <a:ea typeface="BIZ UDPゴシック" panose="020B0400000000000000" pitchFamily="50" charset="-128"/>
              </a:rPr>
              <a:t>10</a:t>
            </a:r>
            <a:r>
              <a:rPr lang="ja-JP" altLang="en-US" sz="3200" dirty="0">
                <a:latin typeface="BIZ UDPゴシック" panose="020B0400000000000000" pitchFamily="50" charset="-128"/>
                <a:ea typeface="BIZ UDPゴシック" panose="020B0400000000000000" pitchFamily="50" charset="-128"/>
              </a:rPr>
              <a:t>項目について、情報セキュリティ対策の責任者に指示を出す</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リーダーシップの発揮</a:t>
            </a: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r>
              <a:rPr lang="ja-JP" altLang="en-US" sz="3200" u="sng" dirty="0">
                <a:latin typeface="BIZ UDPゴシック" panose="020B0400000000000000" pitchFamily="50" charset="-128"/>
                <a:ea typeface="BIZ UDPゴシック" panose="020B0400000000000000" pitchFamily="50" charset="-128"/>
              </a:rPr>
              <a:t>認識すべきこと</a:t>
            </a:r>
            <a:endParaRPr lang="en-US" altLang="ja-JP" sz="3200" u="sng"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en-US" altLang="ja-JP" sz="3200" dirty="0">
                <a:latin typeface="BIZ UDPゴシック" panose="020B0400000000000000" pitchFamily="50" charset="-128"/>
                <a:ea typeface="BIZ UDPゴシック" panose="020B0400000000000000" pitchFamily="50" charset="-128"/>
              </a:rPr>
              <a:t>ERM</a:t>
            </a:r>
            <a:r>
              <a:rPr lang="ja-JP" altLang="en-US" sz="3200" dirty="0">
                <a:latin typeface="BIZ UDPゴシック" panose="020B0400000000000000" pitchFamily="50" charset="-128"/>
                <a:ea typeface="BIZ UDPゴシック" panose="020B0400000000000000" pitchFamily="50" charset="-128"/>
              </a:rPr>
              <a:t>にサイバー攻撃のリスクを含めること</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サプライチェーン上のリスクを認識すること</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サイバーセキュリティ対策は担当者に丸投げしてはいけない</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サイバーセキュリティ対策は投資と位置づけること</a:t>
            </a: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endParaRPr lang="en-US" altLang="ja-JP" sz="3200" dirty="0">
              <a:latin typeface="BIZ UDPゴシック" panose="020B0400000000000000" pitchFamily="50" charset="-128"/>
              <a:ea typeface="BIZ UDPゴシック" panose="020B0400000000000000" pitchFamily="50" charset="-128"/>
            </a:endParaRPr>
          </a:p>
        </p:txBody>
      </p:sp>
      <p:sp>
        <p:nvSpPr>
          <p:cNvPr id="5" name="object 40">
            <a:extLst>
              <a:ext uri="{FF2B5EF4-FFF2-40B4-BE49-F238E27FC236}">
                <a16:creationId xmlns:a16="http://schemas.microsoft.com/office/drawing/2014/main" id="{7A5CC0D3-0F72-D8C0-689B-A1CD2683ED5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722761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2">
            <a:extLst>
              <a:ext uri="{FF2B5EF4-FFF2-40B4-BE49-F238E27FC236}">
                <a16:creationId xmlns:a16="http://schemas.microsoft.com/office/drawing/2014/main" id="{2A7D7318-040C-F90F-1791-BC3127C86D4C}"/>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サイバーセキュリティ経営ガイドライン</a:t>
            </a:r>
          </a:p>
        </p:txBody>
      </p:sp>
      <p:sp>
        <p:nvSpPr>
          <p:cNvPr id="10" name="テキスト プレースホルダー 2">
            <a:extLst>
              <a:ext uri="{FF2B5EF4-FFF2-40B4-BE49-F238E27FC236}">
                <a16:creationId xmlns:a16="http://schemas.microsoft.com/office/drawing/2014/main" id="{16636B07-D021-A05F-C1F0-3E41B0EACD09}"/>
              </a:ext>
            </a:extLst>
          </p:cNvPr>
          <p:cNvSpPr txBox="1">
            <a:spLocks/>
          </p:cNvSpPr>
          <p:nvPr/>
        </p:nvSpPr>
        <p:spPr>
          <a:xfrm>
            <a:off x="1332852" y="1612800"/>
            <a:ext cx="15473189"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3600" dirty="0">
                <a:latin typeface="BIZ UDPゴシック" panose="020B0400000000000000" pitchFamily="50" charset="-128"/>
                <a:ea typeface="BIZ UDPゴシック" panose="020B0400000000000000" pitchFamily="50" charset="-128"/>
              </a:rPr>
              <a:t>ガイドラインの読み方（担当幹部）</a:t>
            </a:r>
          </a:p>
        </p:txBody>
      </p:sp>
      <p:sp>
        <p:nvSpPr>
          <p:cNvPr id="3" name="テキスト ボックス 2">
            <a:extLst>
              <a:ext uri="{FF2B5EF4-FFF2-40B4-BE49-F238E27FC236}">
                <a16:creationId xmlns:a16="http://schemas.microsoft.com/office/drawing/2014/main" id="{77CC2E2B-38B7-E4D9-16B3-61FC92C47F2D}"/>
              </a:ext>
            </a:extLst>
          </p:cNvPr>
          <p:cNvSpPr txBox="1"/>
          <p:nvPr/>
        </p:nvSpPr>
        <p:spPr>
          <a:xfrm>
            <a:off x="1555200" y="2174400"/>
            <a:ext cx="15778629" cy="4349589"/>
          </a:xfrm>
          <a:prstGeom prst="rect">
            <a:avLst/>
          </a:prstGeom>
          <a:noFill/>
        </p:spPr>
        <p:txBody>
          <a:bodyPr wrap="square">
            <a:spAutoFit/>
          </a:bodyPr>
          <a:lstStyle/>
          <a:p>
            <a:pPr algn="l">
              <a:lnSpc>
                <a:spcPct val="110000"/>
              </a:lnSpc>
            </a:pPr>
            <a:r>
              <a:rPr lang="ja-JP" altLang="en-US" sz="3200" u="sng" dirty="0">
                <a:latin typeface="BIZ UDPゴシック" panose="020B0400000000000000" pitchFamily="50" charset="-128"/>
                <a:ea typeface="BIZ UDPゴシック" panose="020B0400000000000000" pitchFamily="50" charset="-128"/>
              </a:rPr>
              <a:t>役割</a:t>
            </a:r>
            <a:endParaRPr lang="en-US" altLang="ja-JP" sz="3200" u="sng"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重要</a:t>
            </a:r>
            <a:r>
              <a:rPr lang="en-US" altLang="ja-JP" sz="3200" dirty="0">
                <a:latin typeface="BIZ UDPゴシック" panose="020B0400000000000000" pitchFamily="50" charset="-128"/>
                <a:ea typeface="BIZ UDPゴシック" panose="020B0400000000000000" pitchFamily="50" charset="-128"/>
              </a:rPr>
              <a:t>10</a:t>
            </a:r>
            <a:r>
              <a:rPr lang="ja-JP" altLang="en-US" sz="3200" dirty="0">
                <a:latin typeface="BIZ UDPゴシック" panose="020B0400000000000000" pitchFamily="50" charset="-128"/>
                <a:ea typeface="BIZ UDPゴシック" panose="020B0400000000000000" pitchFamily="50" charset="-128"/>
              </a:rPr>
              <a:t>項目を理解すること</a:t>
            </a:r>
            <a:endParaRPr lang="en-US" altLang="ja-JP" sz="3200"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経営者に対して適宜状況報告を行い、経営者が適切な判断を行うために必要な情報を提供すること</a:t>
            </a: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endParaRPr lang="en-US" altLang="ja-JP" sz="3200" dirty="0">
              <a:latin typeface="BIZ UDPゴシック" panose="020B0400000000000000" pitchFamily="50" charset="-128"/>
              <a:ea typeface="BIZ UDPゴシック" panose="020B0400000000000000" pitchFamily="50" charset="-128"/>
            </a:endParaRPr>
          </a:p>
          <a:p>
            <a:pPr algn="l">
              <a:lnSpc>
                <a:spcPct val="110000"/>
              </a:lnSpc>
            </a:pPr>
            <a:r>
              <a:rPr lang="ja-JP" altLang="en-US" sz="3200" u="sng" dirty="0">
                <a:latin typeface="BIZ UDPゴシック" panose="020B0400000000000000" pitchFamily="50" charset="-128"/>
                <a:ea typeface="BIZ UDPゴシック" panose="020B0400000000000000" pitchFamily="50" charset="-128"/>
              </a:rPr>
              <a:t>認識すべきこと</a:t>
            </a:r>
            <a:endParaRPr lang="en-US" altLang="ja-JP" sz="3200" u="sng" dirty="0">
              <a:latin typeface="BIZ UDPゴシック" panose="020B0400000000000000" pitchFamily="50" charset="-128"/>
              <a:ea typeface="BIZ UDPゴシック" panose="020B0400000000000000" pitchFamily="50" charset="-128"/>
            </a:endParaRPr>
          </a:p>
          <a:p>
            <a:pPr marL="571500" indent="-571500" algn="l">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経営者から指示される内容に関して、より具体的な取組を検討し、セキュリティ担当者に対して指示をする必要があること</a:t>
            </a:r>
            <a:endParaRPr lang="en-US" altLang="ja-JP" sz="3200" dirty="0">
              <a:latin typeface="BIZ UDPゴシック" panose="020B0400000000000000" pitchFamily="50" charset="-128"/>
              <a:ea typeface="BIZ UDPゴシック" panose="020B0400000000000000" pitchFamily="50" charset="-128"/>
            </a:endParaRPr>
          </a:p>
        </p:txBody>
      </p:sp>
      <p:sp>
        <p:nvSpPr>
          <p:cNvPr id="6" name="object 40">
            <a:extLst>
              <a:ext uri="{FF2B5EF4-FFF2-40B4-BE49-F238E27FC236}">
                <a16:creationId xmlns:a16="http://schemas.microsoft.com/office/drawing/2014/main" id="{50FC3CC2-EB31-5156-9ABE-5B0EA836DE1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C654FE3F-BBDD-E828-4B30-B2A3EB80ECA3}"/>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11-5-2.】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P26</a:t>
            </a:r>
          </a:p>
        </p:txBody>
      </p:sp>
    </p:spTree>
    <p:extLst>
      <p:ext uri="{BB962C8B-B14F-4D97-AF65-F5344CB8AC3E}">
        <p14:creationId xmlns:p14="http://schemas.microsoft.com/office/powerpoint/2010/main" val="2515224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2">
            <a:extLst>
              <a:ext uri="{FF2B5EF4-FFF2-40B4-BE49-F238E27FC236}">
                <a16:creationId xmlns:a16="http://schemas.microsoft.com/office/drawing/2014/main" id="{2A7D7318-040C-F90F-1791-BC3127C86D4C}"/>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サイバーセキュリティ経営ガイドライン</a:t>
            </a:r>
          </a:p>
        </p:txBody>
      </p:sp>
      <p:sp>
        <p:nvSpPr>
          <p:cNvPr id="5" name="テキスト プレースホルダー 2">
            <a:extLst>
              <a:ext uri="{FF2B5EF4-FFF2-40B4-BE49-F238E27FC236}">
                <a16:creationId xmlns:a16="http://schemas.microsoft.com/office/drawing/2014/main" id="{84C965F4-3F63-1953-1CD6-3BCA98D9D719}"/>
              </a:ext>
            </a:extLst>
          </p:cNvPr>
          <p:cNvSpPr txBox="1">
            <a:spLocks/>
          </p:cNvSpPr>
          <p:nvPr/>
        </p:nvSpPr>
        <p:spPr>
          <a:xfrm>
            <a:off x="1332852" y="1612800"/>
            <a:ext cx="15473189"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r>
              <a:rPr lang="ja-JP" altLang="en-US" sz="3600">
                <a:latin typeface="BIZ UDPゴシック" panose="020B0400000000000000" pitchFamily="50" charset="-128"/>
                <a:ea typeface="BIZ UDPゴシック" panose="020B0400000000000000" pitchFamily="50" charset="-128"/>
              </a:rPr>
              <a:t>サイバーセキュリティ経営ガイドラインの実践の流れ</a:t>
            </a:r>
          </a:p>
        </p:txBody>
      </p:sp>
      <p:pic>
        <p:nvPicPr>
          <p:cNvPr id="6" name="図 5">
            <a:extLst>
              <a:ext uri="{FF2B5EF4-FFF2-40B4-BE49-F238E27FC236}">
                <a16:creationId xmlns:a16="http://schemas.microsoft.com/office/drawing/2014/main" id="{60221E5C-E2E1-626E-C6F2-509DEDD96827}"/>
              </a:ext>
            </a:extLst>
          </p:cNvPr>
          <p:cNvPicPr>
            <a:picLocks noChangeAspect="1"/>
          </p:cNvPicPr>
          <p:nvPr/>
        </p:nvPicPr>
        <p:blipFill>
          <a:blip r:embed="rId3"/>
          <a:stretch>
            <a:fillRect/>
          </a:stretch>
        </p:blipFill>
        <p:spPr>
          <a:xfrm>
            <a:off x="1950070" y="2318545"/>
            <a:ext cx="14267007" cy="7080097"/>
          </a:xfrm>
          <a:prstGeom prst="rect">
            <a:avLst/>
          </a:prstGeom>
        </p:spPr>
      </p:pic>
      <p:sp>
        <p:nvSpPr>
          <p:cNvPr id="7" name="テキスト ボックス 6">
            <a:extLst>
              <a:ext uri="{FF2B5EF4-FFF2-40B4-BE49-F238E27FC236}">
                <a16:creationId xmlns:a16="http://schemas.microsoft.com/office/drawing/2014/main" id="{6C0D69DB-4CCA-5A81-B7BB-B2BC8B1686D2}"/>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11-5-3.】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P27</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P28</a:t>
            </a:r>
          </a:p>
        </p:txBody>
      </p:sp>
      <p:sp>
        <p:nvSpPr>
          <p:cNvPr id="3" name="object 40">
            <a:extLst>
              <a:ext uri="{FF2B5EF4-FFF2-40B4-BE49-F238E27FC236}">
                <a16:creationId xmlns:a16="http://schemas.microsoft.com/office/drawing/2014/main" id="{BCCBCC57-61C4-0771-31C4-0FCFCA5DFE2B}"/>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584151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12</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リスクマネジメント</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733982"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リスクマネジメント：概要</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リスクマネジメント：リスクアセスメント</a:t>
            </a:r>
            <a:endParaRPr lang="en-US" altLang="ja-JP" sz="3600" dirty="0">
              <a:latin typeface="BIZ UDPゴシック" panose="020B0400000000000000" pitchFamily="50" charset="-128"/>
              <a:ea typeface="BIZ UDPゴシック" panose="020B0400000000000000" pitchFamily="50" charset="-128"/>
            </a:endParaRPr>
          </a:p>
          <a:p>
            <a:endParaRPr lang="en-US" altLang="ja-JP" sz="3600" dirty="0">
              <a:latin typeface="BIZ UDPゴシック" panose="020B0400000000000000" pitchFamily="50" charset="-128"/>
              <a:ea typeface="BIZ UDPゴシック" panose="020B0400000000000000" pitchFamily="50" charset="-128"/>
            </a:endParaRPr>
          </a:p>
          <a:p>
            <a:r>
              <a:rPr lang="ja-JP" altLang="en-US" sz="3600" dirty="0">
                <a:latin typeface="BIZ UDPゴシック" panose="020B0400000000000000" pitchFamily="50" charset="-128"/>
                <a:ea typeface="BIZ UDPゴシック" panose="020B0400000000000000" pitchFamily="50" charset="-128"/>
              </a:rPr>
              <a:t>リスクマネジメント：リスク対応</a:t>
            </a:r>
          </a:p>
        </p:txBody>
      </p:sp>
      <p:sp>
        <p:nvSpPr>
          <p:cNvPr id="5" name="object 40">
            <a:extLst>
              <a:ext uri="{FF2B5EF4-FFF2-40B4-BE49-F238E27FC236}">
                <a16:creationId xmlns:a16="http://schemas.microsoft.com/office/drawing/2014/main" id="{33F9738E-853C-475D-F5F6-472C46DDF7C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113787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7CCDEE71-800E-AF9B-33E2-8832ECCB5995}"/>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リスクマネジメントプロセス（</a:t>
            </a:r>
            <a:r>
              <a:rPr lang="en-US" altLang="ja-JP" sz="3600" dirty="0">
                <a:latin typeface="BIZ UDPゴシック" panose="020B0400000000000000" pitchFamily="50" charset="-128"/>
                <a:ea typeface="BIZ UDPゴシック" panose="020B0400000000000000" pitchFamily="50" charset="-128"/>
              </a:rPr>
              <a:t>ISO31000</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P30</a:t>
            </a:r>
          </a:p>
        </p:txBody>
      </p:sp>
      <p:sp>
        <p:nvSpPr>
          <p:cNvPr id="9" name="テキスト プレースホルダー 2">
            <a:extLst>
              <a:ext uri="{FF2B5EF4-FFF2-40B4-BE49-F238E27FC236}">
                <a16:creationId xmlns:a16="http://schemas.microsoft.com/office/drawing/2014/main" id="{2A7D7318-040C-F90F-1791-BC3127C86D4C}"/>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リスクマネジメント：概要</a:t>
            </a:r>
          </a:p>
        </p:txBody>
      </p:sp>
      <p:sp>
        <p:nvSpPr>
          <p:cNvPr id="10" name="テキスト プレースホルダー 2">
            <a:extLst>
              <a:ext uri="{FF2B5EF4-FFF2-40B4-BE49-F238E27FC236}">
                <a16:creationId xmlns:a16="http://schemas.microsoft.com/office/drawing/2014/main" id="{16636B07-D021-A05F-C1F0-3E41B0EACD09}"/>
              </a:ext>
            </a:extLst>
          </p:cNvPr>
          <p:cNvSpPr txBox="1">
            <a:spLocks/>
          </p:cNvSpPr>
          <p:nvPr/>
        </p:nvSpPr>
        <p:spPr>
          <a:xfrm>
            <a:off x="1332852" y="1612800"/>
            <a:ext cx="15473189"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defRPr/>
            </a:pPr>
            <a:endParaRPr lang="ja-JP" altLang="en-US"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EB008CE-3F9E-D562-70D4-61A5D214DA42}"/>
              </a:ext>
            </a:extLst>
          </p:cNvPr>
          <p:cNvSpPr txBox="1"/>
          <p:nvPr/>
        </p:nvSpPr>
        <p:spPr>
          <a:xfrm>
            <a:off x="1643605" y="2174400"/>
            <a:ext cx="15456498" cy="3266215"/>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リスク</a:t>
            </a:r>
            <a:r>
              <a:rPr lang="ja-JP" altLang="en-US" sz="3200" u="sng" dirty="0">
                <a:latin typeface="BIZ UDPゴシック" panose="020B0400000000000000" pitchFamily="50" charset="-128"/>
                <a:ea typeface="BIZ UDPゴシック" panose="020B0400000000000000" pitchFamily="50" charset="-128"/>
              </a:rPr>
              <a:t>マネジメントとは</a:t>
            </a:r>
            <a:endParaRPr lang="en-US" altLang="ja-JP" sz="3200" u="sng" dirty="0">
              <a:latin typeface="BIZ UDPゴシック" panose="020B0400000000000000" pitchFamily="50" charset="-128"/>
              <a:ea typeface="BIZ UDPゴシック" panose="020B0400000000000000" pitchFamily="50" charset="-128"/>
            </a:endParaRPr>
          </a:p>
          <a:p>
            <a:pPr marL="266700">
              <a:lnSpc>
                <a:spcPct val="110000"/>
              </a:lnSpc>
            </a:pPr>
            <a:r>
              <a:rPr lang="ja-JP" altLang="en-US" sz="3200" b="0" i="0" dirty="0">
                <a:effectLst/>
                <a:latin typeface="BIZ UDPゴシック" panose="020B0400000000000000" pitchFamily="50" charset="-128"/>
                <a:ea typeface="BIZ UDPゴシック" panose="020B0400000000000000" pitchFamily="50" charset="-128"/>
              </a:rPr>
              <a:t>存在するリスクを効率的に管理し、発生する可能性がある損失を回避したり低減したりするプロセス全体のこと</a:t>
            </a: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en-US" altLang="ja-JP" sz="3200" b="0" i="0" u="sng" dirty="0">
                <a:effectLst/>
                <a:latin typeface="BIZ UDPゴシック" panose="020B0400000000000000" pitchFamily="50" charset="-128"/>
                <a:ea typeface="BIZ UDPゴシック" panose="020B0400000000000000" pitchFamily="50" charset="-128"/>
              </a:rPr>
              <a:t>ISO31000</a:t>
            </a:r>
            <a:r>
              <a:rPr lang="ja-JP" altLang="en-US" sz="3200" b="0" i="0" u="sng" dirty="0">
                <a:effectLst/>
                <a:latin typeface="BIZ UDPゴシック" panose="020B0400000000000000" pitchFamily="50" charset="-128"/>
                <a:ea typeface="BIZ UDPゴシック" panose="020B0400000000000000" pitchFamily="50" charset="-128"/>
              </a:rPr>
              <a:t>での構成要素</a:t>
            </a: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2800" b="0" i="0" dirty="0">
              <a:effectLst/>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6D56986F-A860-2B3E-F1EC-A42233EDAEE5}"/>
              </a:ext>
            </a:extLst>
          </p:cNvPr>
          <p:cNvPicPr>
            <a:picLocks noChangeAspect="1"/>
          </p:cNvPicPr>
          <p:nvPr/>
        </p:nvPicPr>
        <p:blipFill>
          <a:blip r:embed="rId3"/>
          <a:stretch>
            <a:fillRect/>
          </a:stretch>
        </p:blipFill>
        <p:spPr>
          <a:xfrm>
            <a:off x="4023578" y="4870746"/>
            <a:ext cx="9562982" cy="4496702"/>
          </a:xfrm>
          <a:prstGeom prst="rect">
            <a:avLst/>
          </a:prstGeom>
        </p:spPr>
      </p:pic>
      <p:sp>
        <p:nvSpPr>
          <p:cNvPr id="8" name="object 40">
            <a:extLst>
              <a:ext uri="{FF2B5EF4-FFF2-40B4-BE49-F238E27FC236}">
                <a16:creationId xmlns:a16="http://schemas.microsoft.com/office/drawing/2014/main" id="{0EF2F7E7-3571-E69B-B747-10AD44ADC9F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371142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
        <p:nvSpPr>
          <p:cNvPr id="9" name="テキスト プレースホルダー 2">
            <a:extLst>
              <a:ext uri="{FF2B5EF4-FFF2-40B4-BE49-F238E27FC236}">
                <a16:creationId xmlns:a16="http://schemas.microsoft.com/office/drawing/2014/main" id="{2A7D7318-040C-F90F-1791-BC3127C86D4C}"/>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リスクマネジメント：概要</a:t>
            </a:r>
          </a:p>
        </p:txBody>
      </p:sp>
      <p:sp>
        <p:nvSpPr>
          <p:cNvPr id="3" name="テキスト プレースホルダー 2">
            <a:extLst>
              <a:ext uri="{FF2B5EF4-FFF2-40B4-BE49-F238E27FC236}">
                <a16:creationId xmlns:a16="http://schemas.microsoft.com/office/drawing/2014/main" id="{E33F6622-0002-F360-31CF-B5AC66FE7FA5}"/>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情報セキュリティリスクマネジメント（</a:t>
            </a:r>
            <a:r>
              <a:rPr lang="en-US" altLang="ja-JP" sz="3600">
                <a:latin typeface="BIZ UDPゴシック" panose="020B0400000000000000" pitchFamily="50" charset="-128"/>
                <a:ea typeface="BIZ UDPゴシック" panose="020B0400000000000000" pitchFamily="50" charset="-128"/>
              </a:rPr>
              <a:t>ISO/IEC27005</a:t>
            </a:r>
            <a:r>
              <a:rPr lang="ja-JP" altLang="en-US" sz="3600">
                <a:latin typeface="BIZ UDPゴシック" panose="020B0400000000000000" pitchFamily="50" charset="-128"/>
                <a:ea typeface="BIZ UDPゴシック" panose="020B0400000000000000" pitchFamily="50" charset="-128"/>
              </a:rPr>
              <a:t>）</a:t>
            </a:r>
            <a:endParaRPr lang="en-US" altLang="ja-JP" sz="360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F03E5189-A0A1-296F-B77B-A58815277459}"/>
              </a:ext>
            </a:extLst>
          </p:cNvPr>
          <p:cNvPicPr>
            <a:picLocks noChangeAspect="1"/>
          </p:cNvPicPr>
          <p:nvPr/>
        </p:nvPicPr>
        <p:blipFill>
          <a:blip r:embed="rId3"/>
          <a:stretch>
            <a:fillRect/>
          </a:stretch>
        </p:blipFill>
        <p:spPr>
          <a:xfrm>
            <a:off x="4373192" y="2237811"/>
            <a:ext cx="9277327" cy="7206764"/>
          </a:xfrm>
          <a:prstGeom prst="rect">
            <a:avLst/>
          </a:prstGeom>
        </p:spPr>
      </p:pic>
      <p:sp>
        <p:nvSpPr>
          <p:cNvPr id="6" name="object 40">
            <a:extLst>
              <a:ext uri="{FF2B5EF4-FFF2-40B4-BE49-F238E27FC236}">
                <a16:creationId xmlns:a16="http://schemas.microsoft.com/office/drawing/2014/main" id="{53F31AC1-5E0E-656C-7697-DE5594AE834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165814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96BF-6A9E-16AD-958D-55CC00235DA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7158F54-EC30-7B90-AE4C-D1725C15479D}"/>
              </a:ext>
            </a:extLst>
          </p:cNvPr>
          <p:cNvSpPr>
            <a:spLocks noGrp="1"/>
          </p:cNvSpPr>
          <p:nvPr>
            <p:ph type="title"/>
          </p:nvPr>
        </p:nvSpPr>
        <p:spPr>
          <a:xfrm>
            <a:off x="1273303" y="644656"/>
            <a:ext cx="11368457" cy="620246"/>
          </a:xfrm>
        </p:spPr>
        <p:txBody>
          <a:bodyPr vert="horz" lIns="0" tIns="0" rIns="0" bIns="0" rtlCol="0" anchor="b">
            <a:noAutofit/>
          </a:bodyPr>
          <a:lstStyle/>
          <a:p>
            <a:r>
              <a:rPr kumimoji="1" lang="ja-JP" altLang="en-US" b="1" dirty="0"/>
              <a:t>支援内容の全体像</a:t>
            </a:r>
          </a:p>
        </p:txBody>
      </p:sp>
      <p:sp>
        <p:nvSpPr>
          <p:cNvPr id="32" name="正方形/長方形 31">
            <a:extLst>
              <a:ext uri="{FF2B5EF4-FFF2-40B4-BE49-F238E27FC236}">
                <a16:creationId xmlns:a16="http://schemas.microsoft.com/office/drawing/2014/main" id="{21B0C5C2-0E54-8EA0-04FA-B3861971D9D3}"/>
              </a:ext>
            </a:extLst>
          </p:cNvPr>
          <p:cNvSpPr/>
          <p:nvPr/>
        </p:nvSpPr>
        <p:spPr>
          <a:xfrm>
            <a:off x="14589919" y="4142801"/>
            <a:ext cx="2169993" cy="14603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3" name="図 32">
            <a:extLst>
              <a:ext uri="{FF2B5EF4-FFF2-40B4-BE49-F238E27FC236}">
                <a16:creationId xmlns:a16="http://schemas.microsoft.com/office/drawing/2014/main" id="{798E2038-8943-A0D7-258D-77F179A07723}"/>
              </a:ext>
            </a:extLst>
          </p:cNvPr>
          <p:cNvPicPr>
            <a:picLocks noChangeAspect="1"/>
          </p:cNvPicPr>
          <p:nvPr/>
        </p:nvPicPr>
        <p:blipFill>
          <a:blip r:embed="rId2"/>
          <a:stretch>
            <a:fillRect/>
          </a:stretch>
        </p:blipFill>
        <p:spPr>
          <a:xfrm>
            <a:off x="1129608" y="1841433"/>
            <a:ext cx="15924131" cy="7071972"/>
          </a:xfrm>
          <a:prstGeom prst="rect">
            <a:avLst/>
          </a:prstGeom>
        </p:spPr>
      </p:pic>
      <p:sp>
        <p:nvSpPr>
          <p:cNvPr id="34" name="楕円 33">
            <a:extLst>
              <a:ext uri="{FF2B5EF4-FFF2-40B4-BE49-F238E27FC236}">
                <a16:creationId xmlns:a16="http://schemas.microsoft.com/office/drawing/2014/main" id="{81349641-6F23-D02A-5446-32757E8F312B}"/>
              </a:ext>
            </a:extLst>
          </p:cNvPr>
          <p:cNvSpPr/>
          <p:nvPr/>
        </p:nvSpPr>
        <p:spPr>
          <a:xfrm>
            <a:off x="7478973" y="4884194"/>
            <a:ext cx="286603" cy="246796"/>
          </a:xfrm>
          <a:prstGeom prst="ellipse">
            <a:avLst/>
          </a:prstGeom>
          <a:solidFill>
            <a:srgbClr val="DFEC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1584"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343541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2">
            <a:extLst>
              <a:ext uri="{FF2B5EF4-FFF2-40B4-BE49-F238E27FC236}">
                <a16:creationId xmlns:a16="http://schemas.microsoft.com/office/drawing/2014/main" id="{2A7D7318-040C-F90F-1791-BC3127C86D4C}"/>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リスクマネジメント：概要</a:t>
            </a:r>
          </a:p>
        </p:txBody>
      </p:sp>
      <p:sp>
        <p:nvSpPr>
          <p:cNvPr id="3" name="テキスト プレースホルダー 2">
            <a:extLst>
              <a:ext uri="{FF2B5EF4-FFF2-40B4-BE49-F238E27FC236}">
                <a16:creationId xmlns:a16="http://schemas.microsoft.com/office/drawing/2014/main" id="{E33F6622-0002-F360-31CF-B5AC66FE7FA5}"/>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情報セキュリティリスクマネジメント（</a:t>
            </a:r>
            <a:r>
              <a:rPr lang="en-US" altLang="ja-JP" sz="3600" dirty="0">
                <a:latin typeface="BIZ UDPゴシック" panose="020B0400000000000000" pitchFamily="50" charset="-128"/>
                <a:ea typeface="BIZ UDPゴシック" panose="020B0400000000000000" pitchFamily="50" charset="-128"/>
              </a:rPr>
              <a:t>ISO/IEC27005</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546AEEE3-8463-E0CB-0595-E7BC5557B810}"/>
              </a:ext>
            </a:extLst>
          </p:cNvPr>
          <p:cNvPicPr>
            <a:picLocks noChangeAspect="1"/>
          </p:cNvPicPr>
          <p:nvPr/>
        </p:nvPicPr>
        <p:blipFill>
          <a:blip r:embed="rId3"/>
          <a:srcRect r="2901"/>
          <a:stretch>
            <a:fillRect/>
          </a:stretch>
        </p:blipFill>
        <p:spPr>
          <a:xfrm>
            <a:off x="1996258" y="2172675"/>
            <a:ext cx="13617622" cy="7185850"/>
          </a:xfrm>
          <a:prstGeom prst="rect">
            <a:avLst/>
          </a:prstGeom>
        </p:spPr>
      </p:pic>
      <p:sp>
        <p:nvSpPr>
          <p:cNvPr id="7" name="object 40">
            <a:extLst>
              <a:ext uri="{FF2B5EF4-FFF2-40B4-BE49-F238E27FC236}">
                <a16:creationId xmlns:a16="http://schemas.microsoft.com/office/drawing/2014/main" id="{2D0BD7B7-A5D2-5A5D-87E6-C125970EA8D7}"/>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EB0688DE-EC3E-17DF-B2EF-A4FFBF7D6F36}"/>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12-1-2.】</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P33</a:t>
            </a:r>
          </a:p>
        </p:txBody>
      </p:sp>
    </p:spTree>
    <p:extLst>
      <p:ext uri="{BB962C8B-B14F-4D97-AF65-F5344CB8AC3E}">
        <p14:creationId xmlns:p14="http://schemas.microsoft.com/office/powerpoint/2010/main" val="3834944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2">
            <a:extLst>
              <a:ext uri="{FF2B5EF4-FFF2-40B4-BE49-F238E27FC236}">
                <a16:creationId xmlns:a16="http://schemas.microsoft.com/office/drawing/2014/main" id="{2A7D7318-040C-F90F-1791-BC3127C86D4C}"/>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リスクマネジメント：概要</a:t>
            </a:r>
          </a:p>
        </p:txBody>
      </p:sp>
      <p:sp>
        <p:nvSpPr>
          <p:cNvPr id="6" name="テキスト プレースホルダー 2">
            <a:extLst>
              <a:ext uri="{FF2B5EF4-FFF2-40B4-BE49-F238E27FC236}">
                <a16:creationId xmlns:a16="http://schemas.microsoft.com/office/drawing/2014/main" id="{631ABBF6-FA22-697D-D497-529427F6222B}"/>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600" dirty="0">
                <a:latin typeface="BIZ UDPゴシック" panose="020B0400000000000000" pitchFamily="50" charset="-128"/>
                <a:ea typeface="BIZ UDPゴシック" panose="020B0400000000000000" pitchFamily="50" charset="-128"/>
              </a:rPr>
              <a:t>ISO/IEC 27001</a:t>
            </a:r>
            <a:r>
              <a:rPr lang="ja-JP" altLang="en-US" sz="3600" dirty="0">
                <a:latin typeface="BIZ UDPゴシック" panose="020B0400000000000000" pitchFamily="50" charset="-128"/>
                <a:ea typeface="BIZ UDPゴシック" panose="020B0400000000000000" pitchFamily="50" charset="-128"/>
              </a:rPr>
              <a:t>におけるリスクマネジメント手順</a:t>
            </a:r>
            <a:endParaRPr lang="en-US" altLang="ja-JP" sz="36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B8D6A677-9883-2DAB-1E01-40A91B9EE9ED}"/>
              </a:ext>
            </a:extLst>
          </p:cNvPr>
          <p:cNvPicPr>
            <a:picLocks noChangeAspect="1"/>
          </p:cNvPicPr>
          <p:nvPr/>
        </p:nvPicPr>
        <p:blipFill>
          <a:blip r:embed="rId3"/>
          <a:stretch>
            <a:fillRect/>
          </a:stretch>
        </p:blipFill>
        <p:spPr>
          <a:xfrm>
            <a:off x="4528646" y="2294336"/>
            <a:ext cx="8552841" cy="6953751"/>
          </a:xfrm>
          <a:prstGeom prst="rect">
            <a:avLst/>
          </a:prstGeom>
        </p:spPr>
      </p:pic>
      <p:sp>
        <p:nvSpPr>
          <p:cNvPr id="2" name="テキスト ボックス 1">
            <a:extLst>
              <a:ext uri="{FF2B5EF4-FFF2-40B4-BE49-F238E27FC236}">
                <a16:creationId xmlns:a16="http://schemas.microsoft.com/office/drawing/2014/main" id="{20E0CC8D-B694-230F-755D-2B7D61106A76}"/>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12-1-3.】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P33</a:t>
            </a:r>
          </a:p>
        </p:txBody>
      </p:sp>
      <p:sp>
        <p:nvSpPr>
          <p:cNvPr id="5" name="object 40">
            <a:extLst>
              <a:ext uri="{FF2B5EF4-FFF2-40B4-BE49-F238E27FC236}">
                <a16:creationId xmlns:a16="http://schemas.microsoft.com/office/drawing/2014/main" id="{BD6CC814-48C9-5827-DBAC-6D8129E9EF6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518481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a:t>
            </a:r>
            <a:r>
              <a:rPr lang="ja-JP" altLang="en-US" sz="2400" b="1" dirty="0">
                <a:latin typeface="BIZ UDPゴシック" panose="020B0400000000000000" pitchFamily="50" charset="-128"/>
                <a:ea typeface="BIZ UDPゴシック" panose="020B0400000000000000" pitchFamily="50" charset="-128"/>
              </a:rPr>
              <a:t>３４</a:t>
            </a:r>
            <a:endParaRPr lang="en-US" altLang="ja-JP" sz="2400" b="1" dirty="0">
              <a:latin typeface="BIZ UDPゴシック" panose="020B0400000000000000" pitchFamily="50" charset="-128"/>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161D7453-3334-5B34-AEA8-783C87A290A1}"/>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リスク基準の確立</a:t>
            </a:r>
            <a:endParaRPr lang="en-US" altLang="ja-JP" sz="3600">
              <a:latin typeface="BIZ UDPゴシック" panose="020B0400000000000000" pitchFamily="50" charset="-128"/>
              <a:ea typeface="BIZ UDPゴシック" panose="020B0400000000000000" pitchFamily="50" charset="-128"/>
            </a:endParaRPr>
          </a:p>
        </p:txBody>
      </p:sp>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8" name="テキスト ボックス 7">
            <a:extLst>
              <a:ext uri="{FF2B5EF4-FFF2-40B4-BE49-F238E27FC236}">
                <a16:creationId xmlns:a16="http://schemas.microsoft.com/office/drawing/2014/main" id="{078F35D0-8837-A9C5-5F0F-79DC26629BDE}"/>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b="0" i="0" u="sng">
                <a:effectLst/>
                <a:latin typeface="BIZ UDPゴシック" panose="020B0400000000000000" pitchFamily="50" charset="-128"/>
                <a:ea typeface="BIZ UDPゴシック" panose="020B0400000000000000" pitchFamily="50" charset="-128"/>
              </a:rPr>
              <a:t>必要なリスク基準</a:t>
            </a:r>
            <a:endParaRPr lang="en-US" altLang="ja-JP" sz="3200" b="0" i="0" u="sng">
              <a:effectLst/>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605CAF94-07D6-FFC0-D024-93337B40A2F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四角形: 角を丸くする 3">
            <a:extLst>
              <a:ext uri="{FF2B5EF4-FFF2-40B4-BE49-F238E27FC236}">
                <a16:creationId xmlns:a16="http://schemas.microsoft.com/office/drawing/2014/main" id="{AB7B192F-35DB-0315-189F-F2F7B35A589A}"/>
              </a:ext>
            </a:extLst>
          </p:cNvPr>
          <p:cNvSpPr/>
          <p:nvPr/>
        </p:nvSpPr>
        <p:spPr>
          <a:xfrm>
            <a:off x="3450089" y="2948550"/>
            <a:ext cx="3369079" cy="832778"/>
          </a:xfrm>
          <a:prstGeom prst="roundRect">
            <a:avLst/>
          </a:prstGeom>
          <a:solidFill>
            <a:srgbClr val="FFF2CC"/>
          </a:solidFill>
        </p:spPr>
        <p:style>
          <a:lnRef idx="2">
            <a:schemeClr val="accent1">
              <a:shade val="15000"/>
            </a:schemeClr>
          </a:lnRef>
          <a:fillRef idx="1">
            <a:schemeClr val="accent1"/>
          </a:fillRef>
          <a:effectRef idx="0">
            <a:schemeClr val="accent1"/>
          </a:effectRef>
          <a:fontRef idx="minor">
            <a:schemeClr val="lt1"/>
          </a:fontRef>
        </p:style>
        <p:txBody>
          <a:bodyPr bIns="90000"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状況の確定</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89CDAC61-1551-B2AD-5F65-AD5B2EC235FD}"/>
              </a:ext>
            </a:extLst>
          </p:cNvPr>
          <p:cNvSpPr/>
          <p:nvPr/>
        </p:nvSpPr>
        <p:spPr>
          <a:xfrm>
            <a:off x="3450089" y="4628474"/>
            <a:ext cx="3369079" cy="832778"/>
          </a:xfrm>
          <a:prstGeom prst="roundRect">
            <a:avLst/>
          </a:prstGeom>
          <a:solidFill>
            <a:srgbClr val="DEEBF7"/>
          </a:solidFill>
        </p:spPr>
        <p:style>
          <a:lnRef idx="2">
            <a:schemeClr val="accent1">
              <a:shade val="15000"/>
            </a:schemeClr>
          </a:lnRef>
          <a:fillRef idx="1">
            <a:schemeClr val="accent1"/>
          </a:fillRef>
          <a:effectRef idx="0">
            <a:schemeClr val="accent1"/>
          </a:effectRef>
          <a:fontRef idx="minor">
            <a:schemeClr val="lt1"/>
          </a:fontRef>
        </p:style>
        <p:txBody>
          <a:bodyPr bIns="90000"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リスクの特定</a:t>
            </a:r>
          </a:p>
        </p:txBody>
      </p:sp>
      <p:sp>
        <p:nvSpPr>
          <p:cNvPr id="9" name="四角形: 角を丸くする 8">
            <a:extLst>
              <a:ext uri="{FF2B5EF4-FFF2-40B4-BE49-F238E27FC236}">
                <a16:creationId xmlns:a16="http://schemas.microsoft.com/office/drawing/2014/main" id="{B2041DDB-A17D-0E67-A043-EF6DEAFB3AB9}"/>
              </a:ext>
            </a:extLst>
          </p:cNvPr>
          <p:cNvSpPr/>
          <p:nvPr/>
        </p:nvSpPr>
        <p:spPr>
          <a:xfrm>
            <a:off x="3450089" y="5650760"/>
            <a:ext cx="3369079" cy="832778"/>
          </a:xfrm>
          <a:prstGeom prst="roundRect">
            <a:avLst/>
          </a:prstGeom>
          <a:solidFill>
            <a:srgbClr val="DEEBF7"/>
          </a:solidFill>
        </p:spPr>
        <p:style>
          <a:lnRef idx="2">
            <a:schemeClr val="accent1">
              <a:shade val="15000"/>
            </a:schemeClr>
          </a:lnRef>
          <a:fillRef idx="1">
            <a:schemeClr val="accent1"/>
          </a:fillRef>
          <a:effectRef idx="0">
            <a:schemeClr val="accent1"/>
          </a:effectRef>
          <a:fontRef idx="minor">
            <a:schemeClr val="lt1"/>
          </a:fontRef>
        </p:style>
        <p:txBody>
          <a:bodyPr bIns="90000"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リスクの</a:t>
            </a:r>
            <a:r>
              <a:rPr lang="ja-JP" altLang="en-US" sz="2800" dirty="0">
                <a:solidFill>
                  <a:schemeClr val="tx1"/>
                </a:solidFill>
                <a:latin typeface="BIZ UDPゴシック" panose="020B0400000000000000" pitchFamily="50" charset="-128"/>
                <a:ea typeface="BIZ UDPゴシック" panose="020B0400000000000000" pitchFamily="50" charset="-128"/>
              </a:rPr>
              <a:t>分析</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EBF60D9C-E92C-C39B-E9AA-47E35E8A0523}"/>
              </a:ext>
            </a:extLst>
          </p:cNvPr>
          <p:cNvSpPr/>
          <p:nvPr/>
        </p:nvSpPr>
        <p:spPr>
          <a:xfrm>
            <a:off x="3450089" y="6718589"/>
            <a:ext cx="3369079" cy="832778"/>
          </a:xfrm>
          <a:prstGeom prst="roundRect">
            <a:avLst/>
          </a:prstGeom>
          <a:solidFill>
            <a:srgbClr val="DEEBF7"/>
          </a:solidFill>
        </p:spPr>
        <p:style>
          <a:lnRef idx="2">
            <a:schemeClr val="accent1">
              <a:shade val="15000"/>
            </a:schemeClr>
          </a:lnRef>
          <a:fillRef idx="1">
            <a:schemeClr val="accent1"/>
          </a:fillRef>
          <a:effectRef idx="0">
            <a:schemeClr val="accent1"/>
          </a:effectRef>
          <a:fontRef idx="minor">
            <a:schemeClr val="lt1"/>
          </a:fontRef>
        </p:style>
        <p:txBody>
          <a:bodyPr bIns="90000"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リスクの評価</a:t>
            </a:r>
          </a:p>
        </p:txBody>
      </p:sp>
      <p:sp>
        <p:nvSpPr>
          <p:cNvPr id="12" name="四角形: 角を丸くする 11">
            <a:extLst>
              <a:ext uri="{FF2B5EF4-FFF2-40B4-BE49-F238E27FC236}">
                <a16:creationId xmlns:a16="http://schemas.microsoft.com/office/drawing/2014/main" id="{4E5DCA18-BADC-C1E2-C09E-9AAFF8155380}"/>
              </a:ext>
            </a:extLst>
          </p:cNvPr>
          <p:cNvSpPr/>
          <p:nvPr/>
        </p:nvSpPr>
        <p:spPr>
          <a:xfrm>
            <a:off x="3450089" y="8376121"/>
            <a:ext cx="3369079" cy="832778"/>
          </a:xfrm>
          <a:prstGeom prst="roundRect">
            <a:avLst/>
          </a:prstGeom>
          <a:solidFill>
            <a:srgbClr val="E2F0D9"/>
          </a:solidFill>
        </p:spPr>
        <p:style>
          <a:lnRef idx="2">
            <a:schemeClr val="accent1">
              <a:shade val="15000"/>
            </a:schemeClr>
          </a:lnRef>
          <a:fillRef idx="1">
            <a:schemeClr val="accent1"/>
          </a:fillRef>
          <a:effectRef idx="0">
            <a:schemeClr val="accent1"/>
          </a:effectRef>
          <a:fontRef idx="minor">
            <a:schemeClr val="lt1"/>
          </a:fontRef>
        </p:style>
        <p:txBody>
          <a:bodyPr bIns="90000" rtlCol="0" anchor="ctr"/>
          <a:lstStyle/>
          <a:p>
            <a:pPr algn="ctr"/>
            <a:r>
              <a:rPr kumimoji="1" lang="ja-JP" altLang="en-US" sz="2800" dirty="0">
                <a:solidFill>
                  <a:schemeClr val="tx1"/>
                </a:solidFill>
                <a:latin typeface="BIZ UDPゴシック" panose="020B0400000000000000" pitchFamily="50" charset="-128"/>
                <a:ea typeface="BIZ UDPゴシック" panose="020B0400000000000000" pitchFamily="50" charset="-128"/>
              </a:rPr>
              <a:t>リスク</a:t>
            </a:r>
            <a:r>
              <a:rPr lang="ja-JP" altLang="en-US" sz="2800" dirty="0">
                <a:solidFill>
                  <a:schemeClr val="tx1"/>
                </a:solidFill>
                <a:latin typeface="BIZ UDPゴシック" panose="020B0400000000000000" pitchFamily="50" charset="-128"/>
                <a:ea typeface="BIZ UDPゴシック" panose="020B0400000000000000" pitchFamily="50" charset="-128"/>
              </a:rPr>
              <a:t>対応</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13" name="矢印: 下 12">
            <a:extLst>
              <a:ext uri="{FF2B5EF4-FFF2-40B4-BE49-F238E27FC236}">
                <a16:creationId xmlns:a16="http://schemas.microsoft.com/office/drawing/2014/main" id="{25F92497-AE5C-A2CE-6173-560107F937CD}"/>
              </a:ext>
            </a:extLst>
          </p:cNvPr>
          <p:cNvSpPr/>
          <p:nvPr/>
        </p:nvSpPr>
        <p:spPr>
          <a:xfrm>
            <a:off x="4526213" y="3942043"/>
            <a:ext cx="1216830" cy="525715"/>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B74F66DE-CC89-2F69-330C-0A0CC1049994}"/>
              </a:ext>
            </a:extLst>
          </p:cNvPr>
          <p:cNvSpPr/>
          <p:nvPr/>
        </p:nvSpPr>
        <p:spPr>
          <a:xfrm>
            <a:off x="4532745" y="7712235"/>
            <a:ext cx="1203767" cy="503018"/>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EAFA91B-FFB5-659E-2E26-DC91150A7CA3}"/>
              </a:ext>
            </a:extLst>
          </p:cNvPr>
          <p:cNvSpPr txBox="1"/>
          <p:nvPr/>
        </p:nvSpPr>
        <p:spPr>
          <a:xfrm>
            <a:off x="7363518" y="2872638"/>
            <a:ext cx="7443063" cy="6187335"/>
          </a:xfrm>
          <a:prstGeom prst="rect">
            <a:avLst/>
          </a:prstGeom>
          <a:noFill/>
        </p:spPr>
        <p:txBody>
          <a:bodyPr wrap="none" rtlCol="0">
            <a:spAutoFit/>
          </a:bodyPr>
          <a:lstStyle/>
          <a:p>
            <a:pPr marL="457200" indent="-457200">
              <a:lnSpc>
                <a:spcPct val="110000"/>
              </a:lnSpc>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組織の状況を把握する</a:t>
            </a:r>
            <a:endParaRPr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2800" b="1" dirty="0">
                <a:solidFill>
                  <a:srgbClr val="FF0000"/>
                </a:solidFill>
                <a:latin typeface="BIZ UDPゴシック" panose="020B0400000000000000" pitchFamily="50" charset="-128"/>
                <a:ea typeface="BIZ UDPゴシック" panose="020B0400000000000000" pitchFamily="50" charset="-128"/>
              </a:rPr>
              <a:t>リスク基準を策定する</a:t>
            </a:r>
          </a:p>
          <a:p>
            <a:pPr marL="457200" indent="-457200">
              <a:lnSpc>
                <a:spcPct val="110000"/>
              </a:lnSpc>
              <a:buFont typeface="Arial" panose="020B0604020202020204" pitchFamily="34" charset="0"/>
              <a:buChar char="•"/>
            </a:pPr>
            <a:endParaRPr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リスクを発見、認識、記述する</a:t>
            </a:r>
            <a:endParaRPr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2800" dirty="0">
                <a:latin typeface="BIZ UDPゴシック" panose="020B0400000000000000" pitchFamily="50" charset="-128"/>
                <a:ea typeface="BIZ UDPゴシック" panose="020B0400000000000000" pitchFamily="50" charset="-128"/>
              </a:rPr>
              <a:t>特定されたリスクのリスクレベルを算出する</a:t>
            </a:r>
            <a:endParaRPr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kumimoji="1" lang="en-US" altLang="ja-JP" sz="2800"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lang="ja-JP" altLang="en-US" sz="2800" b="1" dirty="0">
                <a:solidFill>
                  <a:srgbClr val="FF0000"/>
                </a:solidFill>
                <a:latin typeface="BIZ UDPゴシック" panose="020B0400000000000000" pitchFamily="50" charset="-128"/>
                <a:ea typeface="BIZ UDPゴシック" panose="020B0400000000000000" pitchFamily="50" charset="-128"/>
              </a:rPr>
              <a:t>リスク分析の結果をリスク基準と比較する</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b="1" dirty="0">
                <a:latin typeface="BIZ UDPゴシック" panose="020B0400000000000000" pitchFamily="50" charset="-128"/>
                <a:ea typeface="BIZ UDPゴシック" panose="020B0400000000000000" pitchFamily="50" charset="-128"/>
              </a:rPr>
              <a:t>対策の必要性の有無、優先順位を決定する</a:t>
            </a:r>
            <a:endParaRPr kumimoji="1" lang="en-US" altLang="ja-JP" sz="28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28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endParaRPr lang="en-US" altLang="ja-JP" sz="2800" b="1" dirty="0">
              <a:latin typeface="BIZ UDPゴシック" panose="020B0400000000000000" pitchFamily="50" charset="-128"/>
              <a:ea typeface="BIZ UDPゴシック" panose="020B0400000000000000" pitchFamily="50" charset="-128"/>
            </a:endParaRPr>
          </a:p>
          <a:p>
            <a:pPr marL="457200" indent="-457200">
              <a:lnSpc>
                <a:spcPct val="110000"/>
              </a:lnSpc>
              <a:buFont typeface="Arial" panose="020B0604020202020204" pitchFamily="34" charset="0"/>
              <a:buChar char="•"/>
            </a:pPr>
            <a:r>
              <a:rPr kumimoji="1" lang="ja-JP" altLang="en-US" sz="2800" b="1" dirty="0">
                <a:latin typeface="BIZ UDPゴシック" panose="020B0400000000000000" pitchFamily="50" charset="-128"/>
                <a:ea typeface="BIZ UDPゴシック" panose="020B0400000000000000" pitchFamily="50" charset="-128"/>
              </a:rPr>
              <a:t>リスク対応計画を策定する</a:t>
            </a:r>
          </a:p>
        </p:txBody>
      </p:sp>
      <p:sp>
        <p:nvSpPr>
          <p:cNvPr id="17" name="四角形: 角を丸くする 16">
            <a:extLst>
              <a:ext uri="{FF2B5EF4-FFF2-40B4-BE49-F238E27FC236}">
                <a16:creationId xmlns:a16="http://schemas.microsoft.com/office/drawing/2014/main" id="{C6AFC020-4159-5169-E8A3-E8210DB41DCE}"/>
              </a:ext>
            </a:extLst>
          </p:cNvPr>
          <p:cNvSpPr/>
          <p:nvPr/>
        </p:nvSpPr>
        <p:spPr>
          <a:xfrm>
            <a:off x="3102018" y="2826338"/>
            <a:ext cx="11864050" cy="1104130"/>
          </a:xfrm>
          <a:prstGeom prst="roundRect">
            <a:avLst/>
          </a:prstGeom>
          <a:noFill/>
          <a:ln w="3810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767C7353-AA53-8353-007D-29880D558C2D}"/>
              </a:ext>
            </a:extLst>
          </p:cNvPr>
          <p:cNvSpPr/>
          <p:nvPr/>
        </p:nvSpPr>
        <p:spPr>
          <a:xfrm>
            <a:off x="3102018" y="4540843"/>
            <a:ext cx="11864050" cy="3171392"/>
          </a:xfrm>
          <a:prstGeom prst="roundRect">
            <a:avLst>
              <a:gd name="adj" fmla="val 3163"/>
            </a:avLst>
          </a:prstGeom>
          <a:noFill/>
          <a:ln w="3810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9A407A0-355F-072B-9CB1-FB702132748F}"/>
              </a:ext>
            </a:extLst>
          </p:cNvPr>
          <p:cNvSpPr/>
          <p:nvPr/>
        </p:nvSpPr>
        <p:spPr>
          <a:xfrm>
            <a:off x="3102018" y="8247391"/>
            <a:ext cx="11864050" cy="1104130"/>
          </a:xfrm>
          <a:prstGeom prst="roundRect">
            <a:avLst/>
          </a:prstGeom>
          <a:noFill/>
          <a:ln w="38100">
            <a:solidFill>
              <a:schemeClr val="accent6">
                <a:lumMod val="7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0889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464677D-DA6C-0890-1638-0BFA48858814}"/>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a:latin typeface="BIZ UDPゴシック" panose="020B0400000000000000" pitchFamily="50" charset="-128"/>
                <a:ea typeface="BIZ UDPゴシック" panose="020B0400000000000000" pitchFamily="50" charset="-128"/>
              </a:rPr>
              <a:t>リスクマネジメント：リスクアセスメント</a:t>
            </a:r>
          </a:p>
        </p:txBody>
      </p:sp>
      <p:sp>
        <p:nvSpPr>
          <p:cNvPr id="6" name="テキスト プレースホルダー 2">
            <a:extLst>
              <a:ext uri="{FF2B5EF4-FFF2-40B4-BE49-F238E27FC236}">
                <a16:creationId xmlns:a16="http://schemas.microsoft.com/office/drawing/2014/main" id="{E5011B6F-5C36-9F6E-76BC-64821923C674}"/>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リスク特定</a:t>
            </a:r>
            <a:endParaRPr lang="en-US" altLang="ja-JP" sz="360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575A024-5919-37CF-1EF6-3BD1C85ACD42}"/>
              </a:ext>
            </a:extLst>
          </p:cNvPr>
          <p:cNvSpPr txBox="1"/>
          <p:nvPr/>
        </p:nvSpPr>
        <p:spPr>
          <a:xfrm>
            <a:off x="1643605" y="2174400"/>
            <a:ext cx="15456498" cy="4891275"/>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アプローチ手法と特徴</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資産ベースのアプローチ</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事象ベースのアプローチ</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r>
              <a:rPr lang="ja-JP" altLang="en-US" sz="3200" dirty="0">
                <a:latin typeface="BIZ UDPゴシック" panose="020B0400000000000000" pitchFamily="50" charset="-128"/>
                <a:ea typeface="BIZ UDPゴシック" panose="020B0400000000000000" pitchFamily="50" charset="-128"/>
              </a:rPr>
              <a:t>リスク所有者の特定</a:t>
            </a:r>
            <a:endParaRPr lang="en-US" altLang="ja-JP" sz="3200" dirty="0">
              <a:latin typeface="BIZ UDPゴシック" panose="020B0400000000000000" pitchFamily="50" charset="-128"/>
              <a:ea typeface="BIZ UDPゴシック" panose="020B0400000000000000" pitchFamily="50" charset="-128"/>
            </a:endParaRPr>
          </a:p>
          <a:p>
            <a:pPr marL="571500" indent="-571500">
              <a:lnSpc>
                <a:spcPct val="110000"/>
              </a:lnSpc>
              <a:buFont typeface="Arial" panose="020B0604020202020204" pitchFamily="34" charset="0"/>
              <a:buChar char="•"/>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8" name="object 40">
            <a:extLst>
              <a:ext uri="{FF2B5EF4-FFF2-40B4-BE49-F238E27FC236}">
                <a16:creationId xmlns:a16="http://schemas.microsoft.com/office/drawing/2014/main" id="{85C307D3-1AB1-7AA3-74B6-76D9A4143E52}"/>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3105085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a:latin typeface="BIZ UDPゴシック" panose="020B0400000000000000" pitchFamily="50" charset="-128"/>
                <a:ea typeface="BIZ UDPゴシック" panose="020B0400000000000000" pitchFamily="50" charset="-128"/>
              </a:rPr>
              <a:t>リスクマネジメント：リスクアセスメント</a:t>
            </a:r>
          </a:p>
        </p:txBody>
      </p:sp>
      <p:sp>
        <p:nvSpPr>
          <p:cNvPr id="6" name="テキスト プレースホルダー 2">
            <a:extLst>
              <a:ext uri="{FF2B5EF4-FFF2-40B4-BE49-F238E27FC236}">
                <a16:creationId xmlns:a16="http://schemas.microsoft.com/office/drawing/2014/main" id="{E5011B6F-5C36-9F6E-76BC-64821923C674}"/>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リスク特定（資産ベースのアプローチ）</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575A024-5919-37CF-1EF6-3BD1C85ACD42}"/>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b="0" i="0" u="sng" dirty="0">
                <a:effectLst/>
                <a:latin typeface="BIZ UDPゴシック" panose="020B0400000000000000" pitchFamily="50" charset="-128"/>
                <a:ea typeface="BIZ UDPゴシック" panose="020B0400000000000000" pitchFamily="50" charset="-128"/>
              </a:rPr>
              <a:t>アプローチ手法</a:t>
            </a:r>
            <a:endParaRPr lang="en-US" altLang="ja-JP" sz="3200" b="0" i="0" u="sng" dirty="0">
              <a:effectLst/>
              <a:latin typeface="BIZ UDPゴシック" panose="020B0400000000000000" pitchFamily="50" charset="-128"/>
              <a:ea typeface="BIZ UDPゴシック" panose="020B0400000000000000" pitchFamily="50" charset="-128"/>
            </a:endParaRPr>
          </a:p>
        </p:txBody>
      </p:sp>
      <p:sp>
        <p:nvSpPr>
          <p:cNvPr id="9" name="object 40">
            <a:extLst>
              <a:ext uri="{FF2B5EF4-FFF2-40B4-BE49-F238E27FC236}">
                <a16:creationId xmlns:a16="http://schemas.microsoft.com/office/drawing/2014/main" id="{B94271B2-CEA3-4F7E-4580-08667FFEB80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pSp>
        <p:nvGrpSpPr>
          <p:cNvPr id="18" name="グループ化 17">
            <a:extLst>
              <a:ext uri="{FF2B5EF4-FFF2-40B4-BE49-F238E27FC236}">
                <a16:creationId xmlns:a16="http://schemas.microsoft.com/office/drawing/2014/main" id="{C51DB1AC-925F-17F4-4A54-FDDE17A46492}"/>
              </a:ext>
            </a:extLst>
          </p:cNvPr>
          <p:cNvGrpSpPr/>
          <p:nvPr/>
        </p:nvGrpSpPr>
        <p:grpSpPr>
          <a:xfrm>
            <a:off x="1817332" y="3204744"/>
            <a:ext cx="14459953" cy="3829361"/>
            <a:chOff x="1817332" y="3113303"/>
            <a:chExt cx="14459953" cy="3829361"/>
          </a:xfrm>
        </p:grpSpPr>
        <p:sp>
          <p:nvSpPr>
            <p:cNvPr id="4" name="正方形/長方形 3">
              <a:extLst>
                <a:ext uri="{FF2B5EF4-FFF2-40B4-BE49-F238E27FC236}">
                  <a16:creationId xmlns:a16="http://schemas.microsoft.com/office/drawing/2014/main" id="{431E1CEC-DB46-2FAA-0949-867B28913922}"/>
                </a:ext>
              </a:extLst>
            </p:cNvPr>
            <p:cNvSpPr/>
            <p:nvPr/>
          </p:nvSpPr>
          <p:spPr>
            <a:xfrm>
              <a:off x="1817332" y="3113303"/>
              <a:ext cx="14459953" cy="75936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情報資産の洗い出し</a:t>
              </a:r>
            </a:p>
          </p:txBody>
        </p:sp>
        <p:sp>
          <p:nvSpPr>
            <p:cNvPr id="14" name="正方形/長方形 13">
              <a:extLst>
                <a:ext uri="{FF2B5EF4-FFF2-40B4-BE49-F238E27FC236}">
                  <a16:creationId xmlns:a16="http://schemas.microsoft.com/office/drawing/2014/main" id="{0D847A50-5B69-29CC-E70E-DB760E79E294}"/>
                </a:ext>
              </a:extLst>
            </p:cNvPr>
            <p:cNvSpPr/>
            <p:nvPr/>
          </p:nvSpPr>
          <p:spPr>
            <a:xfrm>
              <a:off x="1817332" y="4703949"/>
              <a:ext cx="14459953" cy="75936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dirty="0">
                  <a:solidFill>
                    <a:schemeClr val="tx1"/>
                  </a:solidFill>
                  <a:latin typeface="BIZ UDPゴシック" panose="020B0400000000000000" pitchFamily="50" charset="-128"/>
                  <a:ea typeface="BIZ UDPゴシック" panose="020B0400000000000000" pitchFamily="50" charset="-128"/>
                </a:rPr>
                <a:t>機密性・完全性・可用性が損なわれた場合の影響度を評価</a:t>
              </a:r>
              <a:endParaRPr kumimoji="1" lang="ja-JP" altLang="en-US" sz="32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2F590F3-36A2-F815-0AE1-51110B2D0833}"/>
                </a:ext>
              </a:extLst>
            </p:cNvPr>
            <p:cNvSpPr/>
            <p:nvPr/>
          </p:nvSpPr>
          <p:spPr>
            <a:xfrm>
              <a:off x="1817332" y="6183304"/>
              <a:ext cx="14459953" cy="759360"/>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dirty="0">
                  <a:solidFill>
                    <a:schemeClr val="tx1"/>
                  </a:solidFill>
                  <a:latin typeface="BIZ UDPゴシック" panose="020B0400000000000000" pitchFamily="50" charset="-128"/>
                  <a:ea typeface="BIZ UDPゴシック" panose="020B0400000000000000" pitchFamily="50" charset="-128"/>
                </a:rPr>
                <a:t>影響度の評価をもとに重要度を算定</a:t>
              </a:r>
            </a:p>
          </p:txBody>
        </p:sp>
        <p:sp>
          <p:nvSpPr>
            <p:cNvPr id="16" name="矢印: 下 15">
              <a:extLst>
                <a:ext uri="{FF2B5EF4-FFF2-40B4-BE49-F238E27FC236}">
                  <a16:creationId xmlns:a16="http://schemas.microsoft.com/office/drawing/2014/main" id="{7D58FEA1-45B7-9C25-8456-98511BE5979A}"/>
                </a:ext>
              </a:extLst>
            </p:cNvPr>
            <p:cNvSpPr/>
            <p:nvPr/>
          </p:nvSpPr>
          <p:spPr>
            <a:xfrm>
              <a:off x="7838994" y="4193729"/>
              <a:ext cx="2416629" cy="300446"/>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a:latin typeface="BIZ UDPゴシック" panose="020B0400000000000000" pitchFamily="50" charset="-128"/>
                <a:ea typeface="BIZ UDPゴシック" panose="020B0400000000000000" pitchFamily="50" charset="-128"/>
              </a:endParaRPr>
            </a:p>
          </p:txBody>
        </p:sp>
        <p:sp>
          <p:nvSpPr>
            <p:cNvPr id="17" name="矢印: 下 16">
              <a:extLst>
                <a:ext uri="{FF2B5EF4-FFF2-40B4-BE49-F238E27FC236}">
                  <a16:creationId xmlns:a16="http://schemas.microsoft.com/office/drawing/2014/main" id="{B934F39B-4F49-7B6B-88F9-CDD3ADCDCA0D}"/>
                </a:ext>
              </a:extLst>
            </p:cNvPr>
            <p:cNvSpPr/>
            <p:nvPr/>
          </p:nvSpPr>
          <p:spPr>
            <a:xfrm>
              <a:off x="7838994" y="5667615"/>
              <a:ext cx="2416629" cy="300446"/>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a:latin typeface="BIZ UDPゴシック" panose="020B0400000000000000" pitchFamily="50" charset="-128"/>
                <a:ea typeface="BIZ UDPゴシック" panose="020B0400000000000000" pitchFamily="50" charset="-128"/>
              </a:endParaRPr>
            </a:p>
          </p:txBody>
        </p:sp>
      </p:grpSp>
      <p:sp>
        <p:nvSpPr>
          <p:cNvPr id="3" name="テキスト ボックス 2">
            <a:extLst>
              <a:ext uri="{FF2B5EF4-FFF2-40B4-BE49-F238E27FC236}">
                <a16:creationId xmlns:a16="http://schemas.microsoft.com/office/drawing/2014/main" id="{F50BD8D0-4A4E-A2B9-C5BC-563875F7DD16}"/>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1751789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6" name="テキスト プレースホルダー 2">
            <a:extLst>
              <a:ext uri="{FF2B5EF4-FFF2-40B4-BE49-F238E27FC236}">
                <a16:creationId xmlns:a16="http://schemas.microsoft.com/office/drawing/2014/main" id="{E5011B6F-5C36-9F6E-76BC-64821923C674}"/>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リスク特定（資産ベースのアプローチ）</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575A024-5919-37CF-1EF6-3BD1C85ACD42}"/>
              </a:ext>
            </a:extLst>
          </p:cNvPr>
          <p:cNvSpPr txBox="1"/>
          <p:nvPr/>
        </p:nvSpPr>
        <p:spPr>
          <a:xfrm>
            <a:off x="1643605" y="2174400"/>
            <a:ext cx="15456498" cy="2308324"/>
          </a:xfrm>
          <a:prstGeom prst="rect">
            <a:avLst/>
          </a:prstGeom>
          <a:noFill/>
        </p:spPr>
        <p:txBody>
          <a:bodyPr wrap="square">
            <a:spAutoFit/>
          </a:bodyPr>
          <a:lstStyle/>
          <a:p>
            <a:pPr>
              <a:lnSpc>
                <a:spcPct val="90000"/>
              </a:lnSpc>
            </a:pPr>
            <a:r>
              <a:rPr lang="ja-JP" altLang="en-US" sz="3200" u="sng" dirty="0">
                <a:latin typeface="BIZ UDPゴシック" panose="020B0400000000000000" pitchFamily="50" charset="-128"/>
                <a:ea typeface="BIZ UDPゴシック" panose="020B0400000000000000" pitchFamily="50" charset="-128"/>
              </a:rPr>
              <a:t>情報資産の洗い出し（例）</a:t>
            </a:r>
            <a:endParaRPr lang="en-US" altLang="ja-JP" sz="3200" u="sng" dirty="0">
              <a:latin typeface="BIZ UDPゴシック" panose="020B0400000000000000" pitchFamily="50" charset="-128"/>
              <a:ea typeface="BIZ UDPゴシック" panose="020B0400000000000000" pitchFamily="50" charset="-128"/>
            </a:endParaRPr>
          </a:p>
          <a:p>
            <a:pPr>
              <a:lnSpc>
                <a:spcPct val="9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9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90000"/>
              </a:lnSpc>
            </a:pP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9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9" name="object 40">
            <a:extLst>
              <a:ext uri="{FF2B5EF4-FFF2-40B4-BE49-F238E27FC236}">
                <a16:creationId xmlns:a16="http://schemas.microsoft.com/office/drawing/2014/main" id="{BFE92DAF-A0C6-BA4D-4D8B-ADC4ED13CCA9}"/>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3" name="表 2">
            <a:extLst>
              <a:ext uri="{FF2B5EF4-FFF2-40B4-BE49-F238E27FC236}">
                <a16:creationId xmlns:a16="http://schemas.microsoft.com/office/drawing/2014/main" id="{0BA4ED0A-812E-0481-80A3-A3F27286F581}"/>
              </a:ext>
            </a:extLst>
          </p:cNvPr>
          <p:cNvGraphicFramePr>
            <a:graphicFrameLocks noGrp="1"/>
          </p:cNvGraphicFramePr>
          <p:nvPr>
            <p:extLst>
              <p:ext uri="{D42A27DB-BD31-4B8C-83A1-F6EECF244321}">
                <p14:modId xmlns:p14="http://schemas.microsoft.com/office/powerpoint/2010/main" val="1352626613"/>
              </p:ext>
            </p:extLst>
          </p:nvPr>
        </p:nvGraphicFramePr>
        <p:xfrm>
          <a:off x="1713600" y="2782801"/>
          <a:ext cx="15386502" cy="6782476"/>
        </p:xfrm>
        <a:graphic>
          <a:graphicData uri="http://schemas.openxmlformats.org/drawingml/2006/table">
            <a:tbl>
              <a:tblPr firstRow="1" bandRow="1">
                <a:tableStyleId>{5C22544A-7EE6-4342-B048-85BDC9FD1C3A}</a:tableStyleId>
              </a:tblPr>
              <a:tblGrid>
                <a:gridCol w="962572">
                  <a:extLst>
                    <a:ext uri="{9D8B030D-6E8A-4147-A177-3AD203B41FA5}">
                      <a16:colId xmlns:a16="http://schemas.microsoft.com/office/drawing/2014/main" val="1798551896"/>
                    </a:ext>
                  </a:extLst>
                </a:gridCol>
                <a:gridCol w="2122806">
                  <a:extLst>
                    <a:ext uri="{9D8B030D-6E8A-4147-A177-3AD203B41FA5}">
                      <a16:colId xmlns:a16="http://schemas.microsoft.com/office/drawing/2014/main" val="3238194763"/>
                    </a:ext>
                  </a:extLst>
                </a:gridCol>
                <a:gridCol w="4904693">
                  <a:extLst>
                    <a:ext uri="{9D8B030D-6E8A-4147-A177-3AD203B41FA5}">
                      <a16:colId xmlns:a16="http://schemas.microsoft.com/office/drawing/2014/main" val="3353078684"/>
                    </a:ext>
                  </a:extLst>
                </a:gridCol>
                <a:gridCol w="1999456">
                  <a:extLst>
                    <a:ext uri="{9D8B030D-6E8A-4147-A177-3AD203B41FA5}">
                      <a16:colId xmlns:a16="http://schemas.microsoft.com/office/drawing/2014/main" val="2902120331"/>
                    </a:ext>
                  </a:extLst>
                </a:gridCol>
                <a:gridCol w="1963465">
                  <a:extLst>
                    <a:ext uri="{9D8B030D-6E8A-4147-A177-3AD203B41FA5}">
                      <a16:colId xmlns:a16="http://schemas.microsoft.com/office/drawing/2014/main" val="1690594570"/>
                    </a:ext>
                  </a:extLst>
                </a:gridCol>
                <a:gridCol w="1471165">
                  <a:extLst>
                    <a:ext uri="{9D8B030D-6E8A-4147-A177-3AD203B41FA5}">
                      <a16:colId xmlns:a16="http://schemas.microsoft.com/office/drawing/2014/main" val="1566922559"/>
                    </a:ext>
                  </a:extLst>
                </a:gridCol>
                <a:gridCol w="1962345">
                  <a:extLst>
                    <a:ext uri="{9D8B030D-6E8A-4147-A177-3AD203B41FA5}">
                      <a16:colId xmlns:a16="http://schemas.microsoft.com/office/drawing/2014/main" val="3266399988"/>
                    </a:ext>
                  </a:extLst>
                </a:gridCol>
              </a:tblGrid>
              <a:tr h="612380">
                <a:tc>
                  <a:txBody>
                    <a:bodyPr/>
                    <a:lstStyle/>
                    <a:p>
                      <a:pPr algn="ctr">
                        <a:lnSpc>
                          <a:spcPct val="110000"/>
                        </a:lnSpc>
                      </a:pPr>
                      <a:r>
                        <a:rPr kumimoji="1" lang="ja-JP" altLang="en-US" sz="2000" dirty="0">
                          <a:latin typeface="BIZ UDPゴシック" panose="020B0400000000000000" pitchFamily="50" charset="-128"/>
                          <a:ea typeface="BIZ UDPゴシック" panose="020B0400000000000000" pitchFamily="50" charset="-128"/>
                        </a:rPr>
                        <a:t>業務</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000" dirty="0">
                          <a:latin typeface="BIZ UDPゴシック" panose="020B0400000000000000" pitchFamily="50" charset="-128"/>
                          <a:ea typeface="BIZ UDPゴシック" panose="020B0400000000000000" pitchFamily="50" charset="-128"/>
                        </a:rPr>
                        <a:t>分類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情報資産名称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利用者範囲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リスク所有者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管理部署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0000"/>
                        </a:lnSpc>
                      </a:pPr>
                      <a:r>
                        <a:rPr kumimoji="1" lang="ja-JP" altLang="en-US" sz="2400" dirty="0">
                          <a:latin typeface="BIZ UDPゴシック" panose="020B0400000000000000" pitchFamily="50" charset="-128"/>
                          <a:ea typeface="BIZ UDPゴシック" panose="020B0400000000000000" pitchFamily="50" charset="-128"/>
                        </a:rPr>
                        <a:t>媒体・保存先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804134041"/>
                  </a:ext>
                </a:extLst>
              </a:tr>
              <a:tr h="690524">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社員名簿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社員基本情報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事務所</a:t>
                      </a:r>
                      <a:r>
                        <a:rPr kumimoji="1" lang="en-US" altLang="ja-JP" sz="2200" dirty="0">
                          <a:latin typeface="BIZ UDPゴシック" panose="020B0400000000000000" pitchFamily="50" charset="-128"/>
                          <a:ea typeface="BIZ UDPゴシック" panose="020B0400000000000000" pitchFamily="50" charset="-128"/>
                        </a:rPr>
                        <a:t>PC</a:t>
                      </a:r>
                      <a:endParaRPr kumimoji="1" lang="ja-JP" altLang="en-US" sz="2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79194223"/>
                  </a:ext>
                </a:extLst>
              </a:tr>
              <a:tr h="729078">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健康診断の結果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顧入時・定期健康診断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4616744"/>
                  </a:ext>
                </a:extLst>
              </a:tr>
              <a:tr h="729078">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経理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給与システム</a:t>
                      </a:r>
                      <a:endParaRPr kumimoji="1" lang="en-US" altLang="ja-JP" sz="22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データ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税務署提出用</a:t>
                      </a:r>
                      <a:endParaRPr kumimoji="1" lang="en-US" altLang="ja-JP" sz="22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源泉徴収票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給与計算担当</a:t>
                      </a:r>
                      <a:endParaRPr kumimoji="1" lang="en-US" altLang="ja-JP" sz="2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経理部長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人事部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事務所</a:t>
                      </a:r>
                      <a:r>
                        <a:rPr kumimoji="1" lang="en-US" altLang="ja-JP" sz="2200" dirty="0">
                          <a:latin typeface="BIZ UDPゴシック" panose="020B0400000000000000" pitchFamily="50" charset="-128"/>
                          <a:ea typeface="BIZ UDPゴシック" panose="020B0400000000000000" pitchFamily="50" charset="-128"/>
                        </a:rPr>
                        <a:t>PC</a:t>
                      </a:r>
                      <a:endParaRPr kumimoji="1" lang="ja-JP" altLang="en-US" sz="2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0573582"/>
                  </a:ext>
                </a:extLst>
              </a:tr>
              <a:tr h="698501">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経理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当社宛請求書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当社宛請求書の原本（過去</a:t>
                      </a:r>
                      <a:r>
                        <a:rPr kumimoji="1" lang="en-US" altLang="ja-JP" sz="2200" dirty="0">
                          <a:latin typeface="BIZ UDPゴシック" panose="020B0400000000000000" pitchFamily="50" charset="-128"/>
                          <a:ea typeface="BIZ UDPゴシック" panose="020B0400000000000000" pitchFamily="50" charset="-128"/>
                        </a:rPr>
                        <a:t>3</a:t>
                      </a:r>
                      <a:r>
                        <a:rPr kumimoji="1" lang="ja-JP" altLang="en-US" sz="2200" dirty="0">
                          <a:latin typeface="BIZ UDPゴシック" panose="020B0400000000000000" pitchFamily="50" charset="-128"/>
                          <a:ea typeface="BIZ UDPゴシック" panose="020B0400000000000000" pitchFamily="50" charset="-128"/>
                        </a:rPr>
                        <a:t>年分）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総務部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経理部長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総務部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21940"/>
                  </a:ext>
                </a:extLst>
              </a:tr>
              <a:tr h="729078">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経理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発行済請求書</a:t>
                      </a:r>
                      <a:endParaRPr kumimoji="1" lang="en-US" altLang="ja-JP" sz="22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控え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当社発行の請求書の控え（過去</a:t>
                      </a:r>
                      <a:r>
                        <a:rPr kumimoji="1" lang="en-US" altLang="ja-JP" sz="2200" dirty="0">
                          <a:latin typeface="BIZ UDPゴシック" panose="020B0400000000000000" pitchFamily="50" charset="-128"/>
                          <a:ea typeface="BIZ UDPゴシック" panose="020B0400000000000000" pitchFamily="50" charset="-128"/>
                        </a:rPr>
                        <a:t>3</a:t>
                      </a:r>
                      <a:r>
                        <a:rPr kumimoji="1" lang="ja-JP" altLang="en-US" sz="2200" dirty="0">
                          <a:latin typeface="BIZ UDPゴシック" panose="020B0400000000000000" pitchFamily="50" charset="-128"/>
                          <a:ea typeface="BIZ UDPゴシック" panose="020B0400000000000000" pitchFamily="50" charset="-128"/>
                        </a:rPr>
                        <a:t>年分）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総務部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経理部長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総務部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書類</a:t>
                      </a:r>
                      <a:endParaRPr kumimoji="1" lang="en-US" altLang="ja-JP" sz="22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13081631"/>
                  </a:ext>
                </a:extLst>
              </a:tr>
              <a:tr h="747281">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顧客リスト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得意先（直近</a:t>
                      </a:r>
                      <a:r>
                        <a:rPr kumimoji="1" lang="en-US" altLang="ja-JP" sz="2200" dirty="0">
                          <a:latin typeface="BIZ UDPゴシック" panose="020B0400000000000000" pitchFamily="50" charset="-128"/>
                          <a:ea typeface="BIZ UDPゴシック" panose="020B0400000000000000" pitchFamily="50" charset="-128"/>
                        </a:rPr>
                        <a:t>5</a:t>
                      </a:r>
                      <a:r>
                        <a:rPr kumimoji="1" lang="ja-JP" altLang="en-US" sz="2200" dirty="0">
                          <a:latin typeface="BIZ UDPゴシック" panose="020B0400000000000000" pitchFamily="50" charset="-128"/>
                          <a:ea typeface="BIZ UDPゴシック" panose="020B0400000000000000" pitchFamily="50" charset="-128"/>
                        </a:rPr>
                        <a:t>年間に実績があるもの）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可搬電子媒体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75064872"/>
                  </a:ext>
                </a:extLst>
              </a:tr>
              <a:tr h="735264">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受注伝票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受注伝票（過去</a:t>
                      </a:r>
                      <a:r>
                        <a:rPr kumimoji="1" lang="en-US" altLang="ja-JP" sz="2200" dirty="0">
                          <a:latin typeface="BIZ UDPゴシック" panose="020B0400000000000000" pitchFamily="50" charset="-128"/>
                          <a:ea typeface="BIZ UDPゴシック" panose="020B0400000000000000" pitchFamily="50" charset="-128"/>
                        </a:rPr>
                        <a:t>10</a:t>
                      </a:r>
                      <a:r>
                        <a:rPr kumimoji="1" lang="ja-JP" altLang="en-US" sz="2200" dirty="0">
                          <a:latin typeface="BIZ UDPゴシック" panose="020B0400000000000000" pitchFamily="50" charset="-128"/>
                          <a:ea typeface="BIZ UDPゴシック" panose="020B0400000000000000" pitchFamily="50" charset="-128"/>
                        </a:rPr>
                        <a:t>年分）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社内サーバ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45657569"/>
                  </a:ext>
                </a:extLst>
              </a:tr>
              <a:tr h="661738">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受注契約書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受注契約書原本（過去</a:t>
                      </a:r>
                      <a:r>
                        <a:rPr kumimoji="1" lang="en-US" altLang="ja-JP" sz="2200" dirty="0">
                          <a:latin typeface="BIZ UDPゴシック" panose="020B0400000000000000" pitchFamily="50" charset="-128"/>
                          <a:ea typeface="BIZ UDPゴシック" panose="020B0400000000000000" pitchFamily="50" charset="-128"/>
                        </a:rPr>
                        <a:t>10</a:t>
                      </a:r>
                      <a:r>
                        <a:rPr kumimoji="1" lang="ja-JP" altLang="en-US" sz="2200" dirty="0">
                          <a:latin typeface="BIZ UDPゴシック" panose="020B0400000000000000" pitchFamily="50" charset="-128"/>
                          <a:ea typeface="BIZ UDPゴシック" panose="020B0400000000000000" pitchFamily="50" charset="-128"/>
                        </a:rPr>
                        <a:t>年分）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営業部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0000"/>
                        </a:lnSpc>
                      </a:pPr>
                      <a:r>
                        <a:rPr kumimoji="1" lang="ja-JP" altLang="en-US" sz="2200" dirty="0">
                          <a:latin typeface="BIZ UDPゴシック" panose="020B0400000000000000" pitchFamily="50" charset="-128"/>
                          <a:ea typeface="BIZ UDPゴシック" panose="020B0400000000000000" pitchFamily="50" charset="-128"/>
                        </a:rPr>
                        <a:t>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2101673"/>
                  </a:ext>
                </a:extLst>
              </a:tr>
            </a:tbl>
          </a:graphicData>
        </a:graphic>
      </p:graphicFrame>
      <p:sp>
        <p:nvSpPr>
          <p:cNvPr id="4" name="テキスト ボックス 3">
            <a:extLst>
              <a:ext uri="{FF2B5EF4-FFF2-40B4-BE49-F238E27FC236}">
                <a16:creationId xmlns:a16="http://schemas.microsoft.com/office/drawing/2014/main" id="{DAAAF68E-638E-F04D-371A-039285C898AC}"/>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3731864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6" name="テキスト プレースホルダー 2">
            <a:extLst>
              <a:ext uri="{FF2B5EF4-FFF2-40B4-BE49-F238E27FC236}">
                <a16:creationId xmlns:a16="http://schemas.microsoft.com/office/drawing/2014/main" id="{E5011B6F-5C36-9F6E-76BC-64821923C674}"/>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リスク特定（資産ベースのアプローチ）</a:t>
            </a:r>
            <a:endParaRPr lang="en-US" altLang="ja-JP"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E9A7297-7508-9766-8240-7AA13081543E}"/>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u="sng" dirty="0">
                <a:latin typeface="BIZ UDPゴシック" panose="020B0400000000000000" pitchFamily="50" charset="-128"/>
                <a:ea typeface="BIZ UDPゴシック" panose="020B0400000000000000" pitchFamily="50" charset="-128"/>
              </a:rPr>
              <a:t>機密性・完全性・可用性が損なわれた場合の影響度を評価</a:t>
            </a:r>
            <a:endParaRPr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10" name="表 8">
            <a:extLst>
              <a:ext uri="{FF2B5EF4-FFF2-40B4-BE49-F238E27FC236}">
                <a16:creationId xmlns:a16="http://schemas.microsoft.com/office/drawing/2014/main" id="{13919E01-0461-9D0E-A0B3-5FA4E08DB9B7}"/>
              </a:ext>
            </a:extLst>
          </p:cNvPr>
          <p:cNvGraphicFramePr>
            <a:graphicFrameLocks noGrp="1"/>
          </p:cNvGraphicFramePr>
          <p:nvPr>
            <p:extLst>
              <p:ext uri="{D42A27DB-BD31-4B8C-83A1-F6EECF244321}">
                <p14:modId xmlns:p14="http://schemas.microsoft.com/office/powerpoint/2010/main" val="3886034020"/>
              </p:ext>
            </p:extLst>
          </p:nvPr>
        </p:nvGraphicFramePr>
        <p:xfrm>
          <a:off x="1332851" y="2853254"/>
          <a:ext cx="15936578" cy="6650736"/>
        </p:xfrm>
        <a:graphic>
          <a:graphicData uri="http://schemas.openxmlformats.org/drawingml/2006/table">
            <a:tbl>
              <a:tblPr firstRow="1" bandRow="1">
                <a:tableStyleId>{5C22544A-7EE6-4342-B048-85BDC9FD1C3A}</a:tableStyleId>
              </a:tblPr>
              <a:tblGrid>
                <a:gridCol w="657561">
                  <a:extLst>
                    <a:ext uri="{9D8B030D-6E8A-4147-A177-3AD203B41FA5}">
                      <a16:colId xmlns:a16="http://schemas.microsoft.com/office/drawing/2014/main" val="1694370234"/>
                    </a:ext>
                  </a:extLst>
                </a:gridCol>
                <a:gridCol w="688405">
                  <a:extLst>
                    <a:ext uri="{9D8B030D-6E8A-4147-A177-3AD203B41FA5}">
                      <a16:colId xmlns:a16="http://schemas.microsoft.com/office/drawing/2014/main" val="1938484492"/>
                    </a:ext>
                  </a:extLst>
                </a:gridCol>
                <a:gridCol w="8284556">
                  <a:extLst>
                    <a:ext uri="{9D8B030D-6E8A-4147-A177-3AD203B41FA5}">
                      <a16:colId xmlns:a16="http://schemas.microsoft.com/office/drawing/2014/main" val="3912263400"/>
                    </a:ext>
                  </a:extLst>
                </a:gridCol>
                <a:gridCol w="6306056">
                  <a:extLst>
                    <a:ext uri="{9D8B030D-6E8A-4147-A177-3AD203B41FA5}">
                      <a16:colId xmlns:a16="http://schemas.microsoft.com/office/drawing/2014/main" val="25188806"/>
                    </a:ext>
                  </a:extLst>
                </a:gridCol>
              </a:tblGrid>
              <a:tr h="250411">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評価値</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評価基準</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該当する情報の例</a:t>
                      </a:r>
                    </a:p>
                  </a:txBody>
                  <a:tcPr anchor="ctr">
                    <a:solidFill>
                      <a:schemeClr val="accent6"/>
                    </a:solidFill>
                  </a:tcPr>
                </a:tc>
                <a:extLst>
                  <a:ext uri="{0D108BD9-81ED-4DB2-BD59-A6C34878D82A}">
                    <a16:rowId xmlns:a16="http://schemas.microsoft.com/office/drawing/2014/main" val="3639836926"/>
                  </a:ext>
                </a:extLst>
              </a:tr>
              <a:tr h="1280160">
                <a:tc rowSpan="5">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機</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密</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性</a:t>
                      </a:r>
                    </a:p>
                  </a:txBody>
                  <a:tcPr anchor="ctr">
                    <a:solidFill>
                      <a:schemeClr val="accent6">
                        <a:lumMod val="40000"/>
                        <a:lumOff val="60000"/>
                      </a:schemeClr>
                    </a:solidFill>
                  </a:tcPr>
                </a:tc>
                <a:tc rowSpan="3">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法律で安全管理（漏えい、滅失又はき損防止）が義務付けられている</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個人情報（個人情報保護法で定義）</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特定個人情報</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（マイナンバーを含む個人情報）</a:t>
                      </a:r>
                    </a:p>
                  </a:txBody>
                  <a:tcPr anchor="ctr">
                    <a:solidFill>
                      <a:schemeClr val="accent6">
                        <a:lumMod val="40000"/>
                        <a:lumOff val="60000"/>
                      </a:schemeClr>
                    </a:solidFill>
                  </a:tcPr>
                </a:tc>
                <a:extLst>
                  <a:ext uri="{0D108BD9-81ED-4DB2-BD59-A6C34878D82A}">
                    <a16:rowId xmlns:a16="http://schemas.microsoft.com/office/drawing/2014/main" val="2684911528"/>
                  </a:ext>
                </a:extLst>
              </a:tr>
              <a:tr h="128016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守秘義務の対象や限定提供データとして指定されている</a:t>
                      </a:r>
                      <a:endParaRPr kumimoji="1" lang="en-US" altLang="ja-JP" sz="28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漏えいすると取引先や顧客に大きな影響がある</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取引先から秘密として提供された情報</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取引先の製品・サービスに関わる非公開情報</a:t>
                      </a:r>
                    </a:p>
                  </a:txBody>
                  <a:tcPr anchor="ctr">
                    <a:solidFill>
                      <a:schemeClr val="accent6">
                        <a:lumMod val="20000"/>
                        <a:lumOff val="80000"/>
                      </a:schemeClr>
                    </a:solidFill>
                  </a:tcPr>
                </a:tc>
                <a:extLst>
                  <a:ext uri="{0D108BD9-81ED-4DB2-BD59-A6C34878D82A}">
                    <a16:rowId xmlns:a16="http://schemas.microsoft.com/office/drawing/2014/main" val="1251675357"/>
                  </a:ext>
                </a:extLst>
              </a:tr>
              <a:tr h="128016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自社の営業秘密として管理すべき</a:t>
                      </a:r>
                      <a:br>
                        <a:rPr kumimoji="1" lang="en-US" altLang="ja-JP" sz="2800" dirty="0">
                          <a:latin typeface="BIZ UDPゴシック" panose="020B0400000000000000" pitchFamily="50" charset="-128"/>
                          <a:ea typeface="BIZ UDPゴシック" panose="020B0400000000000000" pitchFamily="50" charset="-128"/>
                        </a:rPr>
                      </a:br>
                      <a:r>
                        <a:rPr kumimoji="1" lang="ja-JP" altLang="en-US" sz="2800" dirty="0">
                          <a:latin typeface="BIZ UDPゴシック" panose="020B0400000000000000" pitchFamily="50" charset="-128"/>
                          <a:ea typeface="BIZ UDPゴシック" panose="020B0400000000000000" pitchFamily="50" charset="-128"/>
                        </a:rPr>
                        <a:t>（不正競争防止法による保護を受けるため）</a:t>
                      </a:r>
                    </a:p>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漏えいすると自社に深刻な影響がある</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自社の独自技術・ノウハウ</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取引先リスト</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特許出願前の発明情報</a:t>
                      </a:r>
                    </a:p>
                  </a:txBody>
                  <a:tcPr anchor="ctr">
                    <a:solidFill>
                      <a:schemeClr val="accent6">
                        <a:lumMod val="40000"/>
                        <a:lumOff val="60000"/>
                      </a:schemeClr>
                    </a:solidFill>
                  </a:tcPr>
                </a:tc>
                <a:extLst>
                  <a:ext uri="{0D108BD9-81ED-4DB2-BD59-A6C34878D82A}">
                    <a16:rowId xmlns:a16="http://schemas.microsoft.com/office/drawing/2014/main" val="563521057"/>
                  </a:ext>
                </a:extLst>
              </a:tr>
              <a:tr h="88392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2</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漏えいすると事業に大きな影響がある</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見積書、仕入価格など顧客（取引先）との商取引に関する情報</a:t>
                      </a:r>
                    </a:p>
                  </a:txBody>
                  <a:tcPr anchor="ctr">
                    <a:solidFill>
                      <a:schemeClr val="accent6">
                        <a:lumMod val="20000"/>
                        <a:lumOff val="80000"/>
                      </a:schemeClr>
                    </a:solidFill>
                  </a:tcPr>
                </a:tc>
                <a:extLst>
                  <a:ext uri="{0D108BD9-81ED-4DB2-BD59-A6C34878D82A}">
                    <a16:rowId xmlns:a16="http://schemas.microsoft.com/office/drawing/2014/main" val="180607874"/>
                  </a:ext>
                </a:extLst>
              </a:tr>
              <a:tr h="88392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漏えいしても事業にほとんど影響はない</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自社製品カタログ</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ホームページ掲載情報</a:t>
                      </a:r>
                    </a:p>
                  </a:txBody>
                  <a:tcPr anchor="ctr">
                    <a:solidFill>
                      <a:schemeClr val="accent6">
                        <a:lumMod val="40000"/>
                        <a:lumOff val="60000"/>
                      </a:schemeClr>
                    </a:solidFill>
                  </a:tcPr>
                </a:tc>
                <a:extLst>
                  <a:ext uri="{0D108BD9-81ED-4DB2-BD59-A6C34878D82A}">
                    <a16:rowId xmlns:a16="http://schemas.microsoft.com/office/drawing/2014/main" val="1070949667"/>
                  </a:ext>
                </a:extLst>
              </a:tr>
            </a:tbl>
          </a:graphicData>
        </a:graphic>
      </p:graphicFrame>
      <p:sp>
        <p:nvSpPr>
          <p:cNvPr id="7" name="object 40">
            <a:extLst>
              <a:ext uri="{FF2B5EF4-FFF2-40B4-BE49-F238E27FC236}">
                <a16:creationId xmlns:a16="http://schemas.microsoft.com/office/drawing/2014/main" id="{5E01C336-7DCE-0175-5AB9-11C57DA7EF0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6199B8FB-627D-174B-9FC4-8DFC24362CA1}"/>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3147900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6" name="テキスト プレースホルダー 2">
            <a:extLst>
              <a:ext uri="{FF2B5EF4-FFF2-40B4-BE49-F238E27FC236}">
                <a16:creationId xmlns:a16="http://schemas.microsoft.com/office/drawing/2014/main" id="{E5011B6F-5C36-9F6E-76BC-64821923C674}"/>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リスク特定（資産ベースのアプローチ）</a:t>
            </a:r>
            <a:endParaRPr lang="en-US" altLang="ja-JP" sz="360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E9A7297-7508-9766-8240-7AA13081543E}"/>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u="sng" dirty="0">
                <a:latin typeface="BIZ UDPゴシック" panose="020B0400000000000000" pitchFamily="50" charset="-128"/>
                <a:ea typeface="BIZ UDPゴシック" panose="020B0400000000000000" pitchFamily="50" charset="-128"/>
              </a:rPr>
              <a:t>機密性・完全性・可用性が損なわれた場合の影響度を評価</a:t>
            </a:r>
            <a:endParaRPr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7" name="表 8">
            <a:extLst>
              <a:ext uri="{FF2B5EF4-FFF2-40B4-BE49-F238E27FC236}">
                <a16:creationId xmlns:a16="http://schemas.microsoft.com/office/drawing/2014/main" id="{F3D2C69D-25AA-0591-6E7A-32FF7A3FBB0E}"/>
              </a:ext>
            </a:extLst>
          </p:cNvPr>
          <p:cNvGraphicFramePr>
            <a:graphicFrameLocks noGrp="1"/>
          </p:cNvGraphicFramePr>
          <p:nvPr>
            <p:extLst>
              <p:ext uri="{D42A27DB-BD31-4B8C-83A1-F6EECF244321}">
                <p14:modId xmlns:p14="http://schemas.microsoft.com/office/powerpoint/2010/main" val="2623346671"/>
              </p:ext>
            </p:extLst>
          </p:nvPr>
        </p:nvGraphicFramePr>
        <p:xfrm>
          <a:off x="1332850" y="2787939"/>
          <a:ext cx="15936579" cy="5736336"/>
        </p:xfrm>
        <a:graphic>
          <a:graphicData uri="http://schemas.openxmlformats.org/drawingml/2006/table">
            <a:tbl>
              <a:tblPr firstRow="1" bandRow="1">
                <a:tableStyleId>{5C22544A-7EE6-4342-B048-85BDC9FD1C3A}</a:tableStyleId>
              </a:tblPr>
              <a:tblGrid>
                <a:gridCol w="657561">
                  <a:extLst>
                    <a:ext uri="{9D8B030D-6E8A-4147-A177-3AD203B41FA5}">
                      <a16:colId xmlns:a16="http://schemas.microsoft.com/office/drawing/2014/main" val="1694370234"/>
                    </a:ext>
                  </a:extLst>
                </a:gridCol>
                <a:gridCol w="688406">
                  <a:extLst>
                    <a:ext uri="{9D8B030D-6E8A-4147-A177-3AD203B41FA5}">
                      <a16:colId xmlns:a16="http://schemas.microsoft.com/office/drawing/2014/main" val="1938484492"/>
                    </a:ext>
                  </a:extLst>
                </a:gridCol>
                <a:gridCol w="8322263">
                  <a:extLst>
                    <a:ext uri="{9D8B030D-6E8A-4147-A177-3AD203B41FA5}">
                      <a16:colId xmlns:a16="http://schemas.microsoft.com/office/drawing/2014/main" val="3912263400"/>
                    </a:ext>
                  </a:extLst>
                </a:gridCol>
                <a:gridCol w="6268349">
                  <a:extLst>
                    <a:ext uri="{9D8B030D-6E8A-4147-A177-3AD203B41FA5}">
                      <a16:colId xmlns:a16="http://schemas.microsoft.com/office/drawing/2014/main" val="25188806"/>
                    </a:ext>
                  </a:extLst>
                </a:gridCol>
              </a:tblGrid>
              <a:tr h="37084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評価値</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評価基準</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該当する情報の例</a:t>
                      </a:r>
                    </a:p>
                  </a:txBody>
                  <a:tcPr anchor="ctr">
                    <a:solidFill>
                      <a:schemeClr val="accent6"/>
                    </a:solidFill>
                  </a:tcPr>
                </a:tc>
                <a:extLst>
                  <a:ext uri="{0D108BD9-81ED-4DB2-BD59-A6C34878D82A}">
                    <a16:rowId xmlns:a16="http://schemas.microsoft.com/office/drawing/2014/main" val="3639836926"/>
                  </a:ext>
                </a:extLst>
              </a:tr>
              <a:tr h="1280160">
                <a:tc rowSpan="4">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完</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全</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性</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rowSpan="2">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法律で安全管理（漏えい、滅失又はき損防止）が義務付けられている</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個人情報（個人情報保護法で定義）</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特定個人情報（マイナンバーを含む個人情報）</a:t>
                      </a:r>
                    </a:p>
                  </a:txBody>
                  <a:tcPr anchor="ctr">
                    <a:solidFill>
                      <a:schemeClr val="accent6">
                        <a:lumMod val="40000"/>
                        <a:lumOff val="60000"/>
                      </a:schemeClr>
                    </a:solidFill>
                  </a:tcPr>
                </a:tc>
                <a:extLst>
                  <a:ext uri="{0D108BD9-81ED-4DB2-BD59-A6C34878D82A}">
                    <a16:rowId xmlns:a16="http://schemas.microsoft.com/office/drawing/2014/main" val="2684911528"/>
                  </a:ext>
                </a:extLst>
              </a:tr>
              <a:tr h="128016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改ざんされると自社に深刻な影響または取引先や顧客に大きな影響がある</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取引先から処理を委託された会計情報</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取引先の口座情報</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顧客から製造を委託された設計図</a:t>
                      </a:r>
                    </a:p>
                  </a:txBody>
                  <a:tcPr anchor="ctr">
                    <a:solidFill>
                      <a:schemeClr val="accent6">
                        <a:lumMod val="20000"/>
                        <a:lumOff val="80000"/>
                      </a:schemeClr>
                    </a:solidFill>
                  </a:tcPr>
                </a:tc>
                <a:extLst>
                  <a:ext uri="{0D108BD9-81ED-4DB2-BD59-A6C34878D82A}">
                    <a16:rowId xmlns:a16="http://schemas.microsoft.com/office/drawing/2014/main" val="1251675357"/>
                  </a:ext>
                </a:extLst>
              </a:tr>
              <a:tr h="128016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2</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改ざんされると事業に大きな影響がある</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自社の会計情報</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受発注・決済・契約情報</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ホームページ掲載情報</a:t>
                      </a:r>
                    </a:p>
                  </a:txBody>
                  <a:tcPr anchor="ctr">
                    <a:solidFill>
                      <a:schemeClr val="accent6">
                        <a:lumMod val="40000"/>
                        <a:lumOff val="60000"/>
                      </a:schemeClr>
                    </a:solidFill>
                  </a:tcPr>
                </a:tc>
                <a:extLst>
                  <a:ext uri="{0D108BD9-81ED-4DB2-BD59-A6C34878D82A}">
                    <a16:rowId xmlns:a16="http://schemas.microsoft.com/office/drawing/2014/main" val="563521057"/>
                  </a:ext>
                </a:extLst>
              </a:tr>
              <a:tr h="128016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改ざんされても事業にほとんど影響はない</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廃版製品カタログデータ</a:t>
                      </a:r>
                    </a:p>
                  </a:txBody>
                  <a:tcPr anchor="ctr">
                    <a:solidFill>
                      <a:schemeClr val="accent6">
                        <a:lumMod val="20000"/>
                        <a:lumOff val="80000"/>
                      </a:schemeClr>
                    </a:solidFill>
                  </a:tcPr>
                </a:tc>
                <a:extLst>
                  <a:ext uri="{0D108BD9-81ED-4DB2-BD59-A6C34878D82A}">
                    <a16:rowId xmlns:a16="http://schemas.microsoft.com/office/drawing/2014/main" val="180607874"/>
                  </a:ext>
                </a:extLst>
              </a:tr>
            </a:tbl>
          </a:graphicData>
        </a:graphic>
      </p:graphicFrame>
      <p:sp>
        <p:nvSpPr>
          <p:cNvPr id="8" name="object 40">
            <a:extLst>
              <a:ext uri="{FF2B5EF4-FFF2-40B4-BE49-F238E27FC236}">
                <a16:creationId xmlns:a16="http://schemas.microsoft.com/office/drawing/2014/main" id="{08076E39-E1F0-A502-4A49-D602D91AAF5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AA1DFF12-6A5F-9B17-5992-1E3514938FF4}"/>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326014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6" name="テキスト プレースホルダー 2">
            <a:extLst>
              <a:ext uri="{FF2B5EF4-FFF2-40B4-BE49-F238E27FC236}">
                <a16:creationId xmlns:a16="http://schemas.microsoft.com/office/drawing/2014/main" id="{E5011B6F-5C36-9F6E-76BC-64821923C674}"/>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リスク特定（資産ベースのアプローチ）</a:t>
            </a:r>
            <a:endParaRPr lang="en-US" altLang="ja-JP" sz="360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E9A7297-7508-9766-8240-7AA13081543E}"/>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u="sng" dirty="0">
                <a:latin typeface="BIZ UDPゴシック" panose="020B0400000000000000" pitchFamily="50" charset="-128"/>
                <a:ea typeface="BIZ UDPゴシック" panose="020B0400000000000000" pitchFamily="50" charset="-128"/>
              </a:rPr>
              <a:t>機密性・完全性・可用性が損なわれた場合の影響度を評価</a:t>
            </a:r>
            <a:endParaRPr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3" name="表 8">
            <a:extLst>
              <a:ext uri="{FF2B5EF4-FFF2-40B4-BE49-F238E27FC236}">
                <a16:creationId xmlns:a16="http://schemas.microsoft.com/office/drawing/2014/main" id="{474951EF-C8BC-76EF-9B16-70145E99C721}"/>
              </a:ext>
            </a:extLst>
          </p:cNvPr>
          <p:cNvGraphicFramePr>
            <a:graphicFrameLocks noGrp="1"/>
          </p:cNvGraphicFramePr>
          <p:nvPr>
            <p:extLst>
              <p:ext uri="{D42A27DB-BD31-4B8C-83A1-F6EECF244321}">
                <p14:modId xmlns:p14="http://schemas.microsoft.com/office/powerpoint/2010/main" val="406553196"/>
              </p:ext>
            </p:extLst>
          </p:nvPr>
        </p:nvGraphicFramePr>
        <p:xfrm>
          <a:off x="1332851" y="3012063"/>
          <a:ext cx="15880493" cy="4419600"/>
        </p:xfrm>
        <a:graphic>
          <a:graphicData uri="http://schemas.openxmlformats.org/drawingml/2006/table">
            <a:tbl>
              <a:tblPr firstRow="1" bandRow="1">
                <a:tableStyleId>{5C22544A-7EE6-4342-B048-85BDC9FD1C3A}</a:tableStyleId>
              </a:tblPr>
              <a:tblGrid>
                <a:gridCol w="655246">
                  <a:extLst>
                    <a:ext uri="{9D8B030D-6E8A-4147-A177-3AD203B41FA5}">
                      <a16:colId xmlns:a16="http://schemas.microsoft.com/office/drawing/2014/main" val="1694370234"/>
                    </a:ext>
                  </a:extLst>
                </a:gridCol>
                <a:gridCol w="685983">
                  <a:extLst>
                    <a:ext uri="{9D8B030D-6E8A-4147-A177-3AD203B41FA5}">
                      <a16:colId xmlns:a16="http://schemas.microsoft.com/office/drawing/2014/main" val="1938484492"/>
                    </a:ext>
                  </a:extLst>
                </a:gridCol>
                <a:gridCol w="8317574">
                  <a:extLst>
                    <a:ext uri="{9D8B030D-6E8A-4147-A177-3AD203B41FA5}">
                      <a16:colId xmlns:a16="http://schemas.microsoft.com/office/drawing/2014/main" val="3912263400"/>
                    </a:ext>
                  </a:extLst>
                </a:gridCol>
                <a:gridCol w="6221690">
                  <a:extLst>
                    <a:ext uri="{9D8B030D-6E8A-4147-A177-3AD203B41FA5}">
                      <a16:colId xmlns:a16="http://schemas.microsoft.com/office/drawing/2014/main" val="25188806"/>
                    </a:ext>
                  </a:extLst>
                </a:gridCol>
              </a:tblGrid>
              <a:tr h="37084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評価値</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評価基準</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該当する情報の例</a:t>
                      </a:r>
                    </a:p>
                  </a:txBody>
                  <a:tcPr anchor="ctr">
                    <a:solidFill>
                      <a:schemeClr val="accent6"/>
                    </a:solidFill>
                  </a:tcPr>
                </a:tc>
                <a:extLst>
                  <a:ext uri="{0D108BD9-81ED-4DB2-BD59-A6C34878D82A}">
                    <a16:rowId xmlns:a16="http://schemas.microsoft.com/office/drawing/2014/main" val="3639836926"/>
                  </a:ext>
                </a:extLst>
              </a:tr>
              <a:tr h="1280160">
                <a:tc rowSpan="3">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可</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用</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性</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利用できなくなると自社に深刻な影響または取引先や顧客に大きな影響がある</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顧客に提供している</a:t>
                      </a:r>
                      <a:r>
                        <a:rPr kumimoji="1" lang="en-US" altLang="ja-JP" sz="2400" dirty="0">
                          <a:latin typeface="BIZ UDPゴシック" panose="020B0400000000000000" pitchFamily="50" charset="-128"/>
                          <a:ea typeface="BIZ UDPゴシック" panose="020B0400000000000000" pitchFamily="50" charset="-128"/>
                        </a:rPr>
                        <a:t>EC</a:t>
                      </a:r>
                      <a:r>
                        <a:rPr kumimoji="1" lang="ja-JP" altLang="en-US" sz="2400" dirty="0">
                          <a:latin typeface="BIZ UDPゴシック" panose="020B0400000000000000" pitchFamily="50" charset="-128"/>
                          <a:ea typeface="BIZ UDPゴシック" panose="020B0400000000000000" pitchFamily="50" charset="-128"/>
                        </a:rPr>
                        <a:t>サイト</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顧客に提供しているクラウドサービス</a:t>
                      </a:r>
                    </a:p>
                  </a:txBody>
                  <a:tcPr anchor="ctr">
                    <a:solidFill>
                      <a:schemeClr val="accent6">
                        <a:lumMod val="40000"/>
                        <a:lumOff val="60000"/>
                      </a:schemeClr>
                    </a:solidFill>
                  </a:tcPr>
                </a:tc>
                <a:extLst>
                  <a:ext uri="{0D108BD9-81ED-4DB2-BD59-A6C34878D82A}">
                    <a16:rowId xmlns:a16="http://schemas.microsoft.com/office/drawing/2014/main" val="2684911528"/>
                  </a:ext>
                </a:extLst>
              </a:tr>
              <a:tr h="128016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2800">
                          <a:latin typeface="BIZ UDPゴシック" panose="020B0400000000000000" pitchFamily="50" charset="-128"/>
                          <a:ea typeface="BIZ UDPゴシック" panose="020B0400000000000000" pitchFamily="50" charset="-128"/>
                        </a:rPr>
                        <a:t>2</a:t>
                      </a:r>
                      <a:endParaRPr kumimoji="1" lang="ja-JP" altLang="en-US" sz="280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利用できなくなると事業に大きな影響がある</a:t>
                      </a:r>
                    </a:p>
                  </a:txBody>
                  <a:tcPr anchor="ctr">
                    <a:solidFill>
                      <a:schemeClr val="accent6">
                        <a:lumMod val="20000"/>
                        <a:lumOff val="8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製品の設計図</a:t>
                      </a:r>
                    </a:p>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商品・サービスに関するコンテンツ</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（インターネット向け事業の場合）</a:t>
                      </a:r>
                    </a:p>
                  </a:txBody>
                  <a:tcPr anchor="ctr">
                    <a:solidFill>
                      <a:schemeClr val="accent6">
                        <a:lumMod val="20000"/>
                        <a:lumOff val="80000"/>
                      </a:schemeClr>
                    </a:solidFill>
                  </a:tcPr>
                </a:tc>
                <a:extLst>
                  <a:ext uri="{0D108BD9-81ED-4DB2-BD59-A6C34878D82A}">
                    <a16:rowId xmlns:a16="http://schemas.microsoft.com/office/drawing/2014/main" val="1251675357"/>
                  </a:ext>
                </a:extLst>
              </a:tr>
              <a:tr h="1280160">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2800">
                          <a:latin typeface="BIZ UDPゴシック" panose="020B0400000000000000" pitchFamily="50" charset="-128"/>
                          <a:ea typeface="BIZ UDPゴシック" panose="020B0400000000000000" pitchFamily="50" charset="-128"/>
                        </a:rPr>
                        <a:t>1</a:t>
                      </a:r>
                      <a:endParaRPr kumimoji="1" lang="ja-JP" altLang="en-US" sz="280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a:latin typeface="BIZ UDPゴシック" panose="020B0400000000000000" pitchFamily="50" charset="-128"/>
                          <a:ea typeface="BIZ UDPゴシック" panose="020B0400000000000000" pitchFamily="50" charset="-128"/>
                        </a:rPr>
                        <a:t>利用できなくなっても事業にほとんど影響はない</a:t>
                      </a:r>
                    </a:p>
                  </a:txBody>
                  <a:tcPr anchor="ctr">
                    <a:solidFill>
                      <a:schemeClr val="accent6">
                        <a:lumMod val="40000"/>
                        <a:lumOff val="60000"/>
                      </a:schemeClr>
                    </a:solidFill>
                  </a:tcPr>
                </a:tc>
                <a:tc>
                  <a:txBody>
                    <a:bodyPr/>
                    <a:lstStyle/>
                    <a:p>
                      <a:pPr marL="457200" indent="-457200">
                        <a:lnSpc>
                          <a:spcPct val="110000"/>
                        </a:lnSpc>
                        <a:buFont typeface="Arial" panose="020B0604020202020204" pitchFamily="34" charset="0"/>
                        <a:buChar char="•"/>
                      </a:pPr>
                      <a:r>
                        <a:rPr kumimoji="1" lang="ja-JP" altLang="en-US" sz="2400" dirty="0">
                          <a:latin typeface="BIZ UDPゴシック" panose="020B0400000000000000" pitchFamily="50" charset="-128"/>
                          <a:ea typeface="BIZ UDPゴシック" panose="020B0400000000000000" pitchFamily="50" charset="-128"/>
                        </a:rPr>
                        <a:t>廃版製品カタログ</a:t>
                      </a:r>
                    </a:p>
                  </a:txBody>
                  <a:tcPr anchor="ctr">
                    <a:solidFill>
                      <a:schemeClr val="accent6">
                        <a:lumMod val="40000"/>
                        <a:lumOff val="60000"/>
                      </a:schemeClr>
                    </a:solidFill>
                  </a:tcPr>
                </a:tc>
                <a:extLst>
                  <a:ext uri="{0D108BD9-81ED-4DB2-BD59-A6C34878D82A}">
                    <a16:rowId xmlns:a16="http://schemas.microsoft.com/office/drawing/2014/main" val="563521057"/>
                  </a:ext>
                </a:extLst>
              </a:tr>
            </a:tbl>
          </a:graphicData>
        </a:graphic>
      </p:graphicFrame>
      <p:sp>
        <p:nvSpPr>
          <p:cNvPr id="8" name="object 40">
            <a:extLst>
              <a:ext uri="{FF2B5EF4-FFF2-40B4-BE49-F238E27FC236}">
                <a16:creationId xmlns:a16="http://schemas.microsoft.com/office/drawing/2014/main" id="{EFA66B80-59EB-4D16-63AE-4007B497C486}"/>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7A490A58-F9DB-2426-E154-C1E9FA3F6C90}"/>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2973147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6" name="テキスト プレースホルダー 2">
            <a:extLst>
              <a:ext uri="{FF2B5EF4-FFF2-40B4-BE49-F238E27FC236}">
                <a16:creationId xmlns:a16="http://schemas.microsoft.com/office/drawing/2014/main" id="{E5011B6F-5C36-9F6E-76BC-64821923C674}"/>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リスク特定（資産ベースのアプローチ）</a:t>
            </a:r>
            <a:endParaRPr lang="en-US" altLang="ja-JP" sz="360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5DEC8FF-E3C5-5BD2-25D0-A4FAA44BF67B}"/>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u="sng" dirty="0">
                <a:latin typeface="BIZ UDPゴシック" panose="020B0400000000000000" pitchFamily="50" charset="-128"/>
                <a:ea typeface="BIZ UDPゴシック" panose="020B0400000000000000" pitchFamily="50" charset="-128"/>
              </a:rPr>
              <a:t>影響度の評価をもとに重要度を算定</a:t>
            </a:r>
            <a:endParaRPr lang="en-US" altLang="ja-JP" sz="3200" u="sng" dirty="0">
              <a:latin typeface="BIZ UDPゴシック" panose="020B0400000000000000" pitchFamily="50" charset="-128"/>
              <a:ea typeface="BIZ UDPゴシック" panose="020B0400000000000000" pitchFamily="50" charset="-128"/>
            </a:endParaRPr>
          </a:p>
        </p:txBody>
      </p:sp>
      <p:graphicFrame>
        <p:nvGraphicFramePr>
          <p:cNvPr id="8" name="表 8">
            <a:extLst>
              <a:ext uri="{FF2B5EF4-FFF2-40B4-BE49-F238E27FC236}">
                <a16:creationId xmlns:a16="http://schemas.microsoft.com/office/drawing/2014/main" id="{F60E9291-1117-8CA5-EBAE-E16FF4A7705A}"/>
              </a:ext>
            </a:extLst>
          </p:cNvPr>
          <p:cNvGraphicFramePr>
            <a:graphicFrameLocks noGrp="1"/>
          </p:cNvGraphicFramePr>
          <p:nvPr>
            <p:extLst>
              <p:ext uri="{D42A27DB-BD31-4B8C-83A1-F6EECF244321}">
                <p14:modId xmlns:p14="http://schemas.microsoft.com/office/powerpoint/2010/main" val="1216004551"/>
              </p:ext>
            </p:extLst>
          </p:nvPr>
        </p:nvGraphicFramePr>
        <p:xfrm>
          <a:off x="1772239" y="3044095"/>
          <a:ext cx="14856643" cy="6169925"/>
        </p:xfrm>
        <a:graphic>
          <a:graphicData uri="http://schemas.openxmlformats.org/drawingml/2006/table">
            <a:tbl>
              <a:tblPr firstRow="1" bandRow="1">
                <a:tableStyleId>{5C22544A-7EE6-4342-B048-85BDC9FD1C3A}</a:tableStyleId>
              </a:tblPr>
              <a:tblGrid>
                <a:gridCol w="1916513">
                  <a:extLst>
                    <a:ext uri="{9D8B030D-6E8A-4147-A177-3AD203B41FA5}">
                      <a16:colId xmlns:a16="http://schemas.microsoft.com/office/drawing/2014/main" val="3912263400"/>
                    </a:ext>
                  </a:extLst>
                </a:gridCol>
                <a:gridCol w="12940130">
                  <a:extLst>
                    <a:ext uri="{9D8B030D-6E8A-4147-A177-3AD203B41FA5}">
                      <a16:colId xmlns:a16="http://schemas.microsoft.com/office/drawing/2014/main" val="1133630273"/>
                    </a:ext>
                  </a:extLst>
                </a:gridCol>
              </a:tblGrid>
              <a:tr h="650854">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重要度</a:t>
                      </a:r>
                    </a:p>
                  </a:txBody>
                  <a:tcPr anchor="ctr">
                    <a:solidFill>
                      <a:schemeClr val="accent6"/>
                    </a:solidFill>
                  </a:tcPr>
                </a:tc>
                <a:tc>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情報資産の価値・事故の影響の大きさ</a:t>
                      </a:r>
                    </a:p>
                  </a:txBody>
                  <a:tcPr anchor="ctr">
                    <a:solidFill>
                      <a:schemeClr val="accent6"/>
                    </a:solidFill>
                  </a:tcPr>
                </a:tc>
                <a:extLst>
                  <a:ext uri="{0D108BD9-81ED-4DB2-BD59-A6C34878D82A}">
                    <a16:rowId xmlns:a16="http://schemas.microsoft.com/office/drawing/2014/main" val="3639836926"/>
                  </a:ext>
                </a:extLst>
              </a:tr>
              <a:tr h="2377089">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事故が起きると、</a:t>
                      </a:r>
                      <a:endParaRPr kumimoji="1" lang="en-US" altLang="ja-JP" sz="32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 法的責任を問われる」</a:t>
                      </a:r>
                      <a:endParaRPr kumimoji="1" lang="en-US" altLang="ja-JP" sz="32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 取引先、顧客、個人に大きな影響がある」</a:t>
                      </a:r>
                      <a:endParaRPr kumimoji="1" lang="en-US" altLang="ja-JP" sz="32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 事業に深刻な影響を及ぼす」</a:t>
                      </a:r>
                      <a:endParaRPr kumimoji="1" lang="en-US" altLang="ja-JP" sz="3200" dirty="0">
                        <a:latin typeface="BIZ UDPゴシック" panose="020B0400000000000000" pitchFamily="50" charset="-128"/>
                        <a:ea typeface="BIZ UDPゴシック" panose="020B0400000000000000" pitchFamily="50" charset="-128"/>
                      </a:endParaRPr>
                    </a:p>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など、企業の存続を左右しかねない</a:t>
                      </a:r>
                    </a:p>
                  </a:txBody>
                  <a:tcPr anchor="ctr">
                    <a:solidFill>
                      <a:schemeClr val="accent6">
                        <a:lumMod val="40000"/>
                        <a:lumOff val="60000"/>
                      </a:schemeClr>
                    </a:solidFill>
                  </a:tcPr>
                </a:tc>
                <a:extLst>
                  <a:ext uri="{0D108BD9-81ED-4DB2-BD59-A6C34878D82A}">
                    <a16:rowId xmlns:a16="http://schemas.microsoft.com/office/drawing/2014/main" val="2684911528"/>
                  </a:ext>
                </a:extLst>
              </a:tr>
              <a:tr h="1260629">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事故が企業の事業に重大な影響を及ぼす</a:t>
                      </a:r>
                    </a:p>
                  </a:txBody>
                  <a:tcPr anchor="ctr">
                    <a:solidFill>
                      <a:schemeClr val="accent6">
                        <a:lumMod val="20000"/>
                        <a:lumOff val="80000"/>
                      </a:schemeClr>
                    </a:solidFill>
                  </a:tcPr>
                </a:tc>
                <a:extLst>
                  <a:ext uri="{0D108BD9-81ED-4DB2-BD59-A6C34878D82A}">
                    <a16:rowId xmlns:a16="http://schemas.microsoft.com/office/drawing/2014/main" val="1251675357"/>
                  </a:ext>
                </a:extLst>
              </a:tr>
              <a:tr h="1484762">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事故が発生しても事業にほとんど影響はない</a:t>
                      </a:r>
                    </a:p>
                  </a:txBody>
                  <a:tcPr anchor="ctr">
                    <a:solidFill>
                      <a:schemeClr val="accent6">
                        <a:lumMod val="40000"/>
                        <a:lumOff val="60000"/>
                      </a:schemeClr>
                    </a:solidFill>
                  </a:tcPr>
                </a:tc>
                <a:extLst>
                  <a:ext uri="{0D108BD9-81ED-4DB2-BD59-A6C34878D82A}">
                    <a16:rowId xmlns:a16="http://schemas.microsoft.com/office/drawing/2014/main" val="563521057"/>
                  </a:ext>
                </a:extLst>
              </a:tr>
            </a:tbl>
          </a:graphicData>
        </a:graphic>
      </p:graphicFrame>
      <p:sp>
        <p:nvSpPr>
          <p:cNvPr id="9" name="object 40">
            <a:extLst>
              <a:ext uri="{FF2B5EF4-FFF2-40B4-BE49-F238E27FC236}">
                <a16:creationId xmlns:a16="http://schemas.microsoft.com/office/drawing/2014/main" id="{0F3555B4-E528-871C-6C10-3AD2F5C8B53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3" name="テキスト ボックス 2">
            <a:extLst>
              <a:ext uri="{FF2B5EF4-FFF2-40B4-BE49-F238E27FC236}">
                <a16:creationId xmlns:a16="http://schemas.microsoft.com/office/drawing/2014/main" id="{BA6471F1-342E-E393-0A01-9B264EF5ADF8}"/>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62267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FE2DAF-F38D-EFBB-3D1B-ECAB5566044B}"/>
              </a:ext>
            </a:extLst>
          </p:cNvPr>
          <p:cNvSpPr>
            <a:spLocks noGrp="1"/>
          </p:cNvSpPr>
          <p:nvPr>
            <p:ph type="title"/>
          </p:nvPr>
        </p:nvSpPr>
        <p:spPr/>
        <p:txBody>
          <a:bodyPr/>
          <a:lstStyle/>
          <a:p>
            <a:r>
              <a:rPr kumimoji="1" lang="ja-JP" altLang="en-US" b="1" dirty="0"/>
              <a:t>スケジュール</a:t>
            </a:r>
          </a:p>
        </p:txBody>
      </p:sp>
      <p:sp>
        <p:nvSpPr>
          <p:cNvPr id="4" name="テキスト ボックス 3">
            <a:extLst>
              <a:ext uri="{FF2B5EF4-FFF2-40B4-BE49-F238E27FC236}">
                <a16:creationId xmlns:a16="http://schemas.microsoft.com/office/drawing/2014/main" id="{8E5EEBB2-FD38-FE43-FBCC-EA577692C9BB}"/>
              </a:ext>
            </a:extLst>
          </p:cNvPr>
          <p:cNvSpPr txBox="1"/>
          <p:nvPr/>
        </p:nvSpPr>
        <p:spPr>
          <a:xfrm>
            <a:off x="1304424" y="2450751"/>
            <a:ext cx="2472152" cy="181588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セミナー</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ワークショップ</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（全１０回）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矢印: 五方向 22">
            <a:extLst>
              <a:ext uri="{FF2B5EF4-FFF2-40B4-BE49-F238E27FC236}">
                <a16:creationId xmlns:a16="http://schemas.microsoft.com/office/drawing/2014/main" id="{69B2FDEB-6911-70AD-0141-712054A1FE0F}"/>
              </a:ext>
            </a:extLst>
          </p:cNvPr>
          <p:cNvSpPr/>
          <p:nvPr/>
        </p:nvSpPr>
        <p:spPr>
          <a:xfrm>
            <a:off x="3820399" y="4532647"/>
            <a:ext cx="1252017" cy="1650770"/>
          </a:xfrm>
          <a:prstGeom prst="homePlate">
            <a:avLst>
              <a:gd name="adj" fmla="val 24005"/>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１回目</a:t>
            </a:r>
          </a:p>
        </p:txBody>
      </p:sp>
      <p:sp>
        <p:nvSpPr>
          <p:cNvPr id="6" name="テキスト ボックス 5">
            <a:extLst>
              <a:ext uri="{FF2B5EF4-FFF2-40B4-BE49-F238E27FC236}">
                <a16:creationId xmlns:a16="http://schemas.microsoft.com/office/drawing/2014/main" id="{64D7CA85-B252-43E9-222E-73EB72786DE2}"/>
              </a:ext>
            </a:extLst>
          </p:cNvPr>
          <p:cNvSpPr txBox="1"/>
          <p:nvPr/>
        </p:nvSpPr>
        <p:spPr>
          <a:xfrm>
            <a:off x="1884689" y="6977008"/>
            <a:ext cx="126188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事例集</a:t>
            </a:r>
          </a:p>
        </p:txBody>
      </p:sp>
      <p:sp>
        <p:nvSpPr>
          <p:cNvPr id="7" name="正方形/長方形 6">
            <a:extLst>
              <a:ext uri="{FF2B5EF4-FFF2-40B4-BE49-F238E27FC236}">
                <a16:creationId xmlns:a16="http://schemas.microsoft.com/office/drawing/2014/main" id="{F8102222-87DA-9752-16B9-39473B17E0A7}"/>
              </a:ext>
            </a:extLst>
          </p:cNvPr>
          <p:cNvSpPr/>
          <p:nvPr/>
        </p:nvSpPr>
        <p:spPr>
          <a:xfrm>
            <a:off x="1260603" y="1726286"/>
            <a:ext cx="2559796" cy="576000"/>
          </a:xfrm>
          <a:prstGeom prst="rect">
            <a:avLst/>
          </a:prstGeom>
          <a:solidFill>
            <a:srgbClr val="008458"/>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支援内容</a:t>
            </a:r>
            <a:endParaRPr kumimoji="0" lang="en-US" altLang="ja-JP" sz="28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8" name="グループ化 7">
            <a:extLst>
              <a:ext uri="{FF2B5EF4-FFF2-40B4-BE49-F238E27FC236}">
                <a16:creationId xmlns:a16="http://schemas.microsoft.com/office/drawing/2014/main" id="{AC50C005-9BF7-302F-0329-8F7E3ED7D0C7}"/>
              </a:ext>
            </a:extLst>
          </p:cNvPr>
          <p:cNvGrpSpPr/>
          <p:nvPr/>
        </p:nvGrpSpPr>
        <p:grpSpPr>
          <a:xfrm>
            <a:off x="3820399" y="1726286"/>
            <a:ext cx="12913082" cy="576000"/>
            <a:chOff x="2970841" y="2190499"/>
            <a:chExt cx="13784690" cy="601438"/>
          </a:xfrm>
        </p:grpSpPr>
        <p:sp>
          <p:nvSpPr>
            <p:cNvPr id="9" name="正方形/長方形 8">
              <a:extLst>
                <a:ext uri="{FF2B5EF4-FFF2-40B4-BE49-F238E27FC236}">
                  <a16:creationId xmlns:a16="http://schemas.microsoft.com/office/drawing/2014/main" id="{816ACC56-123E-9A54-850E-BFA6600A6035}"/>
                </a:ext>
              </a:extLst>
            </p:cNvPr>
            <p:cNvSpPr/>
            <p:nvPr/>
          </p:nvSpPr>
          <p:spPr>
            <a:xfrm>
              <a:off x="2970841" y="2193995"/>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475D649F-6F48-B68B-722F-7565B0C7F868}"/>
                </a:ext>
              </a:extLst>
            </p:cNvPr>
            <p:cNvSpPr/>
            <p:nvPr/>
          </p:nvSpPr>
          <p:spPr>
            <a:xfrm>
              <a:off x="449514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10">
              <a:extLst>
                <a:ext uri="{FF2B5EF4-FFF2-40B4-BE49-F238E27FC236}">
                  <a16:creationId xmlns:a16="http://schemas.microsoft.com/office/drawing/2014/main" id="{A56DE69D-2BDA-1800-6EBC-1548D30D8834}"/>
                </a:ext>
              </a:extLst>
            </p:cNvPr>
            <p:cNvSpPr/>
            <p:nvPr/>
          </p:nvSpPr>
          <p:spPr>
            <a:xfrm>
              <a:off x="602564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9</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正方形/長方形 11">
              <a:extLst>
                <a:ext uri="{FF2B5EF4-FFF2-40B4-BE49-F238E27FC236}">
                  <a16:creationId xmlns:a16="http://schemas.microsoft.com/office/drawing/2014/main" id="{8E1A3021-5524-5FBB-2B5C-F79C164DF911}"/>
                </a:ext>
              </a:extLst>
            </p:cNvPr>
            <p:cNvSpPr/>
            <p:nvPr/>
          </p:nvSpPr>
          <p:spPr>
            <a:xfrm>
              <a:off x="7550487"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正方形/長方形 12">
              <a:extLst>
                <a:ext uri="{FF2B5EF4-FFF2-40B4-BE49-F238E27FC236}">
                  <a16:creationId xmlns:a16="http://schemas.microsoft.com/office/drawing/2014/main" id="{7EB24036-3357-E571-70AC-3558317F67E0}"/>
                </a:ext>
              </a:extLst>
            </p:cNvPr>
            <p:cNvSpPr/>
            <p:nvPr/>
          </p:nvSpPr>
          <p:spPr>
            <a:xfrm>
              <a:off x="9084588"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a:extLst>
                <a:ext uri="{FF2B5EF4-FFF2-40B4-BE49-F238E27FC236}">
                  <a16:creationId xmlns:a16="http://schemas.microsoft.com/office/drawing/2014/main" id="{6CC68884-74D4-89C5-D7E2-D4AC72506D68}"/>
                </a:ext>
              </a:extLst>
            </p:cNvPr>
            <p:cNvSpPr/>
            <p:nvPr/>
          </p:nvSpPr>
          <p:spPr>
            <a:xfrm>
              <a:off x="10618081"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正方形/長方形 14">
              <a:extLst>
                <a:ext uri="{FF2B5EF4-FFF2-40B4-BE49-F238E27FC236}">
                  <a16:creationId xmlns:a16="http://schemas.microsoft.com/office/drawing/2014/main" id="{9223456C-A52D-9E88-6DC4-6CF88F84C728}"/>
                </a:ext>
              </a:extLst>
            </p:cNvPr>
            <p:cNvSpPr/>
            <p:nvPr/>
          </p:nvSpPr>
          <p:spPr>
            <a:xfrm>
              <a:off x="12152686"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正方形/長方形 15">
              <a:extLst>
                <a:ext uri="{FF2B5EF4-FFF2-40B4-BE49-F238E27FC236}">
                  <a16:creationId xmlns:a16="http://schemas.microsoft.com/office/drawing/2014/main" id="{6A5E6C7D-D3F2-F96F-4DD6-D2570812CF48}"/>
                </a:ext>
              </a:extLst>
            </p:cNvPr>
            <p:cNvSpPr/>
            <p:nvPr/>
          </p:nvSpPr>
          <p:spPr>
            <a:xfrm>
              <a:off x="13685503"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2</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08E9AF81-6006-35B2-0B1C-AE10E8B68CDB}"/>
                </a:ext>
              </a:extLst>
            </p:cNvPr>
            <p:cNvSpPr/>
            <p:nvPr/>
          </p:nvSpPr>
          <p:spPr>
            <a:xfrm>
              <a:off x="15218334" y="2190499"/>
              <a:ext cx="1537197" cy="597942"/>
            </a:xfrm>
            <a:prstGeom prst="rect">
              <a:avLst/>
            </a:prstGeom>
            <a:solidFill>
              <a:sysClr val="window" lastClr="FFFFFF"/>
            </a:solidFill>
            <a:ln w="12700" cap="flat" cmpd="sng" algn="ctr">
              <a:solidFill>
                <a:sysClr val="windowText" lastClr="000000"/>
              </a:solidFill>
              <a:prstDash val="solid"/>
              <a:miter lim="800000"/>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月</a:t>
              </a:r>
              <a:endParaRPr kumimoji="0" lang="en-US" altLang="ja-JP" sz="2800" b="1" i="0" u="none" strike="noStrike" kern="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endParaRPr>
            </a:p>
          </p:txBody>
        </p:sp>
      </p:grpSp>
      <p:cxnSp>
        <p:nvCxnSpPr>
          <p:cNvPr id="18" name="直線コネクタ 17">
            <a:extLst>
              <a:ext uri="{FF2B5EF4-FFF2-40B4-BE49-F238E27FC236}">
                <a16:creationId xmlns:a16="http://schemas.microsoft.com/office/drawing/2014/main" id="{4EA1088C-9799-53FF-25A2-06C5161E1190}"/>
              </a:ext>
            </a:extLst>
          </p:cNvPr>
          <p:cNvCxnSpPr>
            <a:cxnSpLocks/>
          </p:cNvCxnSpPr>
          <p:nvPr/>
        </p:nvCxnSpPr>
        <p:spPr>
          <a:xfrm>
            <a:off x="1258805" y="4415621"/>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C675CE9-8F08-9076-C889-8FB957A4F3C3}"/>
              </a:ext>
            </a:extLst>
          </p:cNvPr>
          <p:cNvSpPr txBox="1"/>
          <p:nvPr/>
        </p:nvSpPr>
        <p:spPr>
          <a:xfrm>
            <a:off x="1525617" y="4891892"/>
            <a:ext cx="198003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専門家派遣</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（全４回）</a:t>
            </a:r>
            <a:endPar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20" name="直線コネクタ 19">
            <a:extLst>
              <a:ext uri="{FF2B5EF4-FFF2-40B4-BE49-F238E27FC236}">
                <a16:creationId xmlns:a16="http://schemas.microsoft.com/office/drawing/2014/main" id="{AD13ACA3-EC7D-1806-0CB4-541BF7B74D31}"/>
              </a:ext>
            </a:extLst>
          </p:cNvPr>
          <p:cNvCxnSpPr>
            <a:cxnSpLocks/>
          </p:cNvCxnSpPr>
          <p:nvPr/>
        </p:nvCxnSpPr>
        <p:spPr>
          <a:xfrm>
            <a:off x="1347848" y="6300440"/>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1" name="矢印: 五方向 72">
            <a:extLst>
              <a:ext uri="{FF2B5EF4-FFF2-40B4-BE49-F238E27FC236}">
                <a16:creationId xmlns:a16="http://schemas.microsoft.com/office/drawing/2014/main" id="{F95EF4CE-31D1-1C10-1949-0168649698C8}"/>
              </a:ext>
            </a:extLst>
          </p:cNvPr>
          <p:cNvSpPr/>
          <p:nvPr/>
        </p:nvSpPr>
        <p:spPr>
          <a:xfrm>
            <a:off x="6281845" y="4513061"/>
            <a:ext cx="2015560" cy="1650770"/>
          </a:xfrm>
          <a:prstGeom prst="homePlate">
            <a:avLst>
              <a:gd name="adj" fmla="val 19430"/>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２回目</a:t>
            </a:r>
          </a:p>
        </p:txBody>
      </p:sp>
      <p:sp>
        <p:nvSpPr>
          <p:cNvPr id="22" name="矢印: 五方向 73">
            <a:extLst>
              <a:ext uri="{FF2B5EF4-FFF2-40B4-BE49-F238E27FC236}">
                <a16:creationId xmlns:a16="http://schemas.microsoft.com/office/drawing/2014/main" id="{F972628D-17BF-F226-7A52-CCDF90C974FE}"/>
              </a:ext>
            </a:extLst>
          </p:cNvPr>
          <p:cNvSpPr/>
          <p:nvPr/>
        </p:nvSpPr>
        <p:spPr>
          <a:xfrm>
            <a:off x="8301301" y="4532645"/>
            <a:ext cx="2563791"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３回目</a:t>
            </a:r>
          </a:p>
        </p:txBody>
      </p:sp>
      <p:sp>
        <p:nvSpPr>
          <p:cNvPr id="23" name="矢印: 五方向 74">
            <a:extLst>
              <a:ext uri="{FF2B5EF4-FFF2-40B4-BE49-F238E27FC236}">
                <a16:creationId xmlns:a16="http://schemas.microsoft.com/office/drawing/2014/main" id="{A20150BE-36B8-E50D-D978-60A03F3171A7}"/>
              </a:ext>
            </a:extLst>
          </p:cNvPr>
          <p:cNvSpPr/>
          <p:nvPr/>
        </p:nvSpPr>
        <p:spPr>
          <a:xfrm>
            <a:off x="10988913" y="4515783"/>
            <a:ext cx="3065172" cy="1650770"/>
          </a:xfrm>
          <a:prstGeom prst="homePlate">
            <a:avLst>
              <a:gd name="adj" fmla="val 29634"/>
            </a:avLst>
          </a:prstGeom>
          <a:solidFill>
            <a:srgbClr val="008458"/>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４回目</a:t>
            </a:r>
          </a:p>
        </p:txBody>
      </p:sp>
      <p:cxnSp>
        <p:nvCxnSpPr>
          <p:cNvPr id="24" name="直線コネクタ 23">
            <a:extLst>
              <a:ext uri="{FF2B5EF4-FFF2-40B4-BE49-F238E27FC236}">
                <a16:creationId xmlns:a16="http://schemas.microsoft.com/office/drawing/2014/main" id="{D1FE0F1E-08F8-6325-81E7-8BDDF9837261}"/>
              </a:ext>
            </a:extLst>
          </p:cNvPr>
          <p:cNvCxnSpPr>
            <a:cxnSpLocks/>
          </p:cNvCxnSpPr>
          <p:nvPr/>
        </p:nvCxnSpPr>
        <p:spPr>
          <a:xfrm>
            <a:off x="1380988" y="8121032"/>
            <a:ext cx="15338680" cy="0"/>
          </a:xfrm>
          <a:prstGeom prst="line">
            <a:avLst/>
          </a:prstGeom>
          <a:ln>
            <a:solidFill>
              <a:srgbClr val="009F40"/>
            </a:solidFill>
          </a:ln>
        </p:spPr>
        <p:style>
          <a:lnRef idx="1">
            <a:schemeClr val="accent1"/>
          </a:lnRef>
          <a:fillRef idx="0">
            <a:schemeClr val="accent1"/>
          </a:fillRef>
          <a:effectRef idx="0">
            <a:schemeClr val="accent1"/>
          </a:effectRef>
          <a:fontRef idx="minor">
            <a:schemeClr val="tx1"/>
          </a:fontRef>
        </p:style>
      </p:cxnSp>
      <p:sp>
        <p:nvSpPr>
          <p:cNvPr id="25" name="矢印: 五方向 78">
            <a:extLst>
              <a:ext uri="{FF2B5EF4-FFF2-40B4-BE49-F238E27FC236}">
                <a16:creationId xmlns:a16="http://schemas.microsoft.com/office/drawing/2014/main" id="{17525CF3-E712-EE10-7CBF-B05FD039CD47}"/>
              </a:ext>
            </a:extLst>
          </p:cNvPr>
          <p:cNvSpPr/>
          <p:nvPr/>
        </p:nvSpPr>
        <p:spPr>
          <a:xfrm>
            <a:off x="11630086" y="6417464"/>
            <a:ext cx="2423999"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ご参加</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いただいた</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企業様への取材</a:t>
            </a:r>
          </a:p>
        </p:txBody>
      </p:sp>
      <p:sp>
        <p:nvSpPr>
          <p:cNvPr id="26" name="矢印: 五方向 79">
            <a:extLst>
              <a:ext uri="{FF2B5EF4-FFF2-40B4-BE49-F238E27FC236}">
                <a16:creationId xmlns:a16="http://schemas.microsoft.com/office/drawing/2014/main" id="{8FB9F9BA-E3DE-2A27-741E-26A8469C5A35}"/>
              </a:ext>
            </a:extLst>
          </p:cNvPr>
          <p:cNvSpPr/>
          <p:nvPr/>
        </p:nvSpPr>
        <p:spPr>
          <a:xfrm>
            <a:off x="14054085" y="6395298"/>
            <a:ext cx="1947552" cy="1633905"/>
          </a:xfrm>
          <a:prstGeom prst="homePlate">
            <a:avLst>
              <a:gd name="adj" fmla="val 29634"/>
            </a:avLst>
          </a:prstGeom>
          <a:solidFill>
            <a:schemeClr val="bg1"/>
          </a:solidFill>
          <a:ln w="12700" cap="flat" cmpd="sng" algn="ctr">
            <a:solidFill>
              <a:srgbClr val="008458"/>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事例集</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作成期間</a:t>
            </a:r>
          </a:p>
        </p:txBody>
      </p:sp>
      <p:sp>
        <p:nvSpPr>
          <p:cNvPr id="27" name="矢印: 五方向 80">
            <a:extLst>
              <a:ext uri="{FF2B5EF4-FFF2-40B4-BE49-F238E27FC236}">
                <a16:creationId xmlns:a16="http://schemas.microsoft.com/office/drawing/2014/main" id="{0946E76D-65C5-9939-B544-8390DDCF5879}"/>
              </a:ext>
            </a:extLst>
          </p:cNvPr>
          <p:cNvSpPr/>
          <p:nvPr/>
        </p:nvSpPr>
        <p:spPr>
          <a:xfrm>
            <a:off x="16053067" y="6395298"/>
            <a:ext cx="850033" cy="1633905"/>
          </a:xfrm>
          <a:prstGeom prst="homePlate">
            <a:avLst>
              <a:gd name="adj" fmla="val 29634"/>
            </a:avLst>
          </a:prstGeom>
          <a:solidFill>
            <a:schemeClr val="bg1"/>
          </a:solidFill>
          <a:ln w="12700" cap="flat" cmpd="sng" algn="ctr">
            <a:solidFill>
              <a:srgbClr val="00845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公表</a:t>
            </a:r>
            <a:endParaRPr kumimoji="0" lang="en-US" altLang="ja-JP"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３月下旬～</a:t>
            </a:r>
          </a:p>
        </p:txBody>
      </p:sp>
      <p:sp>
        <p:nvSpPr>
          <p:cNvPr id="28" name="テキスト ボックス 27">
            <a:extLst>
              <a:ext uri="{FF2B5EF4-FFF2-40B4-BE49-F238E27FC236}">
                <a16:creationId xmlns:a16="http://schemas.microsoft.com/office/drawing/2014/main" id="{85523AA5-C439-8AAD-9AA2-6C0C476B19E8}"/>
              </a:ext>
            </a:extLst>
          </p:cNvPr>
          <p:cNvSpPr txBox="1"/>
          <p:nvPr/>
        </p:nvSpPr>
        <p:spPr>
          <a:xfrm>
            <a:off x="4289622"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7/25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1E8C5D31-B509-B9C5-7988-AC9D97D0BAE9}"/>
              </a:ext>
            </a:extLst>
          </p:cNvPr>
          <p:cNvSpPr txBox="1"/>
          <p:nvPr/>
        </p:nvSpPr>
        <p:spPr>
          <a:xfrm>
            <a:off x="5215677" y="2888432"/>
            <a:ext cx="6495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8/8</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D0646D9-7023-DC84-7D2A-607C627EECC2}"/>
              </a:ext>
            </a:extLst>
          </p:cNvPr>
          <p:cNvSpPr txBox="1"/>
          <p:nvPr/>
        </p:nvSpPr>
        <p:spPr>
          <a:xfrm>
            <a:off x="5877847"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8/27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水</a:t>
            </a:r>
            <a:r>
              <a:rPr kumimoji="1" lang="en-US" altLang="ja-JP"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535BF81A-26B6-921A-AD67-BE96D7817AD4}"/>
              </a:ext>
            </a:extLst>
          </p:cNvPr>
          <p:cNvSpPr txBox="1"/>
          <p:nvPr/>
        </p:nvSpPr>
        <p:spPr>
          <a:xfrm>
            <a:off x="6664996"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9/11</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a16="http://schemas.microsoft.com/office/drawing/2014/main" id="{C660BB87-B727-DEA6-EF70-C92CA8852D00}"/>
              </a:ext>
            </a:extLst>
          </p:cNvPr>
          <p:cNvSpPr txBox="1"/>
          <p:nvPr/>
        </p:nvSpPr>
        <p:spPr>
          <a:xfrm>
            <a:off x="7363099" y="2888432"/>
            <a:ext cx="82426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9/25</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木</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2C65B775-7A7F-D568-5944-5FDA1673DC35}"/>
              </a:ext>
            </a:extLst>
          </p:cNvPr>
          <p:cNvSpPr txBox="1"/>
          <p:nvPr/>
        </p:nvSpPr>
        <p:spPr>
          <a:xfrm>
            <a:off x="8199855"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10/10</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0A34A1FD-4651-1F42-5DCF-274F4DFE3FBF}"/>
              </a:ext>
            </a:extLst>
          </p:cNvPr>
          <p:cNvSpPr txBox="1"/>
          <p:nvPr/>
        </p:nvSpPr>
        <p:spPr>
          <a:xfrm>
            <a:off x="9014545" y="2888432"/>
            <a:ext cx="970137"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10/27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1BF7FD9E-D2E0-B81D-2CE6-62A0E54F5058}"/>
              </a:ext>
            </a:extLst>
          </p:cNvPr>
          <p:cNvSpPr txBox="1"/>
          <p:nvPr/>
        </p:nvSpPr>
        <p:spPr>
          <a:xfrm>
            <a:off x="9892426" y="2888432"/>
            <a:ext cx="912429"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11/17</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9B8A3A25-075C-38B2-A113-F9325F5380A7}"/>
              </a:ext>
            </a:extLst>
          </p:cNvPr>
          <p:cNvSpPr txBox="1"/>
          <p:nvPr/>
        </p:nvSpPr>
        <p:spPr>
          <a:xfrm>
            <a:off x="11233461" y="2888432"/>
            <a:ext cx="941283"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12/12</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EF8A7CA2-5FAE-017A-AEA1-A6B1978A05FA}"/>
              </a:ext>
            </a:extLst>
          </p:cNvPr>
          <p:cNvSpPr txBox="1"/>
          <p:nvPr/>
        </p:nvSpPr>
        <p:spPr>
          <a:xfrm>
            <a:off x="12787093" y="2888432"/>
            <a:ext cx="766555" cy="646331"/>
          </a:xfrm>
          <a:prstGeom prst="rect">
            <a:avLst/>
          </a:prstGeom>
          <a:noFill/>
        </p:spPr>
        <p:txBody>
          <a:bodyPr wrap="none" rtlCol="0">
            <a:spAutoFit/>
          </a:bodyPr>
          <a:lstStyle/>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1/16</a:t>
            </a:r>
          </a:p>
          <a:p>
            <a:pPr marL="0" marR="0" lvl="0" indent="0" algn="ctr" defTabSz="13206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金</a:t>
            </a:r>
            <a:r>
              <a:rPr kumimoji="1" lang="en-US" altLang="ja-JP"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1" i="0" u="none" strike="noStrike" kern="1200" cap="none" spc="0" normalizeH="0" baseline="0" noProof="0" dirty="0">
              <a:ln>
                <a:noFill/>
              </a:ln>
              <a:solidFill>
                <a:srgbClr val="008458"/>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894714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3" name="テキスト プレースホルダー 2">
            <a:extLst>
              <a:ext uri="{FF2B5EF4-FFF2-40B4-BE49-F238E27FC236}">
                <a16:creationId xmlns:a16="http://schemas.microsoft.com/office/drawing/2014/main" id="{0FD21EF6-EEF4-6EBB-6774-246CDB8918FB}"/>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a:latin typeface="BIZ UDPゴシック" panose="020B0400000000000000" pitchFamily="50" charset="-128"/>
                <a:ea typeface="BIZ UDPゴシック" panose="020B0400000000000000" pitchFamily="50" charset="-128"/>
              </a:rPr>
              <a:t>リスク特定（事象ベースのアプローチ）</a:t>
            </a:r>
            <a:endParaRPr lang="en-US" altLang="ja-JP" sz="360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1BBFB31-A702-A620-0C5E-708E6FE36331}"/>
              </a:ext>
            </a:extLst>
          </p:cNvPr>
          <p:cNvSpPr txBox="1"/>
          <p:nvPr/>
        </p:nvSpPr>
        <p:spPr>
          <a:xfrm>
            <a:off x="1643605" y="2174400"/>
            <a:ext cx="15456498" cy="978729"/>
          </a:xfrm>
          <a:prstGeom prst="rect">
            <a:avLst/>
          </a:prstGeom>
          <a:noFill/>
        </p:spPr>
        <p:txBody>
          <a:bodyPr wrap="square">
            <a:spAutoFit/>
          </a:bodyPr>
          <a:lstStyle/>
          <a:p>
            <a:pPr>
              <a:lnSpc>
                <a:spcPct val="90000"/>
              </a:lnSpc>
            </a:pPr>
            <a:r>
              <a:rPr lang="ja-JP" altLang="en-US" sz="3200" u="sng" dirty="0">
                <a:latin typeface="BIZ UDPゴシック" panose="020B0400000000000000" pitchFamily="50" charset="-128"/>
                <a:ea typeface="BIZ UDPゴシック" panose="020B0400000000000000" pitchFamily="50" charset="-128"/>
              </a:rPr>
              <a:t>アプローチ手法</a:t>
            </a:r>
            <a:endParaRPr lang="en-US" altLang="ja-JP" sz="3200" b="0" i="0" u="sng" dirty="0">
              <a:effectLst/>
              <a:latin typeface="BIZ UDPゴシック" panose="020B0400000000000000" pitchFamily="50" charset="-128"/>
              <a:ea typeface="BIZ UDPゴシック" panose="020B0400000000000000" pitchFamily="50" charset="-128"/>
            </a:endParaRPr>
          </a:p>
          <a:p>
            <a:pPr marL="571500" indent="-571500">
              <a:lnSpc>
                <a:spcPct val="90000"/>
              </a:lnSpc>
              <a:buFont typeface="Arial" panose="020B0604020202020204" pitchFamily="34" charset="0"/>
              <a:buChar char="•"/>
            </a:pP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3F356257-CD59-C0C7-0EAB-8DD27F49F53E}"/>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graphicFrame>
        <p:nvGraphicFramePr>
          <p:cNvPr id="4" name="表 3">
            <a:extLst>
              <a:ext uri="{FF2B5EF4-FFF2-40B4-BE49-F238E27FC236}">
                <a16:creationId xmlns:a16="http://schemas.microsoft.com/office/drawing/2014/main" id="{1ECACCDD-52BE-02F8-9987-39B736BA95D0}"/>
              </a:ext>
            </a:extLst>
          </p:cNvPr>
          <p:cNvGraphicFramePr>
            <a:graphicFrameLocks noGrp="1"/>
          </p:cNvGraphicFramePr>
          <p:nvPr>
            <p:extLst>
              <p:ext uri="{D42A27DB-BD31-4B8C-83A1-F6EECF244321}">
                <p14:modId xmlns:p14="http://schemas.microsoft.com/office/powerpoint/2010/main" val="649782044"/>
              </p:ext>
            </p:extLst>
          </p:nvPr>
        </p:nvGraphicFramePr>
        <p:xfrm>
          <a:off x="1762811" y="2907437"/>
          <a:ext cx="15337291" cy="3176352"/>
        </p:xfrm>
        <a:graphic>
          <a:graphicData uri="http://schemas.openxmlformats.org/drawingml/2006/table">
            <a:tbl>
              <a:tblPr firstRow="1" bandRow="1">
                <a:tableStyleId>{5C22544A-7EE6-4342-B048-85BDC9FD1C3A}</a:tableStyleId>
              </a:tblPr>
              <a:tblGrid>
                <a:gridCol w="4275424">
                  <a:extLst>
                    <a:ext uri="{9D8B030D-6E8A-4147-A177-3AD203B41FA5}">
                      <a16:colId xmlns:a16="http://schemas.microsoft.com/office/drawing/2014/main" val="2800324818"/>
                    </a:ext>
                  </a:extLst>
                </a:gridCol>
                <a:gridCol w="11061867">
                  <a:extLst>
                    <a:ext uri="{9D8B030D-6E8A-4147-A177-3AD203B41FA5}">
                      <a16:colId xmlns:a16="http://schemas.microsoft.com/office/drawing/2014/main" val="3893200968"/>
                    </a:ext>
                  </a:extLst>
                </a:gridCol>
              </a:tblGrid>
              <a:tr h="0">
                <a:tc>
                  <a:txBody>
                    <a:bodyPr/>
                    <a:lstStyle/>
                    <a:p>
                      <a:pPr algn="ct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①リスクの特定</a:t>
                      </a:r>
                    </a:p>
                  </a:txBody>
                  <a:tcPr marL="270000" marR="27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業務プロセスや取扱っている重要な資産に対して、業務上起きたら困ること（リスク）もしくは、過去に発生して業務に影響を及ぼしたことを記載します。</a:t>
                      </a:r>
                      <a:endParaRPr kumimoji="1" lang="en-US" altLang="ja-JP" sz="2800" b="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例）</a:t>
                      </a:r>
                      <a:endParaRPr kumimoji="1" lang="en-US" altLang="ja-JP" sz="2800" b="0" dirty="0">
                        <a:solidFill>
                          <a:schemeClr val="tx1"/>
                        </a:solidFill>
                        <a:latin typeface="BIZ UDPゴシック" panose="020B0400000000000000" pitchFamily="50" charset="-128"/>
                        <a:ea typeface="BIZ UDPゴシック" panose="020B0400000000000000" pitchFamily="50" charset="-128"/>
                      </a:endParaRPr>
                    </a:p>
                    <a:p>
                      <a:pPr>
                        <a:lnSpc>
                          <a:spcPct val="11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「ネットワーク生涯により、リモートによる会議が中断もしくは実施できなくないり、取引先や顧客に及ぼす恐れ」</a:t>
                      </a:r>
                    </a:p>
                  </a:txBody>
                  <a:tcPr marL="270000" marR="270000" marT="180000" marB="180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087172"/>
                  </a:ext>
                </a:extLst>
              </a:tr>
            </a:tbl>
          </a:graphicData>
        </a:graphic>
      </p:graphicFrame>
      <p:graphicFrame>
        <p:nvGraphicFramePr>
          <p:cNvPr id="6" name="表 5">
            <a:extLst>
              <a:ext uri="{FF2B5EF4-FFF2-40B4-BE49-F238E27FC236}">
                <a16:creationId xmlns:a16="http://schemas.microsoft.com/office/drawing/2014/main" id="{91FE0B1D-3013-2119-A515-7BCAE829F933}"/>
              </a:ext>
            </a:extLst>
          </p:cNvPr>
          <p:cNvGraphicFramePr>
            <a:graphicFrameLocks noGrp="1"/>
          </p:cNvGraphicFramePr>
          <p:nvPr>
            <p:extLst>
              <p:ext uri="{D42A27DB-BD31-4B8C-83A1-F6EECF244321}">
                <p14:modId xmlns:p14="http://schemas.microsoft.com/office/powerpoint/2010/main" val="3817872836"/>
              </p:ext>
            </p:extLst>
          </p:nvPr>
        </p:nvGraphicFramePr>
        <p:xfrm>
          <a:off x="1753384" y="6890989"/>
          <a:ext cx="15337292" cy="1310552"/>
        </p:xfrm>
        <a:graphic>
          <a:graphicData uri="http://schemas.openxmlformats.org/drawingml/2006/table">
            <a:tbl>
              <a:tblPr firstRow="1" bandRow="1">
                <a:tableStyleId>{5C22544A-7EE6-4342-B048-85BDC9FD1C3A}</a:tableStyleId>
              </a:tblPr>
              <a:tblGrid>
                <a:gridCol w="4289197">
                  <a:extLst>
                    <a:ext uri="{9D8B030D-6E8A-4147-A177-3AD203B41FA5}">
                      <a16:colId xmlns:a16="http://schemas.microsoft.com/office/drawing/2014/main" val="2800324818"/>
                    </a:ext>
                  </a:extLst>
                </a:gridCol>
                <a:gridCol w="11048095">
                  <a:extLst>
                    <a:ext uri="{9D8B030D-6E8A-4147-A177-3AD203B41FA5}">
                      <a16:colId xmlns:a16="http://schemas.microsoft.com/office/drawing/2014/main" val="3893200968"/>
                    </a:ext>
                  </a:extLst>
                </a:gridCol>
              </a:tblGrid>
              <a:tr h="1310552">
                <a:tc>
                  <a:txBody>
                    <a:bodyPr/>
                    <a:lstStyle/>
                    <a:p>
                      <a:pPr algn="ctr">
                        <a:lnSpc>
                          <a:spcPct val="110000"/>
                        </a:lnSpc>
                      </a:pPr>
                      <a:r>
                        <a:rPr kumimoji="1" lang="ja-JP" altLang="en-US" sz="2800" dirty="0">
                          <a:solidFill>
                            <a:schemeClr val="tx1"/>
                          </a:solidFill>
                          <a:latin typeface="BIZ UDPゴシック" panose="020B0400000000000000" pitchFamily="50" charset="-128"/>
                          <a:ea typeface="BIZ UDPゴシック" panose="020B0400000000000000" pitchFamily="50" charset="-128"/>
                        </a:rPr>
                        <a:t>②リスク所有者の特定</a:t>
                      </a:r>
                    </a:p>
                  </a:txBody>
                  <a:tcPr marL="270000" marR="27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0000"/>
                        </a:lnSpc>
                      </a:pPr>
                      <a:r>
                        <a:rPr kumimoji="1" lang="ja-JP" altLang="en-US" sz="2800" b="0" dirty="0">
                          <a:solidFill>
                            <a:schemeClr val="tx1"/>
                          </a:solidFill>
                          <a:latin typeface="BIZ UDPゴシック" panose="020B0400000000000000" pitchFamily="50" charset="-128"/>
                          <a:ea typeface="BIZ UDPゴシック" panose="020B0400000000000000" pitchFamily="50" charset="-128"/>
                        </a:rPr>
                        <a:t>①で特定されたリスクの所有者を記載します。</a:t>
                      </a:r>
                    </a:p>
                  </a:txBody>
                  <a:tcPr marL="270000" marR="270000" marT="180000" marB="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087172"/>
                  </a:ext>
                </a:extLst>
              </a:tr>
            </a:tbl>
          </a:graphicData>
        </a:graphic>
      </p:graphicFrame>
      <p:sp>
        <p:nvSpPr>
          <p:cNvPr id="8" name="矢印: 下 7">
            <a:extLst>
              <a:ext uri="{FF2B5EF4-FFF2-40B4-BE49-F238E27FC236}">
                <a16:creationId xmlns:a16="http://schemas.microsoft.com/office/drawing/2014/main" id="{2125CF50-D67D-CAD9-8AFB-BD1C010589BC}"/>
              </a:ext>
            </a:extLst>
          </p:cNvPr>
          <p:cNvSpPr/>
          <p:nvPr/>
        </p:nvSpPr>
        <p:spPr>
          <a:xfrm>
            <a:off x="6243733" y="6162005"/>
            <a:ext cx="5738543" cy="595995"/>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9432575-BEC6-B9DF-3D1A-9F71EDEAB9F9}"/>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33821509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3" name="テキスト プレースホルダー 2">
            <a:extLst>
              <a:ext uri="{FF2B5EF4-FFF2-40B4-BE49-F238E27FC236}">
                <a16:creationId xmlns:a16="http://schemas.microsoft.com/office/drawing/2014/main" id="{0FD21EF6-EEF4-6EBB-6774-246CDB8918FB}"/>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リスク特定（事象ベースのアプローチ）</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70F8128-1ECC-3D4C-7FE8-FDF13797EF15}"/>
              </a:ext>
            </a:extLst>
          </p:cNvPr>
          <p:cNvSpPr txBox="1"/>
          <p:nvPr/>
        </p:nvSpPr>
        <p:spPr>
          <a:xfrm>
            <a:off x="1643605" y="2174400"/>
            <a:ext cx="15456498" cy="2182842"/>
          </a:xfrm>
          <a:prstGeom prst="rect">
            <a:avLst/>
          </a:prstGeom>
          <a:noFill/>
        </p:spPr>
        <p:txBody>
          <a:bodyPr wrap="square">
            <a:spAutoFit/>
          </a:bodyPr>
          <a:lstStyle/>
          <a:p>
            <a:pPr>
              <a:lnSpc>
                <a:spcPct val="110000"/>
              </a:lnSpc>
            </a:pPr>
            <a:r>
              <a:rPr lang="ja-JP" altLang="en-US" sz="3200" u="sng" dirty="0">
                <a:latin typeface="BIZ UDPゴシック" panose="020B0400000000000000" pitchFamily="50" charset="-128"/>
                <a:ea typeface="BIZ UDPゴシック" panose="020B0400000000000000" pitchFamily="50" charset="-128"/>
              </a:rPr>
              <a:t>リスク特定</a:t>
            </a:r>
            <a:r>
              <a:rPr lang="en-US" altLang="ja-JP" sz="3200" u="sng" dirty="0">
                <a:latin typeface="BIZ UDPゴシック" panose="020B0400000000000000" pitchFamily="50" charset="-128"/>
                <a:ea typeface="BIZ UDPゴシック" panose="020B0400000000000000" pitchFamily="50" charset="-128"/>
              </a:rPr>
              <a:t>【</a:t>
            </a:r>
            <a:r>
              <a:rPr lang="ja-JP" altLang="en-US" sz="3200" u="sng" dirty="0">
                <a:latin typeface="BIZ UDPゴシック" panose="020B0400000000000000" pitchFamily="50" charset="-128"/>
                <a:ea typeface="BIZ UDPゴシック" panose="020B0400000000000000" pitchFamily="50" charset="-128"/>
              </a:rPr>
              <a:t>例</a:t>
            </a:r>
            <a:r>
              <a:rPr lang="en-US" altLang="ja-JP" sz="3200" u="sng" dirty="0">
                <a:latin typeface="BIZ UDPゴシック" panose="020B0400000000000000" pitchFamily="50" charset="-128"/>
                <a:ea typeface="BIZ UDPゴシック" panose="020B0400000000000000" pitchFamily="50" charset="-128"/>
              </a:rPr>
              <a:t>】</a:t>
            </a:r>
          </a:p>
          <a:p>
            <a:pPr>
              <a:lnSpc>
                <a:spcPct val="110000"/>
              </a:lnSpc>
            </a:pPr>
            <a:r>
              <a:rPr lang="ja-JP" altLang="en-US" sz="3200" dirty="0">
                <a:latin typeface="BIZ UDPゴシック" panose="020B0400000000000000" pitchFamily="50" charset="-128"/>
                <a:ea typeface="BIZ UDPゴシック" panose="020B0400000000000000" pitchFamily="50" charset="-128"/>
              </a:rPr>
              <a:t>ネットワーク障害により、リモートによる会議が中断もしくは実施できなくなり、取引先や顧客に影響を及ぼす恐れ</a:t>
            </a:r>
          </a:p>
          <a:p>
            <a:pPr>
              <a:lnSpc>
                <a:spcPct val="110000"/>
              </a:lnSpc>
            </a:pPr>
            <a:endParaRPr lang="en-US" altLang="ja-JP" sz="3200" b="0" i="0" dirty="0">
              <a:effectLst/>
              <a:latin typeface="BIZ UDPゴシック" panose="020B0400000000000000" pitchFamily="50" charset="-128"/>
              <a:ea typeface="BIZ UDPゴシック" panose="020B0400000000000000" pitchFamily="50" charset="-128"/>
            </a:endParaRPr>
          </a:p>
        </p:txBody>
      </p:sp>
      <p:graphicFrame>
        <p:nvGraphicFramePr>
          <p:cNvPr id="7" name="表 8">
            <a:extLst>
              <a:ext uri="{FF2B5EF4-FFF2-40B4-BE49-F238E27FC236}">
                <a16:creationId xmlns:a16="http://schemas.microsoft.com/office/drawing/2014/main" id="{F3674B75-6462-FE26-AD94-B6D46A13CD62}"/>
              </a:ext>
            </a:extLst>
          </p:cNvPr>
          <p:cNvGraphicFramePr>
            <a:graphicFrameLocks noGrp="1"/>
          </p:cNvGraphicFramePr>
          <p:nvPr>
            <p:extLst>
              <p:ext uri="{D42A27DB-BD31-4B8C-83A1-F6EECF244321}">
                <p14:modId xmlns:p14="http://schemas.microsoft.com/office/powerpoint/2010/main" val="990540585"/>
              </p:ext>
            </p:extLst>
          </p:nvPr>
        </p:nvGraphicFramePr>
        <p:xfrm>
          <a:off x="1891736" y="3970115"/>
          <a:ext cx="15208368" cy="5176458"/>
        </p:xfrm>
        <a:graphic>
          <a:graphicData uri="http://schemas.openxmlformats.org/drawingml/2006/table">
            <a:tbl>
              <a:tblPr firstRow="1" bandRow="1">
                <a:tableStyleId>{5C22544A-7EE6-4342-B048-85BDC9FD1C3A}</a:tableStyleId>
              </a:tblPr>
              <a:tblGrid>
                <a:gridCol w="2241589">
                  <a:extLst>
                    <a:ext uri="{9D8B030D-6E8A-4147-A177-3AD203B41FA5}">
                      <a16:colId xmlns:a16="http://schemas.microsoft.com/office/drawing/2014/main" val="3912263400"/>
                    </a:ext>
                  </a:extLst>
                </a:gridCol>
                <a:gridCol w="7030690">
                  <a:extLst>
                    <a:ext uri="{9D8B030D-6E8A-4147-A177-3AD203B41FA5}">
                      <a16:colId xmlns:a16="http://schemas.microsoft.com/office/drawing/2014/main" val="1133630273"/>
                    </a:ext>
                  </a:extLst>
                </a:gridCol>
                <a:gridCol w="1286729">
                  <a:extLst>
                    <a:ext uri="{9D8B030D-6E8A-4147-A177-3AD203B41FA5}">
                      <a16:colId xmlns:a16="http://schemas.microsoft.com/office/drawing/2014/main" val="1623889432"/>
                    </a:ext>
                  </a:extLst>
                </a:gridCol>
                <a:gridCol w="1732506">
                  <a:extLst>
                    <a:ext uri="{9D8B030D-6E8A-4147-A177-3AD203B41FA5}">
                      <a16:colId xmlns:a16="http://schemas.microsoft.com/office/drawing/2014/main" val="897077839"/>
                    </a:ext>
                  </a:extLst>
                </a:gridCol>
                <a:gridCol w="2916854">
                  <a:extLst>
                    <a:ext uri="{9D8B030D-6E8A-4147-A177-3AD203B41FA5}">
                      <a16:colId xmlns:a16="http://schemas.microsoft.com/office/drawing/2014/main" val="3965243573"/>
                    </a:ext>
                  </a:extLst>
                </a:gridCol>
              </a:tblGrid>
              <a:tr h="719000">
                <a:tc gridSpan="3">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評価値</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重要度</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リスク所有者</a:t>
                      </a:r>
                    </a:p>
                  </a:txBody>
                  <a:tcPr anchor="ctr">
                    <a:solidFill>
                      <a:schemeClr val="accent6"/>
                    </a:solidFill>
                  </a:tcPr>
                </a:tc>
                <a:extLst>
                  <a:ext uri="{0D108BD9-81ED-4DB2-BD59-A6C34878D82A}">
                    <a16:rowId xmlns:a16="http://schemas.microsoft.com/office/drawing/2014/main" val="3639836926"/>
                  </a:ext>
                </a:extLst>
              </a:tr>
              <a:tr h="1458226">
                <a:tc>
                  <a:txBody>
                    <a:bodyPr/>
                    <a:lstStyle/>
                    <a:p>
                      <a:pPr marL="0" indent="0" algn="ctr">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機密性</a:t>
                      </a: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情報が漏えいする類の事象ではない</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1</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rowSpan="3">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rowSpan="3">
                  <a:txBody>
                    <a:bodyPr/>
                    <a:lstStyle/>
                    <a:p>
                      <a:pPr marL="0" indent="0" algn="ctr">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a:t>
                      </a:r>
                    </a:p>
                  </a:txBody>
                  <a:tcPr anchor="ctr">
                    <a:solidFill>
                      <a:schemeClr val="accent6">
                        <a:lumMod val="40000"/>
                        <a:lumOff val="60000"/>
                      </a:schemeClr>
                    </a:solidFill>
                  </a:tcPr>
                </a:tc>
                <a:extLst>
                  <a:ext uri="{0D108BD9-81ED-4DB2-BD59-A6C34878D82A}">
                    <a16:rowId xmlns:a16="http://schemas.microsoft.com/office/drawing/2014/main" val="2684911528"/>
                  </a:ext>
                </a:extLst>
              </a:tr>
              <a:tr h="1355146">
                <a:tc>
                  <a:txBody>
                    <a:bodyPr/>
                    <a:lstStyle/>
                    <a:p>
                      <a:pPr marL="0" indent="0" algn="ctr">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完全性</a:t>
                      </a: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ネットワーク障害の原因がサイバー攻撃やマルウェアの場合、情報が被害を受ける可能性がある事象である</a:t>
                      </a:r>
                    </a:p>
                  </a:txBody>
                  <a:tcPr anchor="ctr">
                    <a:solidFill>
                      <a:schemeClr val="accent6">
                        <a:lumMod val="20000"/>
                        <a:lumOff val="8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vMerge="1">
                  <a:txBody>
                    <a:bodyPr/>
                    <a:lstStyle/>
                    <a:p>
                      <a:pPr marL="0" indent="0">
                        <a:buFont typeface="Arial" panose="020B0604020202020204" pitchFamily="34" charset="0"/>
                        <a:buNone/>
                      </a:pPr>
                      <a:endParaRPr kumimoji="1" lang="ja-JP" altLang="en-US">
                        <a:latin typeface="メイリオ" panose="020B0604030504040204" pitchFamily="50" charset="-128"/>
                        <a:ea typeface="メイリオ" panose="020B0604030504040204" pitchFamily="50" charset="-128"/>
                      </a:endParaRPr>
                    </a:p>
                  </a:txBody>
                  <a:tcPr anchor="ctr"/>
                </a:tc>
                <a:tc vMerge="1">
                  <a:txBody>
                    <a:bodyPr/>
                    <a:lstStyle/>
                    <a:p>
                      <a:pPr marL="0" indent="0">
                        <a:buFont typeface="Arial" panose="020B0604020202020204" pitchFamily="34" charset="0"/>
                        <a:buNone/>
                      </a:pPr>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251675357"/>
                  </a:ext>
                </a:extLst>
              </a:tr>
              <a:tr h="1471198">
                <a:tc>
                  <a:txBody>
                    <a:bodyPr/>
                    <a:lstStyle/>
                    <a:p>
                      <a:pPr marL="0" indent="0" algn="ctr">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可用性</a:t>
                      </a: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2800" dirty="0">
                          <a:latin typeface="BIZ UDPゴシック" panose="020B0400000000000000" pitchFamily="50" charset="-128"/>
                          <a:ea typeface="BIZ UDPゴシック" panose="020B0400000000000000" pitchFamily="50" charset="-128"/>
                        </a:rPr>
                        <a:t>ネットワークが利用できなくなり、自社や取引先、顧客に大きな影響をおよぼす事象である</a:t>
                      </a:r>
                    </a:p>
                  </a:txBody>
                  <a:tcPr anchor="ctr">
                    <a:solidFill>
                      <a:schemeClr val="accent6">
                        <a:lumMod val="40000"/>
                        <a:lumOff val="60000"/>
                      </a:schemeClr>
                    </a:solidFill>
                  </a:tcPr>
                </a:tc>
                <a:tc>
                  <a:txBody>
                    <a:bodyPr/>
                    <a:lstStyle/>
                    <a:p>
                      <a:pPr marL="0" indent="0" algn="ctr">
                        <a:lnSpc>
                          <a:spcPct val="110000"/>
                        </a:lnSpc>
                        <a:buFont typeface="Arial" panose="020B0604020202020204" pitchFamily="34" charset="0"/>
                        <a:buNone/>
                      </a:pPr>
                      <a:r>
                        <a:rPr kumimoji="1" lang="en-US" altLang="ja-JP" sz="2800" dirty="0">
                          <a:latin typeface="BIZ UDPゴシック" panose="020B0400000000000000" pitchFamily="50" charset="-128"/>
                          <a:ea typeface="BIZ UDPゴシック" panose="020B0400000000000000" pitchFamily="50" charset="-128"/>
                        </a:rPr>
                        <a:t>3</a:t>
                      </a:r>
                      <a:endParaRPr kumimoji="1" lang="ja-JP" altLang="en-US"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vMerge="1">
                  <a:txBody>
                    <a:bodyPr/>
                    <a:lstStyle/>
                    <a:p>
                      <a:pPr marL="0" indent="0">
                        <a:buFont typeface="Arial" panose="020B0604020202020204" pitchFamily="34" charset="0"/>
                        <a:buNone/>
                      </a:pPr>
                      <a:endParaRPr kumimoji="1" lang="ja-JP" altLang="en-US">
                        <a:latin typeface="メイリオ" panose="020B0604030504040204" pitchFamily="50" charset="-128"/>
                        <a:ea typeface="メイリオ" panose="020B0604030504040204" pitchFamily="50" charset="-128"/>
                      </a:endParaRPr>
                    </a:p>
                  </a:txBody>
                  <a:tcPr anchor="ctr"/>
                </a:tc>
                <a:tc vMerge="1">
                  <a:txBody>
                    <a:bodyPr/>
                    <a:lstStyle/>
                    <a:p>
                      <a:pPr marL="0" indent="0">
                        <a:buFont typeface="Arial" panose="020B0604020202020204" pitchFamily="34" charset="0"/>
                        <a:buNone/>
                      </a:pPr>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63521057"/>
                  </a:ext>
                </a:extLst>
              </a:tr>
            </a:tbl>
          </a:graphicData>
        </a:graphic>
      </p:graphicFrame>
      <p:sp>
        <p:nvSpPr>
          <p:cNvPr id="9" name="object 40">
            <a:extLst>
              <a:ext uri="{FF2B5EF4-FFF2-40B4-BE49-F238E27FC236}">
                <a16:creationId xmlns:a16="http://schemas.microsoft.com/office/drawing/2014/main" id="{FD753231-849B-6A00-5E63-E5301D10235F}"/>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338D4B2E-83C8-DB02-4113-0825E1652E76}"/>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12-2-2.】P34</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P41</a:t>
            </a:r>
          </a:p>
        </p:txBody>
      </p:sp>
    </p:spTree>
    <p:extLst>
      <p:ext uri="{BB962C8B-B14F-4D97-AF65-F5344CB8AC3E}">
        <p14:creationId xmlns:p14="http://schemas.microsoft.com/office/powerpoint/2010/main" val="1061817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8" name="テキスト プレースホルダー 2">
            <a:extLst>
              <a:ext uri="{FF2B5EF4-FFF2-40B4-BE49-F238E27FC236}">
                <a16:creationId xmlns:a16="http://schemas.microsoft.com/office/drawing/2014/main" id="{868B842B-7DFD-CE80-8534-8AC46A998613}"/>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リスクの分析</a:t>
            </a:r>
            <a:endParaRPr lang="en-US" altLang="ja-JP"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5F4140C-A1ED-E80C-3CE5-3F38DD53713B}"/>
              </a:ext>
            </a:extLst>
          </p:cNvPr>
          <p:cNvSpPr txBox="1"/>
          <p:nvPr/>
        </p:nvSpPr>
        <p:spPr>
          <a:xfrm>
            <a:off x="1643605" y="2174400"/>
            <a:ext cx="15456498" cy="557781"/>
          </a:xfrm>
          <a:prstGeom prst="rect">
            <a:avLst/>
          </a:prstGeom>
          <a:noFill/>
        </p:spPr>
        <p:txBody>
          <a:bodyPr wrap="square">
            <a:spAutoFit/>
          </a:bodyPr>
          <a:lstStyle/>
          <a:p>
            <a:pPr>
              <a:lnSpc>
                <a:spcPct val="110000"/>
              </a:lnSpc>
            </a:pPr>
            <a:r>
              <a:rPr lang="ja-JP" altLang="en-US" sz="3200" u="sng" dirty="0">
                <a:latin typeface="BIZ UDPゴシック" panose="020B0400000000000000" pitchFamily="50" charset="-128"/>
                <a:ea typeface="BIZ UDPゴシック" panose="020B0400000000000000" pitchFamily="50" charset="-128"/>
              </a:rPr>
              <a:t>リスク分析の例</a:t>
            </a:r>
            <a:endParaRPr lang="en-US" altLang="ja-JP" sz="3200" b="0" i="0" dirty="0">
              <a:effectLst/>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291AE79-FAA0-67FE-48DB-4283CF79C3E0}"/>
              </a:ext>
            </a:extLst>
          </p:cNvPr>
          <p:cNvSpPr/>
          <p:nvPr/>
        </p:nvSpPr>
        <p:spPr>
          <a:xfrm>
            <a:off x="1814304" y="3640503"/>
            <a:ext cx="14656472" cy="2872987"/>
          </a:xfrm>
          <a:prstGeom prst="round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4800" b="1" dirty="0">
                <a:solidFill>
                  <a:schemeClr val="tx1"/>
                </a:solidFill>
                <a:latin typeface="BIZ UDPゴシック" panose="020B0400000000000000" pitchFamily="50" charset="-128"/>
                <a:ea typeface="BIZ UDPゴシック" panose="020B0400000000000000" pitchFamily="50" charset="-128"/>
              </a:rPr>
              <a:t>「リスクレベル」＝「重要度」</a:t>
            </a:r>
            <a:r>
              <a:rPr kumimoji="1" lang="en-US" altLang="ja-JP" sz="4800" b="1" dirty="0">
                <a:solidFill>
                  <a:schemeClr val="tx1"/>
                </a:solidFill>
                <a:latin typeface="BIZ UDPゴシック" panose="020B0400000000000000" pitchFamily="50" charset="-128"/>
                <a:ea typeface="BIZ UDPゴシック" panose="020B0400000000000000" pitchFamily="50" charset="-128"/>
              </a:rPr>
              <a:t>×</a:t>
            </a:r>
            <a:r>
              <a:rPr kumimoji="1" lang="ja-JP" altLang="en-US" sz="4800" b="1" dirty="0">
                <a:solidFill>
                  <a:schemeClr val="tx1"/>
                </a:solidFill>
                <a:latin typeface="BIZ UDPゴシック" panose="020B0400000000000000" pitchFamily="50" charset="-128"/>
                <a:ea typeface="BIZ UDPゴシック" panose="020B0400000000000000" pitchFamily="50" charset="-128"/>
              </a:rPr>
              <a:t>「被害発生可能性」　</a:t>
            </a:r>
          </a:p>
        </p:txBody>
      </p:sp>
      <p:sp>
        <p:nvSpPr>
          <p:cNvPr id="11" name="テキスト ボックス 10">
            <a:extLst>
              <a:ext uri="{FF2B5EF4-FFF2-40B4-BE49-F238E27FC236}">
                <a16:creationId xmlns:a16="http://schemas.microsoft.com/office/drawing/2014/main" id="{79F7653A-FD54-DBBA-08F6-1C9C0DC2383B}"/>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P41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P42</a:t>
            </a:r>
          </a:p>
        </p:txBody>
      </p:sp>
      <p:sp>
        <p:nvSpPr>
          <p:cNvPr id="3" name="object 40">
            <a:extLst>
              <a:ext uri="{FF2B5EF4-FFF2-40B4-BE49-F238E27FC236}">
                <a16:creationId xmlns:a16="http://schemas.microsoft.com/office/drawing/2014/main" id="{D3059DCD-D7D9-8581-5C4F-2D8C28B19974}"/>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4246897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8" name="テキスト プレースホルダー 2">
            <a:extLst>
              <a:ext uri="{FF2B5EF4-FFF2-40B4-BE49-F238E27FC236}">
                <a16:creationId xmlns:a16="http://schemas.microsoft.com/office/drawing/2014/main" id="{868B842B-7DFD-CE80-8534-8AC46A998613}"/>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リスクの分析</a:t>
            </a:r>
            <a:endParaRPr lang="en-US" altLang="ja-JP"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BE60540-0EF7-33F7-9541-4462E7E30C7D}"/>
              </a:ext>
            </a:extLst>
          </p:cNvPr>
          <p:cNvSpPr txBox="1"/>
          <p:nvPr/>
        </p:nvSpPr>
        <p:spPr>
          <a:xfrm>
            <a:off x="1643605" y="2174400"/>
            <a:ext cx="15456498" cy="557781"/>
          </a:xfrm>
          <a:prstGeom prst="rect">
            <a:avLst/>
          </a:prstGeom>
          <a:noFill/>
        </p:spPr>
        <p:txBody>
          <a:bodyPr wrap="square">
            <a:spAutoFit/>
          </a:bodyPr>
          <a:lstStyle/>
          <a:p>
            <a:pPr>
              <a:lnSpc>
                <a:spcPct val="110000"/>
              </a:lnSpc>
            </a:pPr>
            <a:r>
              <a:rPr lang="ja-JP" altLang="en-US" sz="3200" b="0" i="0" u="sng">
                <a:effectLst/>
                <a:latin typeface="BIZ UDPゴシック" panose="020B0400000000000000" pitchFamily="50" charset="-128"/>
                <a:ea typeface="BIZ UDPゴシック" panose="020B0400000000000000" pitchFamily="50" charset="-128"/>
              </a:rPr>
              <a:t>被害発生可能性とは</a:t>
            </a:r>
            <a:endParaRPr lang="en-US" altLang="ja-JP" sz="3200" b="0" i="0" u="sng">
              <a:effectLst/>
              <a:latin typeface="BIZ UDPゴシック" panose="020B0400000000000000" pitchFamily="50" charset="-128"/>
              <a:ea typeface="BIZ UDPゴシック" panose="020B0400000000000000" pitchFamily="50" charset="-128"/>
            </a:endParaRPr>
          </a:p>
        </p:txBody>
      </p:sp>
      <p:graphicFrame>
        <p:nvGraphicFramePr>
          <p:cNvPr id="6" name="表 8">
            <a:extLst>
              <a:ext uri="{FF2B5EF4-FFF2-40B4-BE49-F238E27FC236}">
                <a16:creationId xmlns:a16="http://schemas.microsoft.com/office/drawing/2014/main" id="{569B0F25-FA7A-22B7-539F-49B57F73C511}"/>
              </a:ext>
            </a:extLst>
          </p:cNvPr>
          <p:cNvGraphicFramePr>
            <a:graphicFrameLocks noGrp="1"/>
          </p:cNvGraphicFramePr>
          <p:nvPr>
            <p:extLst>
              <p:ext uri="{D42A27DB-BD31-4B8C-83A1-F6EECF244321}">
                <p14:modId xmlns:p14="http://schemas.microsoft.com/office/powerpoint/2010/main" val="2893060516"/>
              </p:ext>
            </p:extLst>
          </p:nvPr>
        </p:nvGraphicFramePr>
        <p:xfrm>
          <a:off x="1643605" y="3001661"/>
          <a:ext cx="8160152" cy="4575208"/>
        </p:xfrm>
        <a:graphic>
          <a:graphicData uri="http://schemas.openxmlformats.org/drawingml/2006/table">
            <a:tbl>
              <a:tblPr firstRow="1" bandRow="1">
                <a:tableStyleId>{5C22544A-7EE6-4342-B048-85BDC9FD1C3A}</a:tableStyleId>
              </a:tblPr>
              <a:tblGrid>
                <a:gridCol w="613458">
                  <a:extLst>
                    <a:ext uri="{9D8B030D-6E8A-4147-A177-3AD203B41FA5}">
                      <a16:colId xmlns:a16="http://schemas.microsoft.com/office/drawing/2014/main" val="3912263400"/>
                    </a:ext>
                  </a:extLst>
                </a:gridCol>
                <a:gridCol w="7546694">
                  <a:extLst>
                    <a:ext uri="{9D8B030D-6E8A-4147-A177-3AD203B41FA5}">
                      <a16:colId xmlns:a16="http://schemas.microsoft.com/office/drawing/2014/main" val="1133630273"/>
                    </a:ext>
                  </a:extLst>
                </a:gridCol>
              </a:tblGrid>
              <a:tr h="609223">
                <a:tc gridSpan="2">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起こりやすさ（脅威）</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39836926"/>
                  </a:ext>
                </a:extLst>
              </a:tr>
              <a:tr h="1377536">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通常の状況で脅威が発生する</a:t>
                      </a:r>
                      <a:br>
                        <a:rPr kumimoji="1" lang="ja-JP" altLang="en-US"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（いつ発生してもおかしくない）</a:t>
                      </a:r>
                    </a:p>
                  </a:txBody>
                  <a:tcPr anchor="ctr">
                    <a:solidFill>
                      <a:schemeClr val="accent6">
                        <a:lumMod val="40000"/>
                        <a:lumOff val="60000"/>
                      </a:schemeClr>
                    </a:solidFill>
                  </a:tcPr>
                </a:tc>
                <a:extLst>
                  <a:ext uri="{0D108BD9-81ED-4DB2-BD59-A6C34878D82A}">
                    <a16:rowId xmlns:a16="http://schemas.microsoft.com/office/drawing/2014/main" val="2684911528"/>
                  </a:ext>
                </a:extLst>
              </a:tr>
              <a:tr h="1179994">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特定の状況で脅威が発生する</a:t>
                      </a:r>
                      <a:br>
                        <a:rPr kumimoji="1" lang="ja-JP" altLang="en-US"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（年に数回程度）</a:t>
                      </a:r>
                    </a:p>
                  </a:txBody>
                  <a:tcPr anchor="ctr">
                    <a:solidFill>
                      <a:schemeClr val="accent6">
                        <a:lumMod val="20000"/>
                        <a:lumOff val="80000"/>
                      </a:schemeClr>
                    </a:solidFill>
                  </a:tcPr>
                </a:tc>
                <a:extLst>
                  <a:ext uri="{0D108BD9-81ED-4DB2-BD59-A6C34878D82A}">
                    <a16:rowId xmlns:a16="http://schemas.microsoft.com/office/drawing/2014/main" val="1251675357"/>
                  </a:ext>
                </a:extLst>
              </a:tr>
              <a:tr h="1389790">
                <a:tc>
                  <a:txBody>
                    <a:bodyPr/>
                    <a:lstStyle/>
                    <a:p>
                      <a:pPr marL="0" indent="0" algn="ctr">
                        <a:lnSpc>
                          <a:spcPct val="110000"/>
                        </a:lnSpc>
                        <a:buFont typeface="Arial" panose="020B0604020202020204" pitchFamily="34" charset="0"/>
                        <a:buNone/>
                      </a:pPr>
                      <a:r>
                        <a:rPr kumimoji="1" lang="en-US" altLang="ja-JP" sz="3200">
                          <a:latin typeface="BIZ UDPゴシック" panose="020B0400000000000000" pitchFamily="50" charset="-128"/>
                          <a:ea typeface="BIZ UDPゴシック" panose="020B0400000000000000" pitchFamily="50" charset="-128"/>
                        </a:rPr>
                        <a:t>1</a:t>
                      </a:r>
                      <a:endParaRPr kumimoji="1" lang="ja-JP" altLang="en-US" sz="320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通常の状況で脅威が発生することはない</a:t>
                      </a:r>
                      <a:br>
                        <a:rPr kumimoji="1" lang="ja-JP" altLang="en-US"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（通常発生しない）</a:t>
                      </a:r>
                    </a:p>
                  </a:txBody>
                  <a:tcPr anchor="ctr">
                    <a:solidFill>
                      <a:schemeClr val="accent6">
                        <a:lumMod val="40000"/>
                        <a:lumOff val="60000"/>
                      </a:schemeClr>
                    </a:solidFill>
                  </a:tcPr>
                </a:tc>
                <a:extLst>
                  <a:ext uri="{0D108BD9-81ED-4DB2-BD59-A6C34878D82A}">
                    <a16:rowId xmlns:a16="http://schemas.microsoft.com/office/drawing/2014/main" val="563521057"/>
                  </a:ext>
                </a:extLst>
              </a:tr>
            </a:tbl>
          </a:graphicData>
        </a:graphic>
      </p:graphicFrame>
      <p:graphicFrame>
        <p:nvGraphicFramePr>
          <p:cNvPr id="7" name="表 6">
            <a:extLst>
              <a:ext uri="{FF2B5EF4-FFF2-40B4-BE49-F238E27FC236}">
                <a16:creationId xmlns:a16="http://schemas.microsoft.com/office/drawing/2014/main" id="{E79D270E-C471-4861-0CCF-667BA89D9A20}"/>
              </a:ext>
            </a:extLst>
          </p:cNvPr>
          <p:cNvGraphicFramePr>
            <a:graphicFrameLocks noGrp="1"/>
          </p:cNvGraphicFramePr>
          <p:nvPr>
            <p:extLst>
              <p:ext uri="{D42A27DB-BD31-4B8C-83A1-F6EECF244321}">
                <p14:modId xmlns:p14="http://schemas.microsoft.com/office/powerpoint/2010/main" val="4245814022"/>
              </p:ext>
            </p:extLst>
          </p:nvPr>
        </p:nvGraphicFramePr>
        <p:xfrm>
          <a:off x="10162572" y="3001661"/>
          <a:ext cx="6928400" cy="4575208"/>
        </p:xfrm>
        <a:graphic>
          <a:graphicData uri="http://schemas.openxmlformats.org/drawingml/2006/table">
            <a:tbl>
              <a:tblPr firstRow="1" bandRow="1">
                <a:tableStyleId>{5C22544A-7EE6-4342-B048-85BDC9FD1C3A}</a:tableStyleId>
              </a:tblPr>
              <a:tblGrid>
                <a:gridCol w="694481">
                  <a:extLst>
                    <a:ext uri="{9D8B030D-6E8A-4147-A177-3AD203B41FA5}">
                      <a16:colId xmlns:a16="http://schemas.microsoft.com/office/drawing/2014/main" val="3912263400"/>
                    </a:ext>
                  </a:extLst>
                </a:gridCol>
                <a:gridCol w="6233919">
                  <a:extLst>
                    <a:ext uri="{9D8B030D-6E8A-4147-A177-3AD203B41FA5}">
                      <a16:colId xmlns:a16="http://schemas.microsoft.com/office/drawing/2014/main" val="1133630273"/>
                    </a:ext>
                  </a:extLst>
                </a:gridCol>
              </a:tblGrid>
              <a:tr h="609223">
                <a:tc gridSpan="2">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つけ込みやすさ（脆弱性）</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39836926"/>
                  </a:ext>
                </a:extLst>
              </a:tr>
              <a:tr h="1377536">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対策を実施していない</a:t>
                      </a:r>
                      <a:br>
                        <a:rPr kumimoji="1" lang="ja-JP" altLang="en-US"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（ほぼ無防備）</a:t>
                      </a:r>
                    </a:p>
                  </a:txBody>
                  <a:tcPr anchor="ctr">
                    <a:solidFill>
                      <a:schemeClr val="accent6">
                        <a:lumMod val="40000"/>
                        <a:lumOff val="60000"/>
                      </a:schemeClr>
                    </a:solidFill>
                  </a:tcPr>
                </a:tc>
                <a:extLst>
                  <a:ext uri="{0D108BD9-81ED-4DB2-BD59-A6C34878D82A}">
                    <a16:rowId xmlns:a16="http://schemas.microsoft.com/office/drawing/2014/main" val="2684911528"/>
                  </a:ext>
                </a:extLst>
              </a:tr>
              <a:tr h="1179994">
                <a:tc>
                  <a:txBody>
                    <a:bodyPr/>
                    <a:lstStyle/>
                    <a:p>
                      <a:pPr marL="0" indent="0" algn="ctr">
                        <a:lnSpc>
                          <a:spcPct val="110000"/>
                        </a:lnSpc>
                        <a:buFont typeface="Arial" panose="020B0604020202020204" pitchFamily="34" charset="0"/>
                        <a:buNone/>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部分的に対策を実施している</a:t>
                      </a:r>
                      <a:br>
                        <a:rPr kumimoji="1" lang="ja-JP" altLang="en-US"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（一部対策を実施）</a:t>
                      </a:r>
                    </a:p>
                  </a:txBody>
                  <a:tcPr anchor="ctr">
                    <a:solidFill>
                      <a:schemeClr val="accent6">
                        <a:lumMod val="20000"/>
                        <a:lumOff val="80000"/>
                      </a:schemeClr>
                    </a:solidFill>
                  </a:tcPr>
                </a:tc>
                <a:extLst>
                  <a:ext uri="{0D108BD9-81ED-4DB2-BD59-A6C34878D82A}">
                    <a16:rowId xmlns:a16="http://schemas.microsoft.com/office/drawing/2014/main" val="1251675357"/>
                  </a:ext>
                </a:extLst>
              </a:tr>
              <a:tr h="1389790">
                <a:tc>
                  <a:txBody>
                    <a:bodyPr/>
                    <a:lstStyle/>
                    <a:p>
                      <a:pPr marL="0" indent="0" algn="ctr">
                        <a:lnSpc>
                          <a:spcPct val="110000"/>
                        </a:lnSpc>
                        <a:buFont typeface="Arial" panose="020B0604020202020204" pitchFamily="34" charset="0"/>
                        <a:buNone/>
                      </a:pPr>
                      <a:r>
                        <a:rPr kumimoji="1" lang="en-US" altLang="ja-JP" sz="3200">
                          <a:latin typeface="BIZ UDPゴシック" panose="020B0400000000000000" pitchFamily="50" charset="-128"/>
                          <a:ea typeface="BIZ UDPゴシック" panose="020B0400000000000000" pitchFamily="50" charset="-128"/>
                        </a:rPr>
                        <a:t>1</a:t>
                      </a:r>
                      <a:endParaRPr kumimoji="1" lang="ja-JP" altLang="en-US" sz="320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marL="0" indent="0">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必要な対策をすべて実施している</a:t>
                      </a:r>
                      <a:br>
                        <a:rPr kumimoji="1" lang="ja-JP" altLang="en-US" sz="3200" dirty="0">
                          <a:latin typeface="BIZ UDPゴシック" panose="020B0400000000000000" pitchFamily="50" charset="-128"/>
                          <a:ea typeface="BIZ UDPゴシック" panose="020B0400000000000000" pitchFamily="50" charset="-128"/>
                        </a:rPr>
                      </a:br>
                      <a:r>
                        <a:rPr kumimoji="1" lang="ja-JP" altLang="en-US" sz="3200" dirty="0">
                          <a:latin typeface="BIZ UDPゴシック" panose="020B0400000000000000" pitchFamily="50" charset="-128"/>
                          <a:ea typeface="BIZ UDPゴシック" panose="020B0400000000000000" pitchFamily="50" charset="-128"/>
                        </a:rPr>
                        <a:t>（対策を実施）</a:t>
                      </a:r>
                    </a:p>
                  </a:txBody>
                  <a:tcPr anchor="ctr">
                    <a:solidFill>
                      <a:schemeClr val="accent6">
                        <a:lumMod val="40000"/>
                        <a:lumOff val="60000"/>
                      </a:schemeClr>
                    </a:solidFill>
                  </a:tcPr>
                </a:tc>
                <a:extLst>
                  <a:ext uri="{0D108BD9-81ED-4DB2-BD59-A6C34878D82A}">
                    <a16:rowId xmlns:a16="http://schemas.microsoft.com/office/drawing/2014/main" val="563521057"/>
                  </a:ext>
                </a:extLst>
              </a:tr>
            </a:tbl>
          </a:graphicData>
        </a:graphic>
      </p:graphicFrame>
      <p:sp>
        <p:nvSpPr>
          <p:cNvPr id="11" name="四角形: 角を丸くする 10">
            <a:extLst>
              <a:ext uri="{FF2B5EF4-FFF2-40B4-BE49-F238E27FC236}">
                <a16:creationId xmlns:a16="http://schemas.microsoft.com/office/drawing/2014/main" id="{BD3DA55D-E13F-9F4B-5B2E-3A1A4409D284}"/>
              </a:ext>
            </a:extLst>
          </p:cNvPr>
          <p:cNvSpPr/>
          <p:nvPr/>
        </p:nvSpPr>
        <p:spPr>
          <a:xfrm>
            <a:off x="2259182" y="7894845"/>
            <a:ext cx="13937140" cy="875087"/>
          </a:xfrm>
          <a:prstGeom prst="round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0000"/>
              </a:lnSpc>
            </a:pPr>
            <a:r>
              <a:rPr kumimoji="1" lang="ja-JP" altLang="en-US" sz="3200" b="1" dirty="0">
                <a:solidFill>
                  <a:schemeClr val="tx1"/>
                </a:solidFill>
                <a:latin typeface="BIZ UDPゴシック" panose="020B0400000000000000" pitchFamily="50" charset="-128"/>
                <a:ea typeface="BIZ UDPゴシック" panose="020B0400000000000000" pitchFamily="50" charset="-128"/>
              </a:rPr>
              <a:t>「起こりやすさ（脅威）」と「つけ込みやすさ（脆弱性）」の換算表で算出する</a:t>
            </a:r>
          </a:p>
        </p:txBody>
      </p:sp>
      <p:sp>
        <p:nvSpPr>
          <p:cNvPr id="10" name="object 40">
            <a:extLst>
              <a:ext uri="{FF2B5EF4-FFF2-40B4-BE49-F238E27FC236}">
                <a16:creationId xmlns:a16="http://schemas.microsoft.com/office/drawing/2014/main" id="{D33F694E-B6B1-7E17-E29D-82FB1DC854B6}"/>
              </a:ext>
            </a:extLst>
          </p:cNvPr>
          <p:cNvSpPr txBox="1"/>
          <p:nvPr/>
        </p:nvSpPr>
        <p:spPr>
          <a:xfrm>
            <a:off x="7884269" y="185016"/>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1CEA9AB3-A469-AEF3-002B-2CD805227D5C}"/>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P41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P42</a:t>
            </a:r>
          </a:p>
        </p:txBody>
      </p:sp>
    </p:spTree>
    <p:extLst>
      <p:ext uri="{BB962C8B-B14F-4D97-AF65-F5344CB8AC3E}">
        <p14:creationId xmlns:p14="http://schemas.microsoft.com/office/powerpoint/2010/main" val="3969840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8" name="テキスト プレースホルダー 2">
            <a:extLst>
              <a:ext uri="{FF2B5EF4-FFF2-40B4-BE49-F238E27FC236}">
                <a16:creationId xmlns:a16="http://schemas.microsoft.com/office/drawing/2014/main" id="{868B842B-7DFD-CE80-8534-8AC46A998613}"/>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リスクの分析</a:t>
            </a:r>
            <a:endParaRPr lang="en-US" altLang="ja-JP" sz="36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926363AB-5AAF-6886-7422-7549862AF478}"/>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b="0" i="0" u="sng" dirty="0">
                <a:effectLst/>
                <a:latin typeface="BIZ UDPゴシック" panose="020B0400000000000000" pitchFamily="50" charset="-128"/>
                <a:ea typeface="BIZ UDPゴシック" panose="020B0400000000000000" pitchFamily="50" charset="-128"/>
              </a:rPr>
              <a:t>被害発生可能性の換算表</a:t>
            </a:r>
            <a:endParaRPr lang="en-US" altLang="ja-JP" sz="3200" b="0" i="0" u="sng" dirty="0">
              <a:effectLst/>
              <a:latin typeface="BIZ UDPゴシック" panose="020B0400000000000000" pitchFamily="50" charset="-128"/>
              <a:ea typeface="BIZ UDPゴシック" panose="020B0400000000000000" pitchFamily="50" charset="-128"/>
            </a:endParaRPr>
          </a:p>
        </p:txBody>
      </p:sp>
      <p:graphicFrame>
        <p:nvGraphicFramePr>
          <p:cNvPr id="10" name="表 9">
            <a:extLst>
              <a:ext uri="{FF2B5EF4-FFF2-40B4-BE49-F238E27FC236}">
                <a16:creationId xmlns:a16="http://schemas.microsoft.com/office/drawing/2014/main" id="{3A28D14C-2403-60C6-539B-7526FA80BB8A}"/>
              </a:ext>
            </a:extLst>
          </p:cNvPr>
          <p:cNvGraphicFramePr>
            <a:graphicFrameLocks noGrp="1"/>
          </p:cNvGraphicFramePr>
          <p:nvPr>
            <p:extLst>
              <p:ext uri="{D42A27DB-BD31-4B8C-83A1-F6EECF244321}">
                <p14:modId xmlns:p14="http://schemas.microsoft.com/office/powerpoint/2010/main" val="1421931939"/>
              </p:ext>
            </p:extLst>
          </p:nvPr>
        </p:nvGraphicFramePr>
        <p:xfrm>
          <a:off x="2002420" y="3132909"/>
          <a:ext cx="15097685" cy="4023555"/>
        </p:xfrm>
        <a:graphic>
          <a:graphicData uri="http://schemas.openxmlformats.org/drawingml/2006/table">
            <a:tbl>
              <a:tblPr firstRow="1" bandRow="1">
                <a:tableStyleId>{5C22544A-7EE6-4342-B048-85BDC9FD1C3A}</a:tableStyleId>
              </a:tblPr>
              <a:tblGrid>
                <a:gridCol w="3019537">
                  <a:extLst>
                    <a:ext uri="{9D8B030D-6E8A-4147-A177-3AD203B41FA5}">
                      <a16:colId xmlns:a16="http://schemas.microsoft.com/office/drawing/2014/main" val="2197215305"/>
                    </a:ext>
                  </a:extLst>
                </a:gridCol>
                <a:gridCol w="3019537">
                  <a:extLst>
                    <a:ext uri="{9D8B030D-6E8A-4147-A177-3AD203B41FA5}">
                      <a16:colId xmlns:a16="http://schemas.microsoft.com/office/drawing/2014/main" val="3077965455"/>
                    </a:ext>
                  </a:extLst>
                </a:gridCol>
                <a:gridCol w="3019537">
                  <a:extLst>
                    <a:ext uri="{9D8B030D-6E8A-4147-A177-3AD203B41FA5}">
                      <a16:colId xmlns:a16="http://schemas.microsoft.com/office/drawing/2014/main" val="2763759917"/>
                    </a:ext>
                  </a:extLst>
                </a:gridCol>
                <a:gridCol w="3019537">
                  <a:extLst>
                    <a:ext uri="{9D8B030D-6E8A-4147-A177-3AD203B41FA5}">
                      <a16:colId xmlns:a16="http://schemas.microsoft.com/office/drawing/2014/main" val="1720742237"/>
                    </a:ext>
                  </a:extLst>
                </a:gridCol>
                <a:gridCol w="3019537">
                  <a:extLst>
                    <a:ext uri="{9D8B030D-6E8A-4147-A177-3AD203B41FA5}">
                      <a16:colId xmlns:a16="http://schemas.microsoft.com/office/drawing/2014/main" val="3546768094"/>
                    </a:ext>
                  </a:extLst>
                </a:gridCol>
              </a:tblGrid>
              <a:tr h="804711">
                <a:tc rowSpan="2" gridSpan="2">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被害発生可能性</a:t>
                      </a:r>
                    </a:p>
                  </a:txBody>
                  <a:tcPr anchor="ctr">
                    <a:solidFill>
                      <a:schemeClr val="accent6"/>
                    </a:solidFill>
                  </a:tcPr>
                </a:tc>
                <a:tc rowSpan="2"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gridSpan="3">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つけ込みやすさ（脆弱性）</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009249570"/>
                  </a:ext>
                </a:extLst>
              </a:tr>
              <a:tr h="804711">
                <a:tc gridSpan="2"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hMerge="1"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95337855"/>
                  </a:ext>
                </a:extLst>
              </a:tr>
              <a:tr h="804711">
                <a:tc rowSpan="3">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起こりやすさ</a:t>
                      </a:r>
                      <a:endParaRPr kumimoji="1" lang="en-US" altLang="ja-JP" sz="3200" b="1" dirty="0">
                        <a:solidFill>
                          <a:schemeClr val="bg1"/>
                        </a:solidFill>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（脅威）</a:t>
                      </a:r>
                    </a:p>
                  </a:txBody>
                  <a:tcPr anchor="ctr">
                    <a:solidFill>
                      <a:schemeClr val="accent6"/>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b="1" dirty="0">
                          <a:solidFill>
                            <a:srgbClr val="FF0000"/>
                          </a:solidFill>
                          <a:latin typeface="BIZ UDPゴシック" panose="020B0400000000000000" pitchFamily="50" charset="-128"/>
                          <a:ea typeface="BIZ UDPゴシック" panose="020B0400000000000000" pitchFamily="50" charset="-128"/>
                        </a:rPr>
                        <a:t>3</a:t>
                      </a:r>
                      <a:endParaRPr kumimoji="1" lang="ja-JP" altLang="en-US" sz="3200" b="1" dirty="0">
                        <a:solidFill>
                          <a:srgbClr val="FF0000"/>
                        </a:solidFill>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902200472"/>
                  </a:ext>
                </a:extLst>
              </a:tr>
              <a:tr h="804711">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026786815"/>
                  </a:ext>
                </a:extLst>
              </a:tr>
              <a:tr h="804711">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966368493"/>
                  </a:ext>
                </a:extLst>
              </a:tr>
            </a:tbl>
          </a:graphicData>
        </a:graphic>
      </p:graphicFrame>
      <p:sp>
        <p:nvSpPr>
          <p:cNvPr id="3" name="object 40">
            <a:extLst>
              <a:ext uri="{FF2B5EF4-FFF2-40B4-BE49-F238E27FC236}">
                <a16:creationId xmlns:a16="http://schemas.microsoft.com/office/drawing/2014/main" id="{63F16742-5970-DAC0-0CDA-168F8EE55CB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テキスト ボックス 1">
            <a:extLst>
              <a:ext uri="{FF2B5EF4-FFF2-40B4-BE49-F238E27FC236}">
                <a16:creationId xmlns:a16="http://schemas.microsoft.com/office/drawing/2014/main" id="{E357C3B5-4957-84BA-0624-F6C0562128C4}"/>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P41</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P42</a:t>
            </a:r>
          </a:p>
        </p:txBody>
      </p:sp>
    </p:spTree>
    <p:extLst>
      <p:ext uri="{BB962C8B-B14F-4D97-AF65-F5344CB8AC3E}">
        <p14:creationId xmlns:p14="http://schemas.microsoft.com/office/powerpoint/2010/main" val="3730241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3" name="テキスト プレースホルダー 2">
            <a:extLst>
              <a:ext uri="{FF2B5EF4-FFF2-40B4-BE49-F238E27FC236}">
                <a16:creationId xmlns:a16="http://schemas.microsoft.com/office/drawing/2014/main" id="{FE787ED7-3041-17AA-01D4-2CB1146FA771}"/>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リスクの評価</a:t>
            </a:r>
            <a:endParaRPr lang="en-US" altLang="ja-JP" sz="36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0EFB6B1-BF49-8B16-3D92-7F28E65BBA73}"/>
              </a:ext>
            </a:extLst>
          </p:cNvPr>
          <p:cNvSpPr txBox="1"/>
          <p:nvPr/>
        </p:nvSpPr>
        <p:spPr>
          <a:xfrm>
            <a:off x="1643605" y="2128600"/>
            <a:ext cx="15456498" cy="1099468"/>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リスク評価（例）</a:t>
            </a:r>
            <a:endParaRPr lang="en-US" altLang="ja-JP" sz="3200" b="0" i="0" u="sng" dirty="0">
              <a:effectLst/>
              <a:latin typeface="BIZ UDPゴシック" panose="020B0400000000000000" pitchFamily="50" charset="-128"/>
              <a:ea typeface="BIZ UDPゴシック" panose="020B0400000000000000" pitchFamily="50" charset="-128"/>
            </a:endParaRPr>
          </a:p>
          <a:p>
            <a:pPr>
              <a:lnSpc>
                <a:spcPct val="110000"/>
              </a:lnSpc>
            </a:pPr>
            <a:endParaRPr lang="en-US" altLang="ja-JP" sz="3200" b="0" i="0" u="sng" dirty="0">
              <a:effectLst/>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E0D0C904-EDB1-311C-6CFC-61BD387A797B}"/>
              </a:ext>
            </a:extLst>
          </p:cNvPr>
          <p:cNvGraphicFramePr>
            <a:graphicFrameLocks noGrp="1"/>
          </p:cNvGraphicFramePr>
          <p:nvPr>
            <p:extLst>
              <p:ext uri="{D42A27DB-BD31-4B8C-83A1-F6EECF244321}">
                <p14:modId xmlns:p14="http://schemas.microsoft.com/office/powerpoint/2010/main" val="1951205702"/>
              </p:ext>
            </p:extLst>
          </p:nvPr>
        </p:nvGraphicFramePr>
        <p:xfrm>
          <a:off x="1643605" y="2781074"/>
          <a:ext cx="15547205" cy="3391265"/>
        </p:xfrm>
        <a:graphic>
          <a:graphicData uri="http://schemas.openxmlformats.org/drawingml/2006/table">
            <a:tbl>
              <a:tblPr firstRow="1" bandRow="1">
                <a:tableStyleId>{5C22544A-7EE6-4342-B048-85BDC9FD1C3A}</a:tableStyleId>
              </a:tblPr>
              <a:tblGrid>
                <a:gridCol w="3109441">
                  <a:extLst>
                    <a:ext uri="{9D8B030D-6E8A-4147-A177-3AD203B41FA5}">
                      <a16:colId xmlns:a16="http://schemas.microsoft.com/office/drawing/2014/main" val="2197215305"/>
                    </a:ext>
                  </a:extLst>
                </a:gridCol>
                <a:gridCol w="3109441">
                  <a:extLst>
                    <a:ext uri="{9D8B030D-6E8A-4147-A177-3AD203B41FA5}">
                      <a16:colId xmlns:a16="http://schemas.microsoft.com/office/drawing/2014/main" val="3077965455"/>
                    </a:ext>
                  </a:extLst>
                </a:gridCol>
                <a:gridCol w="3109441">
                  <a:extLst>
                    <a:ext uri="{9D8B030D-6E8A-4147-A177-3AD203B41FA5}">
                      <a16:colId xmlns:a16="http://schemas.microsoft.com/office/drawing/2014/main" val="2763759917"/>
                    </a:ext>
                  </a:extLst>
                </a:gridCol>
                <a:gridCol w="3109441">
                  <a:extLst>
                    <a:ext uri="{9D8B030D-6E8A-4147-A177-3AD203B41FA5}">
                      <a16:colId xmlns:a16="http://schemas.microsoft.com/office/drawing/2014/main" val="1720742237"/>
                    </a:ext>
                  </a:extLst>
                </a:gridCol>
                <a:gridCol w="3109441">
                  <a:extLst>
                    <a:ext uri="{9D8B030D-6E8A-4147-A177-3AD203B41FA5}">
                      <a16:colId xmlns:a16="http://schemas.microsoft.com/office/drawing/2014/main" val="3546768094"/>
                    </a:ext>
                  </a:extLst>
                </a:gridCol>
              </a:tblGrid>
              <a:tr h="678253">
                <a:tc rowSpan="2" gridSpan="2">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リスクレベル評価値</a:t>
                      </a:r>
                    </a:p>
                  </a:txBody>
                  <a:tcPr anchor="ctr">
                    <a:solidFill>
                      <a:schemeClr val="accent6"/>
                    </a:solidFill>
                  </a:tcPr>
                </a:tc>
                <a:tc rowSpan="2"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gridSpan="3">
                  <a:txBody>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被害発生可能性</a:t>
                      </a:r>
                    </a:p>
                  </a:txBody>
                  <a:tcPr anchor="ctr">
                    <a:solidFill>
                      <a:schemeClr val="accent6"/>
                    </a:solidFill>
                  </a:tcP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h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009249570"/>
                  </a:ext>
                </a:extLst>
              </a:tr>
              <a:tr h="678253">
                <a:tc gridSpan="2"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hMerge="1"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395337855"/>
                  </a:ext>
                </a:extLst>
              </a:tr>
              <a:tr h="678253">
                <a:tc rowSpan="3">
                  <a:txBody>
                    <a:bodyPr/>
                    <a:lstStyle/>
                    <a:p>
                      <a:pPr algn="ctr">
                        <a:lnSpc>
                          <a:spcPct val="110000"/>
                        </a:lnSpc>
                      </a:pPr>
                      <a:r>
                        <a:rPr kumimoji="1" lang="ja-JP" altLang="en-US" sz="3200" b="1" dirty="0">
                          <a:solidFill>
                            <a:schemeClr val="bg1"/>
                          </a:solidFill>
                          <a:latin typeface="BIZ UDPゴシック" panose="020B0400000000000000" pitchFamily="50" charset="-128"/>
                          <a:ea typeface="BIZ UDPゴシック" panose="020B0400000000000000" pitchFamily="50" charset="-128"/>
                        </a:rPr>
                        <a:t>重要度</a:t>
                      </a:r>
                    </a:p>
                  </a:txBody>
                  <a:tcPr anchor="ctr">
                    <a:solidFill>
                      <a:schemeClr val="accent6"/>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9</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2">
                        <a:lumMod val="60000"/>
                        <a:lumOff val="4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6</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2">
                        <a:lumMod val="60000"/>
                        <a:lumOff val="4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rgbClr val="FFFF00"/>
                    </a:solidFill>
                  </a:tcPr>
                </a:tc>
                <a:extLst>
                  <a:ext uri="{0D108BD9-81ED-4DB2-BD59-A6C34878D82A}">
                    <a16:rowId xmlns:a16="http://schemas.microsoft.com/office/drawing/2014/main" val="1902200472"/>
                  </a:ext>
                </a:extLst>
              </a:tr>
              <a:tr h="678253">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a:latin typeface="BIZ UDPゴシック" panose="020B0400000000000000" pitchFamily="50" charset="-128"/>
                          <a:ea typeface="BIZ UDPゴシック" panose="020B0400000000000000" pitchFamily="50" charset="-128"/>
                        </a:rPr>
                        <a:t>6</a:t>
                      </a:r>
                      <a:endParaRPr kumimoji="1" lang="ja-JP" altLang="en-US" sz="3200">
                        <a:latin typeface="BIZ UDPゴシック" panose="020B0400000000000000" pitchFamily="50" charset="-128"/>
                        <a:ea typeface="BIZ UDPゴシック" panose="020B0400000000000000" pitchFamily="50" charset="-128"/>
                      </a:endParaRPr>
                    </a:p>
                  </a:txBody>
                  <a:tcPr anchor="ctr">
                    <a:solidFill>
                      <a:schemeClr val="accent2">
                        <a:lumMod val="60000"/>
                        <a:lumOff val="4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4</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extLst>
                  <a:ext uri="{0D108BD9-81ED-4DB2-BD59-A6C34878D82A}">
                    <a16:rowId xmlns:a16="http://schemas.microsoft.com/office/drawing/2014/main" val="3026786815"/>
                  </a:ext>
                </a:extLst>
              </a:tr>
              <a:tr h="678253">
                <a:tc vMerge="1">
                  <a:txBody>
                    <a:bodyPr/>
                    <a:lstStyle/>
                    <a:p>
                      <a:pPr algn="ctr"/>
                      <a:endParaRPr kumimoji="1" lang="ja-JP" altLang="en-US">
                        <a:latin typeface="メイリオ" panose="020B0604030504040204" pitchFamily="50" charset="-128"/>
                        <a:ea typeface="メイリオ" panose="020B0604030504040204" pitchFamily="50" charset="-128"/>
                      </a:endParaRPr>
                    </a:p>
                  </a:txBody>
                  <a:tcPr anchor="ct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3</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rgbClr val="FFFF00"/>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2</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tc>
                  <a:txBody>
                    <a:bodyPr/>
                    <a:lstStyle/>
                    <a:p>
                      <a:pPr algn="ctr">
                        <a:lnSpc>
                          <a:spcPct val="110000"/>
                        </a:lnSpc>
                      </a:pPr>
                      <a:r>
                        <a:rPr kumimoji="1" lang="en-US" altLang="ja-JP" sz="3200" dirty="0">
                          <a:latin typeface="BIZ UDPゴシック" panose="020B0400000000000000" pitchFamily="50" charset="-128"/>
                          <a:ea typeface="BIZ UDPゴシック" panose="020B0400000000000000" pitchFamily="50" charset="-128"/>
                        </a:rPr>
                        <a:t>1</a:t>
                      </a:r>
                      <a:endParaRPr kumimoji="1" lang="ja-JP" altLang="en-US" sz="3200" dirty="0">
                        <a:latin typeface="BIZ UDPゴシック" panose="020B0400000000000000" pitchFamily="50" charset="-128"/>
                        <a:ea typeface="BIZ UDPゴシック" panose="020B0400000000000000" pitchFamily="50" charset="-128"/>
                      </a:endParaRPr>
                    </a:p>
                  </a:txBody>
                  <a:tcPr anchor="ctr">
                    <a:solidFill>
                      <a:schemeClr val="accent1">
                        <a:lumMod val="20000"/>
                        <a:lumOff val="80000"/>
                      </a:schemeClr>
                    </a:solidFill>
                  </a:tcPr>
                </a:tc>
                <a:extLst>
                  <a:ext uri="{0D108BD9-81ED-4DB2-BD59-A6C34878D82A}">
                    <a16:rowId xmlns:a16="http://schemas.microsoft.com/office/drawing/2014/main" val="2966368493"/>
                  </a:ext>
                </a:extLst>
              </a:tr>
            </a:tbl>
          </a:graphicData>
        </a:graphic>
      </p:graphicFrame>
      <p:graphicFrame>
        <p:nvGraphicFramePr>
          <p:cNvPr id="11" name="表 8">
            <a:extLst>
              <a:ext uri="{FF2B5EF4-FFF2-40B4-BE49-F238E27FC236}">
                <a16:creationId xmlns:a16="http://schemas.microsoft.com/office/drawing/2014/main" id="{E3B8E0C3-1DC0-B62A-26D0-458389AE314C}"/>
              </a:ext>
            </a:extLst>
          </p:cNvPr>
          <p:cNvGraphicFramePr>
            <a:graphicFrameLocks noGrp="1"/>
          </p:cNvGraphicFramePr>
          <p:nvPr>
            <p:extLst>
              <p:ext uri="{D42A27DB-BD31-4B8C-83A1-F6EECF244321}">
                <p14:modId xmlns:p14="http://schemas.microsoft.com/office/powerpoint/2010/main" val="3278403616"/>
              </p:ext>
            </p:extLst>
          </p:nvPr>
        </p:nvGraphicFramePr>
        <p:xfrm>
          <a:off x="1643605" y="6254658"/>
          <a:ext cx="15547205" cy="3249168"/>
        </p:xfrm>
        <a:graphic>
          <a:graphicData uri="http://schemas.openxmlformats.org/drawingml/2006/table">
            <a:tbl>
              <a:tblPr firstRow="1" bandRow="1">
                <a:tableStyleId>{5C22544A-7EE6-4342-B048-85BDC9FD1C3A}</a:tableStyleId>
              </a:tblPr>
              <a:tblGrid>
                <a:gridCol w="2988097">
                  <a:extLst>
                    <a:ext uri="{9D8B030D-6E8A-4147-A177-3AD203B41FA5}">
                      <a16:colId xmlns:a16="http://schemas.microsoft.com/office/drawing/2014/main" val="3912263400"/>
                    </a:ext>
                  </a:extLst>
                </a:gridCol>
                <a:gridCol w="2554134">
                  <a:extLst>
                    <a:ext uri="{9D8B030D-6E8A-4147-A177-3AD203B41FA5}">
                      <a16:colId xmlns:a16="http://schemas.microsoft.com/office/drawing/2014/main" val="1133630273"/>
                    </a:ext>
                  </a:extLst>
                </a:gridCol>
                <a:gridCol w="10004974">
                  <a:extLst>
                    <a:ext uri="{9D8B030D-6E8A-4147-A177-3AD203B41FA5}">
                      <a16:colId xmlns:a16="http://schemas.microsoft.com/office/drawing/2014/main" val="4217013727"/>
                    </a:ext>
                  </a:extLst>
                </a:gridCol>
              </a:tblGrid>
              <a:tr h="373009">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リスクレベル</a:t>
                      </a:r>
                    </a:p>
                  </a:txBody>
                  <a:tcPr anchor="ctr">
                    <a:solidFill>
                      <a:schemeClr val="accent6"/>
                    </a:solidFill>
                  </a:tcPr>
                </a:tc>
                <a:tc>
                  <a:txBody>
                    <a:bodyPr/>
                    <a:lstStyle/>
                    <a:p>
                      <a:pPr algn="ctr">
                        <a:lnSpc>
                          <a:spcPct val="110000"/>
                        </a:lnSpc>
                      </a:pPr>
                      <a:r>
                        <a:rPr kumimoji="1" lang="ja-JP" altLang="en-US" sz="2800">
                          <a:latin typeface="BIZ UDPゴシック" panose="020B0400000000000000" pitchFamily="50" charset="-128"/>
                          <a:ea typeface="BIZ UDPゴシック" panose="020B0400000000000000" pitchFamily="50" charset="-128"/>
                        </a:rPr>
                        <a:t>リスク評価</a:t>
                      </a:r>
                    </a:p>
                  </a:txBody>
                  <a:tcPr anchor="ctr">
                    <a:solidFill>
                      <a:schemeClr val="accent6"/>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記述</a:t>
                      </a:r>
                    </a:p>
                  </a:txBody>
                  <a:tcPr anchor="ctr">
                    <a:solidFill>
                      <a:schemeClr val="accent6"/>
                    </a:solidFill>
                  </a:tcPr>
                </a:tc>
                <a:extLst>
                  <a:ext uri="{0D108BD9-81ED-4DB2-BD59-A6C34878D82A}">
                    <a16:rowId xmlns:a16="http://schemas.microsoft.com/office/drawing/2014/main" val="3639836926"/>
                  </a:ext>
                </a:extLst>
              </a:tr>
              <a:tr h="843425">
                <a:tc>
                  <a:txBody>
                    <a:bodyPr/>
                    <a:lstStyle/>
                    <a:p>
                      <a:pPr marL="0" indent="0" algn="ctr">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低</a:t>
                      </a:r>
                    </a:p>
                  </a:txBody>
                  <a:tcPr anchor="ctr">
                    <a:solidFill>
                      <a:schemeClr val="accent1">
                        <a:lumMod val="20000"/>
                        <a:lumOff val="80000"/>
                      </a:schemeClr>
                    </a:solidFill>
                  </a:tcPr>
                </a:tc>
                <a:tc>
                  <a:txBody>
                    <a:bodyPr/>
                    <a:lstStyle/>
                    <a:p>
                      <a:pPr marL="0" indent="0" algn="ctr">
                        <a:lnSpc>
                          <a:spcPct val="110000"/>
                        </a:lnSpc>
                        <a:buFont typeface="Arial" panose="020B0604020202020204" pitchFamily="34" charset="0"/>
                        <a:buNone/>
                      </a:pPr>
                      <a:r>
                        <a:rPr kumimoji="1" lang="ja-JP" altLang="en-US" sz="2400" dirty="0">
                          <a:latin typeface="BIZ UDPゴシック" panose="020B0400000000000000" pitchFamily="50" charset="-128"/>
                          <a:ea typeface="BIZ UDPゴシック" panose="020B0400000000000000" pitchFamily="50" charset="-128"/>
                        </a:rPr>
                        <a:t>そのままで</a:t>
                      </a:r>
                      <a:endParaRPr kumimoji="1" lang="en-US" altLang="ja-JP" sz="2400" dirty="0">
                        <a:latin typeface="BIZ UDPゴシック" panose="020B0400000000000000" pitchFamily="50" charset="-128"/>
                        <a:ea typeface="BIZ UDPゴシック" panose="020B0400000000000000" pitchFamily="50" charset="-128"/>
                      </a:endParaRPr>
                    </a:p>
                    <a:p>
                      <a:pPr marL="0" indent="0" algn="ctr">
                        <a:lnSpc>
                          <a:spcPct val="110000"/>
                        </a:lnSpc>
                        <a:buFont typeface="Arial" panose="020B0604020202020204" pitchFamily="34" charset="0"/>
                        <a:buNone/>
                      </a:pPr>
                      <a:r>
                        <a:rPr kumimoji="1" lang="ja-JP" altLang="en-US" sz="2400" dirty="0">
                          <a:latin typeface="BIZ UDPゴシック" panose="020B0400000000000000" pitchFamily="50" charset="-128"/>
                          <a:ea typeface="BIZ UDPゴシック" panose="020B0400000000000000" pitchFamily="50" charset="-128"/>
                        </a:rPr>
                        <a:t>受容可能</a:t>
                      </a:r>
                    </a:p>
                  </a:txBody>
                  <a:tcPr anchor="ctr"/>
                </a:tc>
                <a:tc>
                  <a:txBody>
                    <a:bodyPr/>
                    <a:lstStyle/>
                    <a:p>
                      <a:pPr marL="0" indent="0" algn="l">
                        <a:lnSpc>
                          <a:spcPct val="110000"/>
                        </a:lnSpc>
                        <a:buFont typeface="Arial" panose="020B0604020202020204" pitchFamily="34" charset="0"/>
                        <a:buNone/>
                      </a:pPr>
                      <a:r>
                        <a:rPr kumimoji="1" lang="ja-JP" altLang="en-US" sz="2400" dirty="0">
                          <a:latin typeface="BIZ UDPゴシック" panose="020B0400000000000000" pitchFamily="50" charset="-128"/>
                          <a:ea typeface="BIZ UDPゴシック" panose="020B0400000000000000" pitchFamily="50" charset="-128"/>
                        </a:rPr>
                        <a:t>それ以上の活動なしにリスクを受容可能</a:t>
                      </a:r>
                    </a:p>
                  </a:txBody>
                  <a:tcPr anchor="ctr"/>
                </a:tc>
                <a:extLst>
                  <a:ext uri="{0D108BD9-81ED-4DB2-BD59-A6C34878D82A}">
                    <a16:rowId xmlns:a16="http://schemas.microsoft.com/office/drawing/2014/main" val="2684911528"/>
                  </a:ext>
                </a:extLst>
              </a:tr>
              <a:tr h="783804">
                <a:tc>
                  <a:txBody>
                    <a:bodyPr/>
                    <a:lstStyle/>
                    <a:p>
                      <a:pPr marL="0" indent="0" algn="ctr">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中</a:t>
                      </a:r>
                    </a:p>
                  </a:txBody>
                  <a:tcPr anchor="ctr">
                    <a:solidFill>
                      <a:srgbClr val="FFFF00"/>
                    </a:solidFill>
                  </a:tcPr>
                </a:tc>
                <a:tc>
                  <a:txBody>
                    <a:bodyPr/>
                    <a:lstStyle/>
                    <a:p>
                      <a:pPr marL="0" indent="0" algn="ctr">
                        <a:lnSpc>
                          <a:spcPct val="110000"/>
                        </a:lnSpc>
                        <a:buFont typeface="Arial" panose="020B0604020202020204" pitchFamily="34" charset="0"/>
                        <a:buNone/>
                      </a:pPr>
                      <a:r>
                        <a:rPr kumimoji="1" lang="ja-JP" altLang="en-US" sz="2400">
                          <a:latin typeface="BIZ UDPゴシック" panose="020B0400000000000000" pitchFamily="50" charset="-128"/>
                          <a:ea typeface="BIZ UDPゴシック" panose="020B0400000000000000" pitchFamily="50" charset="-128"/>
                        </a:rPr>
                        <a:t>管理下で</a:t>
                      </a:r>
                      <a:endParaRPr kumimoji="1" lang="en-US" altLang="ja-JP" sz="2400">
                        <a:latin typeface="BIZ UDPゴシック" panose="020B0400000000000000" pitchFamily="50" charset="-128"/>
                        <a:ea typeface="BIZ UDPゴシック" panose="020B0400000000000000" pitchFamily="50" charset="-128"/>
                      </a:endParaRPr>
                    </a:p>
                    <a:p>
                      <a:pPr marL="0" indent="0" algn="ctr">
                        <a:lnSpc>
                          <a:spcPct val="110000"/>
                        </a:lnSpc>
                        <a:buFont typeface="Arial" panose="020B0604020202020204" pitchFamily="34" charset="0"/>
                        <a:buNone/>
                      </a:pPr>
                      <a:r>
                        <a:rPr kumimoji="1" lang="ja-JP" altLang="en-US" sz="2400">
                          <a:latin typeface="BIZ UDPゴシック" panose="020B0400000000000000" pitchFamily="50" charset="-128"/>
                          <a:ea typeface="BIZ UDPゴシック" panose="020B0400000000000000" pitchFamily="50" charset="-128"/>
                        </a:rPr>
                        <a:t>受容可能</a:t>
                      </a:r>
                    </a:p>
                  </a:txBody>
                  <a:tcPr anchor="ctr"/>
                </a:tc>
                <a:tc>
                  <a:txBody>
                    <a:bodyPr/>
                    <a:lstStyle/>
                    <a:p>
                      <a:pPr marL="0" indent="0" algn="l">
                        <a:lnSpc>
                          <a:spcPct val="110000"/>
                        </a:lnSpc>
                        <a:buFont typeface="Arial" panose="020B0604020202020204" pitchFamily="34" charset="0"/>
                        <a:buNone/>
                      </a:pPr>
                      <a:r>
                        <a:rPr kumimoji="1" lang="ja-JP" altLang="en-US" sz="2400" dirty="0">
                          <a:latin typeface="BIZ UDPゴシック" panose="020B0400000000000000" pitchFamily="50" charset="-128"/>
                          <a:ea typeface="BIZ UDPゴシック" panose="020B0400000000000000" pitchFamily="50" charset="-128"/>
                        </a:rPr>
                        <a:t>リスクマネジメントの観点からフォローアップを実施し、中長期にわたる継続的改善の枠組みにおいて活動を設定することが望ましい</a:t>
                      </a:r>
                    </a:p>
                  </a:txBody>
                  <a:tcPr anchor="ctr"/>
                </a:tc>
                <a:extLst>
                  <a:ext uri="{0D108BD9-81ED-4DB2-BD59-A6C34878D82A}">
                    <a16:rowId xmlns:a16="http://schemas.microsoft.com/office/drawing/2014/main" val="1251675357"/>
                  </a:ext>
                </a:extLst>
              </a:tr>
              <a:tr h="850928">
                <a:tc>
                  <a:txBody>
                    <a:bodyPr/>
                    <a:lstStyle/>
                    <a:p>
                      <a:pPr marL="0" indent="0" algn="ctr">
                        <a:lnSpc>
                          <a:spcPct val="110000"/>
                        </a:lnSpc>
                        <a:buFont typeface="Arial" panose="020B0604020202020204" pitchFamily="34" charset="0"/>
                        <a:buNone/>
                      </a:pPr>
                      <a:r>
                        <a:rPr kumimoji="1" lang="ja-JP" altLang="en-US" sz="3200" dirty="0">
                          <a:latin typeface="BIZ UDPゴシック" panose="020B0400000000000000" pitchFamily="50" charset="-128"/>
                          <a:ea typeface="BIZ UDPゴシック" panose="020B0400000000000000" pitchFamily="50" charset="-128"/>
                        </a:rPr>
                        <a:t>高</a:t>
                      </a:r>
                    </a:p>
                  </a:txBody>
                  <a:tcPr anchor="ctr">
                    <a:solidFill>
                      <a:schemeClr val="accent2">
                        <a:lumMod val="60000"/>
                        <a:lumOff val="40000"/>
                      </a:schemeClr>
                    </a:solidFill>
                  </a:tcPr>
                </a:tc>
                <a:tc>
                  <a:txBody>
                    <a:bodyPr/>
                    <a:lstStyle/>
                    <a:p>
                      <a:pPr marL="0" indent="0" algn="ctr">
                        <a:lnSpc>
                          <a:spcPct val="110000"/>
                        </a:lnSpc>
                        <a:buFont typeface="Arial" panose="020B0604020202020204" pitchFamily="34" charset="0"/>
                        <a:buNone/>
                      </a:pPr>
                      <a:r>
                        <a:rPr kumimoji="1" lang="ja-JP" altLang="en-US" sz="2400">
                          <a:latin typeface="BIZ UDPゴシック" panose="020B0400000000000000" pitchFamily="50" charset="-128"/>
                          <a:ea typeface="BIZ UDPゴシック" panose="020B0400000000000000" pitchFamily="50" charset="-128"/>
                        </a:rPr>
                        <a:t>受容できない</a:t>
                      </a:r>
                    </a:p>
                  </a:txBody>
                  <a:tcPr anchor="ctr"/>
                </a:tc>
                <a:tc>
                  <a:txBody>
                    <a:bodyPr/>
                    <a:lstStyle/>
                    <a:p>
                      <a:pPr marL="0" indent="0" algn="l">
                        <a:lnSpc>
                          <a:spcPct val="110000"/>
                        </a:lnSpc>
                        <a:buFont typeface="Arial" panose="020B0604020202020204" pitchFamily="34" charset="0"/>
                        <a:buNone/>
                      </a:pPr>
                      <a:r>
                        <a:rPr kumimoji="1" lang="ja-JP" altLang="en-US" sz="2400" dirty="0">
                          <a:latin typeface="BIZ UDPゴシック" panose="020B0400000000000000" pitchFamily="50" charset="-128"/>
                          <a:ea typeface="BIZ UDPゴシック" panose="020B0400000000000000" pitchFamily="50" charset="-128"/>
                        </a:rPr>
                        <a:t>リスクを低減するための対策を短期間で行うことが絶対に望ましい</a:t>
                      </a:r>
                      <a:endParaRPr kumimoji="1" lang="en-US" altLang="ja-JP" sz="2400" dirty="0">
                        <a:latin typeface="BIZ UDPゴシック" panose="020B0400000000000000" pitchFamily="50" charset="-128"/>
                        <a:ea typeface="BIZ UDPゴシック" panose="020B0400000000000000" pitchFamily="50" charset="-128"/>
                      </a:endParaRPr>
                    </a:p>
                    <a:p>
                      <a:pPr marL="0" indent="0" algn="l">
                        <a:lnSpc>
                          <a:spcPct val="110000"/>
                        </a:lnSpc>
                        <a:buFont typeface="Arial" panose="020B0604020202020204" pitchFamily="34" charset="0"/>
                        <a:buNone/>
                      </a:pPr>
                      <a:r>
                        <a:rPr kumimoji="1" lang="ja-JP" altLang="en-US" sz="2400" dirty="0">
                          <a:latin typeface="BIZ UDPゴシック" panose="020B0400000000000000" pitchFamily="50" charset="-128"/>
                          <a:ea typeface="BIZ UDPゴシック" panose="020B0400000000000000" pitchFamily="50" charset="-128"/>
                        </a:rPr>
                        <a:t>そうでない場合、活動の全部又は一部を拒否することが望ましい</a:t>
                      </a:r>
                    </a:p>
                  </a:txBody>
                  <a:tcPr anchor="ctr"/>
                </a:tc>
                <a:extLst>
                  <a:ext uri="{0D108BD9-81ED-4DB2-BD59-A6C34878D82A}">
                    <a16:rowId xmlns:a16="http://schemas.microsoft.com/office/drawing/2014/main" val="563521057"/>
                  </a:ext>
                </a:extLst>
              </a:tr>
            </a:tbl>
          </a:graphicData>
        </a:graphic>
      </p:graphicFrame>
      <p:sp>
        <p:nvSpPr>
          <p:cNvPr id="12" name="テキスト ボックス 11">
            <a:extLst>
              <a:ext uri="{FF2B5EF4-FFF2-40B4-BE49-F238E27FC236}">
                <a16:creationId xmlns:a16="http://schemas.microsoft.com/office/drawing/2014/main" id="{75F7BC26-68B3-B693-1268-2F103A9EA0F2}"/>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12-2-4.】P43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P44</a:t>
            </a:r>
          </a:p>
        </p:txBody>
      </p:sp>
      <p:sp>
        <p:nvSpPr>
          <p:cNvPr id="8" name="object 40">
            <a:extLst>
              <a:ext uri="{FF2B5EF4-FFF2-40B4-BE49-F238E27FC236}">
                <a16:creationId xmlns:a16="http://schemas.microsoft.com/office/drawing/2014/main" id="{C997B439-6350-4339-80A8-D875EEC8348C}"/>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2" name="四角形: 角を丸くする 1">
            <a:extLst>
              <a:ext uri="{FF2B5EF4-FFF2-40B4-BE49-F238E27FC236}">
                <a16:creationId xmlns:a16="http://schemas.microsoft.com/office/drawing/2014/main" id="{CF40E634-DBB7-010E-0865-70C96DD59E15}"/>
              </a:ext>
            </a:extLst>
          </p:cNvPr>
          <p:cNvSpPr/>
          <p:nvPr/>
        </p:nvSpPr>
        <p:spPr>
          <a:xfrm>
            <a:off x="5409671" y="1572629"/>
            <a:ext cx="11690432" cy="1080499"/>
          </a:xfrm>
          <a:prstGeom prst="roundRect">
            <a:avLst/>
          </a:prstGeom>
          <a:noFill/>
          <a:ln w="190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600" b="1" dirty="0">
                <a:solidFill>
                  <a:schemeClr val="tx1"/>
                </a:solidFill>
                <a:latin typeface="BIZ UDPゴシック" panose="020B0400000000000000" pitchFamily="50" charset="-128"/>
                <a:ea typeface="BIZ UDPゴシック" panose="020B0400000000000000" pitchFamily="50" charset="-128"/>
              </a:rPr>
              <a:t>「リスクレベル」＝「重要度」</a:t>
            </a:r>
            <a:r>
              <a:rPr kumimoji="1" lang="en-US" altLang="ja-JP" sz="3600" b="1" dirty="0">
                <a:solidFill>
                  <a:schemeClr val="tx1"/>
                </a:solidFill>
                <a:latin typeface="BIZ UDPゴシック" panose="020B0400000000000000" pitchFamily="50" charset="-128"/>
                <a:ea typeface="BIZ UDPゴシック" panose="020B0400000000000000" pitchFamily="50" charset="-128"/>
              </a:rPr>
              <a:t>×</a:t>
            </a:r>
            <a:r>
              <a:rPr kumimoji="1" lang="ja-JP" altLang="en-US" sz="3600" b="1" dirty="0">
                <a:solidFill>
                  <a:schemeClr val="tx1"/>
                </a:solidFill>
                <a:latin typeface="BIZ UDPゴシック" panose="020B0400000000000000" pitchFamily="50" charset="-128"/>
                <a:ea typeface="BIZ UDPゴシック" panose="020B0400000000000000" pitchFamily="50" charset="-128"/>
              </a:rPr>
              <a:t>「被害発生可能性」　</a:t>
            </a:r>
          </a:p>
        </p:txBody>
      </p:sp>
    </p:spTree>
    <p:extLst>
      <p:ext uri="{BB962C8B-B14F-4D97-AF65-F5344CB8AC3E}">
        <p14:creationId xmlns:p14="http://schemas.microsoft.com/office/powerpoint/2010/main" val="13391532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3" name="テキスト プレースホルダー 2">
            <a:extLst>
              <a:ext uri="{FF2B5EF4-FFF2-40B4-BE49-F238E27FC236}">
                <a16:creationId xmlns:a16="http://schemas.microsoft.com/office/drawing/2014/main" id="{FE787ED7-3041-17AA-01D4-2CB1146FA771}"/>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対応策の検討</a:t>
            </a:r>
            <a:endParaRPr lang="en-US" altLang="ja-JP" sz="36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75E91D08-2907-4C5E-F983-F71FE1364B03}"/>
              </a:ext>
            </a:extLst>
          </p:cNvPr>
          <p:cNvPicPr>
            <a:picLocks noChangeAspect="1"/>
          </p:cNvPicPr>
          <p:nvPr/>
        </p:nvPicPr>
        <p:blipFill>
          <a:blip r:embed="rId3"/>
          <a:stretch>
            <a:fillRect/>
          </a:stretch>
        </p:blipFill>
        <p:spPr>
          <a:xfrm>
            <a:off x="2501444" y="2923241"/>
            <a:ext cx="13575830" cy="6032071"/>
          </a:xfrm>
          <a:prstGeom prst="rect">
            <a:avLst/>
          </a:prstGeom>
        </p:spPr>
      </p:pic>
      <p:sp>
        <p:nvSpPr>
          <p:cNvPr id="9" name="テキスト ボックス 8">
            <a:extLst>
              <a:ext uri="{FF2B5EF4-FFF2-40B4-BE49-F238E27FC236}">
                <a16:creationId xmlns:a16="http://schemas.microsoft.com/office/drawing/2014/main" id="{7B8B30EA-61D2-4439-0990-2AE09A49B340}"/>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u="sng">
                <a:latin typeface="BIZ UDPゴシック" panose="020B0400000000000000" pitchFamily="50" charset="-128"/>
                <a:ea typeface="BIZ UDPゴシック" panose="020B0400000000000000" pitchFamily="50" charset="-128"/>
              </a:rPr>
              <a:t>リスク対応の選択肢の選定方法</a:t>
            </a:r>
            <a:endParaRPr lang="en-US" altLang="ja-JP" sz="3200" b="0" i="0" u="sng">
              <a:effectLst/>
              <a:latin typeface="BIZ UDPゴシック" panose="020B0400000000000000" pitchFamily="50" charset="-128"/>
              <a:ea typeface="BIZ UDPゴシック" panose="020B0400000000000000" pitchFamily="50" charset="-128"/>
            </a:endParaRPr>
          </a:p>
        </p:txBody>
      </p:sp>
      <p:sp>
        <p:nvSpPr>
          <p:cNvPr id="7" name="object 40">
            <a:extLst>
              <a:ext uri="{FF2B5EF4-FFF2-40B4-BE49-F238E27FC236}">
                <a16:creationId xmlns:a16="http://schemas.microsoft.com/office/drawing/2014/main" id="{00E7745F-AB92-99AF-7FAB-F3A1E65A3D65}"/>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
        <p:nvSpPr>
          <p:cNvPr id="4" name="テキスト ボックス 3">
            <a:extLst>
              <a:ext uri="{FF2B5EF4-FFF2-40B4-BE49-F238E27FC236}">
                <a16:creationId xmlns:a16="http://schemas.microsoft.com/office/drawing/2014/main" id="{69B42BDC-0F8B-9A4F-179B-3355DCDE5953}"/>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12-2-4.】P43</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P44</a:t>
            </a:r>
          </a:p>
        </p:txBody>
      </p:sp>
      <p:sp>
        <p:nvSpPr>
          <p:cNvPr id="2" name="テキスト ボックス 1">
            <a:extLst>
              <a:ext uri="{FF2B5EF4-FFF2-40B4-BE49-F238E27FC236}">
                <a16:creationId xmlns:a16="http://schemas.microsoft.com/office/drawing/2014/main" id="{1169C3D5-16C2-F11D-6AE8-FFFC07C3A007}"/>
              </a:ext>
            </a:extLst>
          </p:cNvPr>
          <p:cNvSpPr txBox="1"/>
          <p:nvPr/>
        </p:nvSpPr>
        <p:spPr>
          <a:xfrm>
            <a:off x="2795296" y="4109010"/>
            <a:ext cx="677108" cy="2964914"/>
          </a:xfrm>
          <a:prstGeom prst="rect">
            <a:avLst/>
          </a:prstGeom>
          <a:solidFill>
            <a:srgbClr val="F2F2F2"/>
          </a:solidFill>
        </p:spPr>
        <p:txBody>
          <a:bodyPr vert="eaVert" wrap="none" rtlCol="0">
            <a:spAutoFit/>
          </a:bodyPr>
          <a:lstStyle/>
          <a:p>
            <a:r>
              <a:rPr kumimoji="1" lang="ja-JP" altLang="en-US" sz="3200" b="1" dirty="0">
                <a:latin typeface="BIZ UDPゴシック" panose="020B0400000000000000" pitchFamily="50" charset="-128"/>
                <a:ea typeface="BIZ UDPゴシック" panose="020B0400000000000000" pitchFamily="50" charset="-128"/>
              </a:rPr>
              <a:t>被害発生可能性</a:t>
            </a:r>
          </a:p>
        </p:txBody>
      </p:sp>
      <p:sp>
        <p:nvSpPr>
          <p:cNvPr id="6" name="テキスト ボックス 5">
            <a:extLst>
              <a:ext uri="{FF2B5EF4-FFF2-40B4-BE49-F238E27FC236}">
                <a16:creationId xmlns:a16="http://schemas.microsoft.com/office/drawing/2014/main" id="{E44AD1FD-A59D-579D-BA8E-3A32C46D9D1E}"/>
              </a:ext>
            </a:extLst>
          </p:cNvPr>
          <p:cNvSpPr txBox="1"/>
          <p:nvPr/>
        </p:nvSpPr>
        <p:spPr>
          <a:xfrm>
            <a:off x="8663968" y="8277937"/>
            <a:ext cx="1415772" cy="584775"/>
          </a:xfrm>
          <a:prstGeom prst="rect">
            <a:avLst/>
          </a:prstGeom>
          <a:solidFill>
            <a:srgbClr val="F2F2F2"/>
          </a:solidFill>
        </p:spPr>
        <p:txBody>
          <a:bodyPr wrap="none" rtlCol="0">
            <a:spAutoFit/>
          </a:bodyPr>
          <a:lstStyle/>
          <a:p>
            <a:r>
              <a:rPr lang="ja-JP" altLang="en-US" sz="3200" b="1" dirty="0">
                <a:latin typeface="BIZ UDPゴシック" panose="020B0400000000000000" pitchFamily="50" charset="-128"/>
                <a:ea typeface="BIZ UDPゴシック" panose="020B0400000000000000" pitchFamily="50" charset="-128"/>
              </a:rPr>
              <a:t>重要度</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4B40905F-84B0-B6EB-B250-8DF74C90BB26}"/>
              </a:ext>
            </a:extLst>
          </p:cNvPr>
          <p:cNvSpPr txBox="1"/>
          <p:nvPr/>
        </p:nvSpPr>
        <p:spPr>
          <a:xfrm>
            <a:off x="5648446" y="3703899"/>
            <a:ext cx="4280338" cy="1099468"/>
          </a:xfrm>
          <a:prstGeom prst="rect">
            <a:avLst/>
          </a:prstGeom>
          <a:solidFill>
            <a:srgbClr val="FF7C80"/>
          </a:solidFill>
        </p:spPr>
        <p:txBody>
          <a:bodyPr wrap="none" rtlCol="0">
            <a:spAutoFit/>
          </a:bodyPr>
          <a:lstStyle/>
          <a:p>
            <a:pPr algn="ctr">
              <a:lnSpc>
                <a:spcPct val="110000"/>
              </a:lnSpc>
            </a:pPr>
            <a:r>
              <a:rPr kumimoji="1" lang="ja-JP" altLang="en-US" sz="3200" dirty="0">
                <a:latin typeface="BIZ UDPゴシック" panose="020B0400000000000000" pitchFamily="50" charset="-128"/>
                <a:ea typeface="BIZ UDPゴシック" panose="020B0400000000000000" pitchFamily="50" charset="-128"/>
              </a:rPr>
              <a:t>低減</a:t>
            </a:r>
            <a:endParaRPr kumimoji="1" lang="en-US" altLang="ja-JP" sz="3200" dirty="0">
              <a:latin typeface="BIZ UDPゴシック" panose="020B0400000000000000" pitchFamily="50" charset="-128"/>
              <a:ea typeface="BIZ UDPゴシック" panose="020B0400000000000000" pitchFamily="50" charset="-128"/>
            </a:endParaRPr>
          </a:p>
          <a:p>
            <a:pPr algn="ctr">
              <a:lnSpc>
                <a:spcPct val="110000"/>
              </a:lnSpc>
            </a:pPr>
            <a:r>
              <a:rPr lang="ja-JP" altLang="en-US" sz="3200" dirty="0">
                <a:latin typeface="BIZ UDPゴシック" panose="020B0400000000000000" pitchFamily="50" charset="-128"/>
                <a:ea typeface="BIZ UDPゴシック" panose="020B0400000000000000" pitchFamily="50" charset="-128"/>
              </a:rPr>
              <a:t>（適切な管理策の適用）</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172E7DF-4238-205F-8719-4A1E1F4976A0}"/>
              </a:ext>
            </a:extLst>
          </p:cNvPr>
          <p:cNvSpPr txBox="1"/>
          <p:nvPr/>
        </p:nvSpPr>
        <p:spPr>
          <a:xfrm>
            <a:off x="12998830" y="3950120"/>
            <a:ext cx="1005403" cy="584775"/>
          </a:xfrm>
          <a:prstGeom prst="rect">
            <a:avLst/>
          </a:prstGeom>
          <a:solidFill>
            <a:srgbClr val="C6FBAB"/>
          </a:solid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回避</a:t>
            </a:r>
          </a:p>
        </p:txBody>
      </p:sp>
      <p:sp>
        <p:nvSpPr>
          <p:cNvPr id="12" name="テキスト ボックス 11">
            <a:extLst>
              <a:ext uri="{FF2B5EF4-FFF2-40B4-BE49-F238E27FC236}">
                <a16:creationId xmlns:a16="http://schemas.microsoft.com/office/drawing/2014/main" id="{080562B5-0A06-B956-21B0-396F6C8F1F40}"/>
              </a:ext>
            </a:extLst>
          </p:cNvPr>
          <p:cNvSpPr txBox="1"/>
          <p:nvPr/>
        </p:nvSpPr>
        <p:spPr>
          <a:xfrm>
            <a:off x="3264060" y="2894011"/>
            <a:ext cx="595035" cy="584775"/>
          </a:xfrm>
          <a:prstGeom prst="rect">
            <a:avLst/>
          </a:prstGeom>
          <a:solidFill>
            <a:srgbClr val="F2F2F2"/>
          </a:solidFill>
        </p:spPr>
        <p:txBody>
          <a:bodyPr wrap="none" rtlCol="0">
            <a:spAutoFit/>
          </a:bodyPr>
          <a:lstStyle/>
          <a:p>
            <a:r>
              <a:rPr kumimoji="1" lang="ja-JP" altLang="en-US" sz="3200" b="1" dirty="0">
                <a:latin typeface="BIZ UDPゴシック" panose="020B0400000000000000" pitchFamily="50" charset="-128"/>
                <a:ea typeface="BIZ UDPゴシック" panose="020B0400000000000000" pitchFamily="50" charset="-128"/>
              </a:rPr>
              <a:t>高</a:t>
            </a:r>
          </a:p>
        </p:txBody>
      </p:sp>
      <p:sp>
        <p:nvSpPr>
          <p:cNvPr id="13" name="テキスト ボックス 12">
            <a:extLst>
              <a:ext uri="{FF2B5EF4-FFF2-40B4-BE49-F238E27FC236}">
                <a16:creationId xmlns:a16="http://schemas.microsoft.com/office/drawing/2014/main" id="{C6B6CBDC-24CD-C822-9680-BFF55529A81E}"/>
              </a:ext>
            </a:extLst>
          </p:cNvPr>
          <p:cNvSpPr txBox="1"/>
          <p:nvPr/>
        </p:nvSpPr>
        <p:spPr>
          <a:xfrm>
            <a:off x="15268830" y="7985549"/>
            <a:ext cx="595035" cy="584775"/>
          </a:xfrm>
          <a:prstGeom prst="rect">
            <a:avLst/>
          </a:prstGeom>
          <a:solidFill>
            <a:srgbClr val="F2F2F2"/>
          </a:solidFill>
        </p:spPr>
        <p:txBody>
          <a:bodyPr wrap="none" rtlCol="0">
            <a:spAutoFit/>
          </a:bodyPr>
          <a:lstStyle/>
          <a:p>
            <a:r>
              <a:rPr kumimoji="1" lang="ja-JP" altLang="en-US" sz="3200" b="1" dirty="0">
                <a:latin typeface="BIZ UDPゴシック" panose="020B0400000000000000" pitchFamily="50" charset="-128"/>
                <a:ea typeface="BIZ UDPゴシック" panose="020B0400000000000000" pitchFamily="50" charset="-128"/>
              </a:rPr>
              <a:t>高</a:t>
            </a:r>
          </a:p>
        </p:txBody>
      </p:sp>
      <p:sp>
        <p:nvSpPr>
          <p:cNvPr id="14" name="テキスト ボックス 13">
            <a:extLst>
              <a:ext uri="{FF2B5EF4-FFF2-40B4-BE49-F238E27FC236}">
                <a16:creationId xmlns:a16="http://schemas.microsoft.com/office/drawing/2014/main" id="{D24A942B-ED2F-1A58-795F-1C50BF980E9B}"/>
              </a:ext>
            </a:extLst>
          </p:cNvPr>
          <p:cNvSpPr txBox="1"/>
          <p:nvPr/>
        </p:nvSpPr>
        <p:spPr>
          <a:xfrm>
            <a:off x="3264060" y="7848583"/>
            <a:ext cx="595035" cy="584775"/>
          </a:xfrm>
          <a:prstGeom prst="rect">
            <a:avLst/>
          </a:prstGeom>
          <a:solidFill>
            <a:srgbClr val="F2F2F2"/>
          </a:solidFill>
        </p:spPr>
        <p:txBody>
          <a:bodyPr wrap="none" rtlCol="0">
            <a:spAutoFit/>
          </a:bodyPr>
          <a:lstStyle/>
          <a:p>
            <a:r>
              <a:rPr lang="ja-JP" altLang="en-US" sz="3200" b="1" dirty="0">
                <a:latin typeface="BIZ UDPゴシック" panose="020B0400000000000000" pitchFamily="50" charset="-128"/>
                <a:ea typeface="BIZ UDPゴシック" panose="020B0400000000000000" pitchFamily="50" charset="-128"/>
              </a:rPr>
              <a:t>低</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32E22C24-25B4-5F98-0EAE-B925E12875DE}"/>
              </a:ext>
            </a:extLst>
          </p:cNvPr>
          <p:cNvSpPr txBox="1"/>
          <p:nvPr/>
        </p:nvSpPr>
        <p:spPr>
          <a:xfrm>
            <a:off x="5249730" y="6318164"/>
            <a:ext cx="2236510" cy="584775"/>
          </a:xfrm>
          <a:prstGeom prst="rect">
            <a:avLst/>
          </a:prstGeom>
          <a:solidFill>
            <a:srgbClr val="B4C7E7"/>
          </a:solid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保有（受容）</a:t>
            </a:r>
          </a:p>
        </p:txBody>
      </p:sp>
      <p:sp>
        <p:nvSpPr>
          <p:cNvPr id="16" name="テキスト ボックス 15">
            <a:extLst>
              <a:ext uri="{FF2B5EF4-FFF2-40B4-BE49-F238E27FC236}">
                <a16:creationId xmlns:a16="http://schemas.microsoft.com/office/drawing/2014/main" id="{46912D2D-AF20-9C14-3FED-B329EE4028B0}"/>
              </a:ext>
            </a:extLst>
          </p:cNvPr>
          <p:cNvSpPr txBox="1"/>
          <p:nvPr/>
        </p:nvSpPr>
        <p:spPr>
          <a:xfrm>
            <a:off x="11814504" y="6352889"/>
            <a:ext cx="1005403" cy="584775"/>
          </a:xfrm>
          <a:prstGeom prst="rect">
            <a:avLst/>
          </a:prstGeom>
          <a:solidFill>
            <a:srgbClr val="FBE398"/>
          </a:solidFill>
        </p:spPr>
        <p:txBody>
          <a:bodyPr wrap="none" rtlCol="0">
            <a:spAutoFit/>
          </a:bodyPr>
          <a:lstStyle/>
          <a:p>
            <a:r>
              <a:rPr kumimoji="1" lang="ja-JP" altLang="en-US" sz="3200" dirty="0">
                <a:latin typeface="BIZ UDPゴシック" panose="020B0400000000000000" pitchFamily="50" charset="-128"/>
                <a:ea typeface="BIZ UDPゴシック" panose="020B0400000000000000" pitchFamily="50" charset="-128"/>
              </a:rPr>
              <a:t>移転</a:t>
            </a:r>
          </a:p>
        </p:txBody>
      </p:sp>
    </p:spTree>
    <p:extLst>
      <p:ext uri="{BB962C8B-B14F-4D97-AF65-F5344CB8AC3E}">
        <p14:creationId xmlns:p14="http://schemas.microsoft.com/office/powerpoint/2010/main" val="204544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2">
            <a:extLst>
              <a:ext uri="{FF2B5EF4-FFF2-40B4-BE49-F238E27FC236}">
                <a16:creationId xmlns:a16="http://schemas.microsoft.com/office/drawing/2014/main" id="{5680433E-D7EA-F6E1-C34C-6937B7FA6F16}"/>
              </a:ext>
            </a:extLst>
          </p:cNvPr>
          <p:cNvSpPr txBox="1">
            <a:spLocks/>
          </p:cNvSpPr>
          <p:nvPr/>
        </p:nvSpPr>
        <p:spPr>
          <a:xfrm>
            <a:off x="1332851" y="697101"/>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dirty="0">
                <a:latin typeface="BIZ UDPゴシック" panose="020B0400000000000000" pitchFamily="50" charset="-128"/>
                <a:ea typeface="BIZ UDPゴシック" panose="020B0400000000000000" pitchFamily="50" charset="-128"/>
              </a:rPr>
              <a:t>リスクマネジメント：リスクアセスメント</a:t>
            </a:r>
          </a:p>
        </p:txBody>
      </p:sp>
      <p:sp>
        <p:nvSpPr>
          <p:cNvPr id="3" name="テキスト プレースホルダー 2">
            <a:extLst>
              <a:ext uri="{FF2B5EF4-FFF2-40B4-BE49-F238E27FC236}">
                <a16:creationId xmlns:a16="http://schemas.microsoft.com/office/drawing/2014/main" id="{FE787ED7-3041-17AA-01D4-2CB1146FA771}"/>
              </a:ext>
            </a:extLst>
          </p:cNvPr>
          <p:cNvSpPr txBox="1">
            <a:spLocks/>
          </p:cNvSpPr>
          <p:nvPr/>
        </p:nvSpPr>
        <p:spPr>
          <a:xfrm>
            <a:off x="1332851" y="1612800"/>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対応策の検討</a:t>
            </a:r>
            <a:endParaRPr lang="en-US" altLang="ja-JP" sz="36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08565A2-FA60-CDD0-B5C8-BA2EAC4F52B1}"/>
              </a:ext>
            </a:extLst>
          </p:cNvPr>
          <p:cNvSpPr txBox="1"/>
          <p:nvPr/>
        </p:nvSpPr>
        <p:spPr>
          <a:xfrm>
            <a:off x="1643605" y="2174400"/>
            <a:ext cx="15456498" cy="535531"/>
          </a:xfrm>
          <a:prstGeom prst="rect">
            <a:avLst/>
          </a:prstGeom>
          <a:noFill/>
        </p:spPr>
        <p:txBody>
          <a:bodyPr wrap="square">
            <a:spAutoFit/>
          </a:bodyPr>
          <a:lstStyle/>
          <a:p>
            <a:pPr>
              <a:lnSpc>
                <a:spcPct val="90000"/>
              </a:lnSpc>
            </a:pPr>
            <a:r>
              <a:rPr lang="ja-JP" altLang="en-US" sz="3200" u="sng" dirty="0">
                <a:latin typeface="BIZ UDPゴシック" panose="020B0400000000000000" pitchFamily="50" charset="-128"/>
                <a:ea typeface="BIZ UDPゴシック" panose="020B0400000000000000" pitchFamily="50" charset="-128"/>
              </a:rPr>
              <a:t>残留リスク</a:t>
            </a:r>
            <a:endParaRPr lang="en-US" altLang="ja-JP" sz="3200" u="sng"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E30F00B-2B2E-ACA8-B5B2-F2BD4D4E312A}"/>
              </a:ext>
            </a:extLst>
          </p:cNvPr>
          <p:cNvSpPr txBox="1"/>
          <p:nvPr/>
        </p:nvSpPr>
        <p:spPr>
          <a:xfrm>
            <a:off x="13106608" y="605396"/>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12-3.】</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P45</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P47</a:t>
            </a:r>
          </a:p>
        </p:txBody>
      </p:sp>
      <p:sp>
        <p:nvSpPr>
          <p:cNvPr id="8" name="object 40">
            <a:extLst>
              <a:ext uri="{FF2B5EF4-FFF2-40B4-BE49-F238E27FC236}">
                <a16:creationId xmlns:a16="http://schemas.microsoft.com/office/drawing/2014/main" id="{0673462D-8B22-F7F2-8663-1B80E51A8B8D}"/>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pic>
        <p:nvPicPr>
          <p:cNvPr id="15" name="図 14" descr="テキスト&#10;&#10;AI 生成コンテンツは誤りを含む可能性があります。">
            <a:extLst>
              <a:ext uri="{FF2B5EF4-FFF2-40B4-BE49-F238E27FC236}">
                <a16:creationId xmlns:a16="http://schemas.microsoft.com/office/drawing/2014/main" id="{DA43987A-EF76-FDF8-E8A0-1CCF21BBC065}"/>
              </a:ext>
            </a:extLst>
          </p:cNvPr>
          <p:cNvPicPr>
            <a:picLocks noChangeAspect="1"/>
          </p:cNvPicPr>
          <p:nvPr/>
        </p:nvPicPr>
        <p:blipFill>
          <a:blip r:embed="rId3">
            <a:extLst>
              <a:ext uri="{28A0092B-C50C-407E-A947-70E740481C1C}">
                <a14:useLocalDpi xmlns:a14="http://schemas.microsoft.com/office/drawing/2010/main" val="0"/>
              </a:ext>
            </a:extLst>
          </a:blip>
          <a:srcRect r="788"/>
          <a:stretch>
            <a:fillRect/>
          </a:stretch>
        </p:blipFill>
        <p:spPr>
          <a:xfrm>
            <a:off x="1745412" y="2801413"/>
            <a:ext cx="15354691" cy="6407485"/>
          </a:xfrm>
          <a:prstGeom prst="rect">
            <a:avLst/>
          </a:prstGeom>
        </p:spPr>
      </p:pic>
    </p:spTree>
    <p:extLst>
      <p:ext uri="{BB962C8B-B14F-4D97-AF65-F5344CB8AC3E}">
        <p14:creationId xmlns:p14="http://schemas.microsoft.com/office/powerpoint/2010/main" val="3745397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197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4" name="表 5">
            <a:extLst>
              <a:ext uri="{FF2B5EF4-FFF2-40B4-BE49-F238E27FC236}">
                <a16:creationId xmlns:a16="http://schemas.microsoft.com/office/drawing/2014/main" id="{17A7CB37-F70F-776E-8936-481DD22882DF}"/>
              </a:ext>
            </a:extLst>
          </p:cNvPr>
          <p:cNvGraphicFramePr>
            <a:graphicFrameLocks noGrp="1"/>
          </p:cNvGraphicFramePr>
          <p:nvPr/>
        </p:nvGraphicFramePr>
        <p:xfrm>
          <a:off x="1203098" y="1565088"/>
          <a:ext cx="15885690" cy="7742842"/>
        </p:xfrm>
        <a:graphic>
          <a:graphicData uri="http://schemas.openxmlformats.org/drawingml/2006/table">
            <a:tbl>
              <a:tblPr firstRow="1" bandRow="1">
                <a:tableStyleId>{5C22544A-7EE6-4342-B048-85BDC9FD1C3A}</a:tableStyleId>
              </a:tblPr>
              <a:tblGrid>
                <a:gridCol w="1441018">
                  <a:extLst>
                    <a:ext uri="{9D8B030D-6E8A-4147-A177-3AD203B41FA5}">
                      <a16:colId xmlns:a16="http://schemas.microsoft.com/office/drawing/2014/main" val="2889673174"/>
                    </a:ext>
                  </a:extLst>
                </a:gridCol>
                <a:gridCol w="1637598">
                  <a:extLst>
                    <a:ext uri="{9D8B030D-6E8A-4147-A177-3AD203B41FA5}">
                      <a16:colId xmlns:a16="http://schemas.microsoft.com/office/drawing/2014/main" val="2396026254"/>
                    </a:ext>
                  </a:extLst>
                </a:gridCol>
                <a:gridCol w="12807074">
                  <a:extLst>
                    <a:ext uri="{9D8B030D-6E8A-4147-A177-3AD203B41FA5}">
                      <a16:colId xmlns:a16="http://schemas.microsoft.com/office/drawing/2014/main" val="899843941"/>
                    </a:ext>
                  </a:extLst>
                </a:gridCol>
              </a:tblGrid>
              <a:tr h="560184">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第１回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7/25</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0</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はじめに</a:t>
                      </a:r>
                    </a:p>
                  </a:txBody>
                  <a:tcPr anchor="ctr">
                    <a:solidFill>
                      <a:schemeClr val="accent6">
                        <a:lumMod val="40000"/>
                        <a:lumOff val="60000"/>
                      </a:schemeClr>
                    </a:solidFill>
                  </a:tcPr>
                </a:tc>
                <a:extLst>
                  <a:ext uri="{0D108BD9-81ED-4DB2-BD59-A6C34878D82A}">
                    <a16:rowId xmlns:a16="http://schemas.microsoft.com/office/drawing/2014/main" val="2396087593"/>
                  </a:ext>
                </a:extLst>
              </a:tr>
              <a:tr h="1141430">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1</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サイバーセキュリティを取り巻く背景</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17600481"/>
                  </a:ext>
                </a:extLst>
              </a:tr>
              <a:tr h="1308145">
                <a:tc vMerge="1">
                  <a:txBody>
                    <a:bodyPr/>
                    <a:lstStyle/>
                    <a:p>
                      <a:pPr algn="ctr"/>
                      <a:endParaRPr kumimoji="1" lang="ja-JP" altLang="en-US" sz="36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2</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中小企業に求められるデジタル化の推進とサイバーセキュリティ対策</a:t>
                      </a:r>
                    </a:p>
                  </a:txBody>
                  <a:tcPr anchor="ctr">
                    <a:solidFill>
                      <a:schemeClr val="accent6">
                        <a:lumMod val="40000"/>
                        <a:lumOff val="60000"/>
                      </a:schemeClr>
                    </a:solidFill>
                  </a:tcPr>
                </a:tc>
                <a:extLst>
                  <a:ext uri="{0D108BD9-81ED-4DB2-BD59-A6C34878D82A}">
                    <a16:rowId xmlns:a16="http://schemas.microsoft.com/office/drawing/2014/main" val="2284944724"/>
                  </a:ext>
                </a:extLst>
              </a:tr>
              <a:tr h="1141430">
                <a:tc rowSpan="3">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第２回</a:t>
                      </a: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endParaRPr kumimoji="1" lang="en-US" altLang="ja-JP" sz="3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3000" dirty="0">
                          <a:latin typeface="BIZ UDPゴシック" panose="020B0400000000000000" pitchFamily="50" charset="-128"/>
                          <a:ea typeface="BIZ UDPゴシック" panose="020B0400000000000000" pitchFamily="50" charset="-128"/>
                        </a:rPr>
                        <a:t>8/8</a:t>
                      </a:r>
                      <a:r>
                        <a:rPr kumimoji="1" lang="ja-JP" altLang="en-US" sz="30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3</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これからの企業経営に必要な</a:t>
                      </a:r>
                      <a:r>
                        <a:rPr kumimoji="1" lang="en-US" altLang="ja-JP" sz="3000" dirty="0">
                          <a:latin typeface="BIZ UDPゴシック" panose="020B0400000000000000" pitchFamily="50" charset="-128"/>
                          <a:ea typeface="BIZ UDPゴシック" panose="020B0400000000000000" pitchFamily="50" charset="-128"/>
                        </a:rPr>
                        <a:t>IT</a:t>
                      </a:r>
                      <a:r>
                        <a:rPr kumimoji="1" lang="ja-JP" altLang="en-US" sz="3000" dirty="0">
                          <a:latin typeface="BIZ UDPゴシック" panose="020B0400000000000000" pitchFamily="50" charset="-128"/>
                          <a:ea typeface="BIZ UDPゴシック" panose="020B0400000000000000" pitchFamily="50" charset="-128"/>
                        </a:rPr>
                        <a:t>活用とサイバーセキュリティ対策</a:t>
                      </a:r>
                    </a:p>
                  </a:txBody>
                  <a:tcPr anchor="ctr">
                    <a:solidFill>
                      <a:schemeClr val="accent6">
                        <a:lumMod val="20000"/>
                        <a:lumOff val="80000"/>
                      </a:schemeClr>
                    </a:solidFill>
                  </a:tcPr>
                </a:tc>
                <a:extLst>
                  <a:ext uri="{0D108BD9-81ED-4DB2-BD59-A6C34878D82A}">
                    <a16:rowId xmlns:a16="http://schemas.microsoft.com/office/drawing/2014/main" val="4094529348"/>
                  </a:ext>
                </a:extLst>
              </a:tr>
              <a:tr h="1308145">
                <a:tc vMerge="1">
                  <a:txBody>
                    <a:bodyPr/>
                    <a:lstStyle/>
                    <a:p>
                      <a:endParaRPr/>
                    </a:p>
                  </a:txBody>
                  <a:tcPr anchor="ctr">
                    <a:solidFill>
                      <a:schemeClr val="accent6">
                        <a:lumMod val="40000"/>
                        <a:lumOff val="6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4</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セキュリティ事象に対応して組織として対策すべき対策基準と具体的な実施</a:t>
                      </a:r>
                    </a:p>
                  </a:txBody>
                  <a:tcPr anchor="ctr">
                    <a:solidFill>
                      <a:schemeClr val="accent6">
                        <a:lumMod val="40000"/>
                        <a:lumOff val="60000"/>
                      </a:schemeClr>
                    </a:solidFill>
                  </a:tcPr>
                </a:tc>
                <a:extLst>
                  <a:ext uri="{0D108BD9-81ED-4DB2-BD59-A6C34878D82A}">
                    <a16:rowId xmlns:a16="http://schemas.microsoft.com/office/drawing/2014/main" val="3379718352"/>
                  </a:ext>
                </a:extLst>
              </a:tr>
              <a:tr h="1141430">
                <a:tc vMerge="1">
                  <a:txBody>
                    <a:bodyPr/>
                    <a:lstStyle/>
                    <a:p>
                      <a:endParaRPr dirty="0"/>
                    </a:p>
                  </a:txBody>
                  <a:tcPr anchor="ctr">
                    <a:solidFill>
                      <a:schemeClr val="accent6">
                        <a:lumMod val="20000"/>
                        <a:lumOff val="80000"/>
                      </a:schemeClr>
                    </a:solidFill>
                  </a:tcPr>
                </a:tc>
                <a:tc>
                  <a:txBody>
                    <a:bodyPr/>
                    <a:lstStyle/>
                    <a:p>
                      <a:pPr algn="ctr">
                        <a:lnSpc>
                          <a:spcPct val="110000"/>
                        </a:lnSpc>
                      </a:pPr>
                      <a:r>
                        <a:rPr kumimoji="1" lang="ja-JP" altLang="en-US" sz="3000" dirty="0">
                          <a:latin typeface="BIZ UDPゴシック" panose="020B0400000000000000" pitchFamily="50" charset="-128"/>
                          <a:ea typeface="BIZ UDPゴシック" panose="020B0400000000000000" pitchFamily="50" charset="-128"/>
                        </a:rPr>
                        <a:t>第</a:t>
                      </a:r>
                      <a:r>
                        <a:rPr kumimoji="1" lang="en-US" altLang="ja-JP" sz="3000" dirty="0">
                          <a:latin typeface="BIZ UDPゴシック" panose="020B0400000000000000" pitchFamily="50" charset="-128"/>
                          <a:ea typeface="BIZ UDPゴシック" panose="020B0400000000000000" pitchFamily="50" charset="-128"/>
                        </a:rPr>
                        <a:t>5</a:t>
                      </a:r>
                      <a:r>
                        <a:rPr kumimoji="1" lang="ja-JP" altLang="en-US" sz="30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3000" dirty="0">
                          <a:latin typeface="BIZ UDPゴシック" panose="020B0400000000000000" pitchFamily="50" charset="-128"/>
                          <a:ea typeface="BIZ UDPゴシック" panose="020B0400000000000000" pitchFamily="50" charset="-128"/>
                        </a:rPr>
                        <a:t>各種ガイドラインを参考にした対策の実施</a:t>
                      </a:r>
                      <a:endParaRPr kumimoji="1" lang="en-US" altLang="ja-JP" sz="30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96651419"/>
                  </a:ext>
                </a:extLst>
              </a:tr>
            </a:tbl>
          </a:graphicData>
        </a:graphic>
      </p:graphicFrame>
    </p:spTree>
    <p:extLst>
      <p:ext uri="{BB962C8B-B14F-4D97-AF65-F5344CB8AC3E}">
        <p14:creationId xmlns:p14="http://schemas.microsoft.com/office/powerpoint/2010/main" val="39993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セミナー内容</a:t>
            </a:r>
          </a:p>
        </p:txBody>
      </p:sp>
      <p:graphicFrame>
        <p:nvGraphicFramePr>
          <p:cNvPr id="2" name="表 5">
            <a:extLst>
              <a:ext uri="{FF2B5EF4-FFF2-40B4-BE49-F238E27FC236}">
                <a16:creationId xmlns:a16="http://schemas.microsoft.com/office/drawing/2014/main" id="{111DA56D-40BE-439F-4CA5-55E1A52D7A88}"/>
              </a:ext>
            </a:extLst>
          </p:cNvPr>
          <p:cNvGraphicFramePr>
            <a:graphicFrameLocks noGrp="1"/>
          </p:cNvGraphicFramePr>
          <p:nvPr/>
        </p:nvGraphicFramePr>
        <p:xfrm>
          <a:off x="1203098" y="1565089"/>
          <a:ext cx="15872328" cy="7753080"/>
        </p:xfrm>
        <a:graphic>
          <a:graphicData uri="http://schemas.openxmlformats.org/drawingml/2006/table">
            <a:tbl>
              <a:tblPr firstRow="1" bandRow="1">
                <a:tableStyleId>{5C22544A-7EE6-4342-B048-85BDC9FD1C3A}</a:tableStyleId>
              </a:tblPr>
              <a:tblGrid>
                <a:gridCol w="1616584">
                  <a:extLst>
                    <a:ext uri="{9D8B030D-6E8A-4147-A177-3AD203B41FA5}">
                      <a16:colId xmlns:a16="http://schemas.microsoft.com/office/drawing/2014/main" val="2889673174"/>
                    </a:ext>
                  </a:extLst>
                </a:gridCol>
                <a:gridCol w="2362609">
                  <a:extLst>
                    <a:ext uri="{9D8B030D-6E8A-4147-A177-3AD203B41FA5}">
                      <a16:colId xmlns:a16="http://schemas.microsoft.com/office/drawing/2014/main" val="2602053498"/>
                    </a:ext>
                  </a:extLst>
                </a:gridCol>
                <a:gridCol w="1734573">
                  <a:extLst>
                    <a:ext uri="{9D8B030D-6E8A-4147-A177-3AD203B41FA5}">
                      <a16:colId xmlns:a16="http://schemas.microsoft.com/office/drawing/2014/main" val="2779727347"/>
                    </a:ext>
                  </a:extLst>
                </a:gridCol>
                <a:gridCol w="10158562">
                  <a:extLst>
                    <a:ext uri="{9D8B030D-6E8A-4147-A177-3AD203B41FA5}">
                      <a16:colId xmlns:a16="http://schemas.microsoft.com/office/drawing/2014/main" val="899843941"/>
                    </a:ext>
                  </a:extLst>
                </a:gridCol>
              </a:tblGrid>
              <a:tr h="692730">
                <a:tc gridSpan="2">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実施回</a:t>
                      </a:r>
                    </a:p>
                  </a:txBody>
                  <a:tcPr anchor="ctr">
                    <a:solidFill>
                      <a:srgbClr val="0BA931"/>
                    </a:solidFill>
                  </a:tcPr>
                </a:tc>
                <a:tc hMerge="1">
                  <a:txBody>
                    <a:bodyPr/>
                    <a:lstStyle/>
                    <a:p>
                      <a:endParaRPr kumimoji="1" lang="ja-JP" altLang="en-US"/>
                    </a:p>
                  </a:txBody>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rgbClr val="0BA931"/>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テーマ</a:t>
                      </a:r>
                    </a:p>
                  </a:txBody>
                  <a:tcPr anchor="ctr">
                    <a:solidFill>
                      <a:srgbClr val="0BA931"/>
                    </a:solidFill>
                  </a:tcPr>
                </a:tc>
                <a:extLst>
                  <a:ext uri="{0D108BD9-81ED-4DB2-BD59-A6C34878D82A}">
                    <a16:rowId xmlns:a16="http://schemas.microsoft.com/office/drawing/2014/main" val="3426679809"/>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第３回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8/27</a:t>
                      </a:r>
                      <a:r>
                        <a:rPr kumimoji="1" lang="ja-JP" altLang="en-US" sz="2800" dirty="0">
                          <a:latin typeface="BIZ UDPゴシック" panose="020B0400000000000000" pitchFamily="50" charset="-128"/>
                          <a:ea typeface="BIZ UDPゴシック" panose="020B0400000000000000" pitchFamily="50" charset="-128"/>
                        </a:rPr>
                        <a:t>（水）</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6</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marL="0" marR="0" lvl="0" indent="0" algn="l" defTabSz="1320759" rtl="0" eaLnBrk="1" fontAlgn="auto" latinLnBrk="0" hangingPunct="1">
                        <a:lnSpc>
                          <a:spcPct val="110000"/>
                        </a:lnSpc>
                        <a:spcBef>
                          <a:spcPts val="0"/>
                        </a:spcBef>
                        <a:spcAft>
                          <a:spcPts val="0"/>
                        </a:spcAft>
                        <a:buClrTx/>
                        <a:buSzTx/>
                        <a:buFontTx/>
                        <a:buNone/>
                        <a:tabLst/>
                        <a:defRPr/>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などのフレームワークの種類と活用法の紹介</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1617600481"/>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第４回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第５回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9/11(</a:t>
                      </a:r>
                      <a:r>
                        <a:rPr kumimoji="1" lang="ja-JP" altLang="en-US" sz="2800" dirty="0">
                          <a:latin typeface="BIZ UDPゴシック" panose="020B0400000000000000" pitchFamily="50" charset="-128"/>
                          <a:ea typeface="BIZ UDPゴシック" panose="020B0400000000000000" pitchFamily="50" charset="-128"/>
                        </a:rPr>
                        <a:t>木</a:t>
                      </a:r>
                      <a:r>
                        <a:rPr kumimoji="1" lang="en-US" altLang="ja-JP" sz="2800" dirty="0">
                          <a:latin typeface="BIZ UDPゴシック" panose="020B0400000000000000" pitchFamily="50" charset="-128"/>
                          <a:ea typeface="BIZ UDPゴシック" panose="020B0400000000000000" pitchFamily="50" charset="-128"/>
                        </a:rPr>
                        <a:t>)</a:t>
                      </a: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9/25</a:t>
                      </a:r>
                      <a:r>
                        <a:rPr kumimoji="1" lang="ja-JP" altLang="en-US" sz="2800" dirty="0">
                          <a:latin typeface="BIZ UDPゴシック" panose="020B0400000000000000" pitchFamily="50" charset="-128"/>
                          <a:ea typeface="BIZ UDPゴシック" panose="020B0400000000000000" pitchFamily="50" charset="-128"/>
                        </a:rPr>
                        <a:t>（木）</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7</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en-US" altLang="ja-JP" sz="2800" dirty="0">
                          <a:latin typeface="BIZ UDPゴシック" panose="020B0400000000000000" pitchFamily="50" charset="-128"/>
                          <a:ea typeface="BIZ UDPゴシック" panose="020B0400000000000000" pitchFamily="50" charset="-128"/>
                        </a:rPr>
                        <a:t>ISMS</a:t>
                      </a:r>
                      <a:r>
                        <a:rPr kumimoji="1" lang="ja-JP" altLang="en-US" sz="2800" dirty="0">
                          <a:latin typeface="BIZ UDPゴシック" panose="020B0400000000000000" pitchFamily="50" charset="-128"/>
                          <a:ea typeface="BIZ UDPゴシック" panose="020B0400000000000000" pitchFamily="50" charset="-128"/>
                        </a:rPr>
                        <a:t>の構築と対策基準の策定と実施手順</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2284944724"/>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第６回</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第７回</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10/10</a:t>
                      </a:r>
                      <a:r>
                        <a:rPr kumimoji="1" lang="ja-JP" altLang="en-US" sz="2800" dirty="0">
                          <a:latin typeface="BIZ UDPゴシック" panose="020B0400000000000000" pitchFamily="50" charset="-128"/>
                          <a:ea typeface="BIZ UDPゴシック" panose="020B0400000000000000" pitchFamily="50" charset="-128"/>
                        </a:rPr>
                        <a:t>（金）</a:t>
                      </a:r>
                      <a:endParaRPr kumimoji="1" lang="en-US" altLang="ja-JP" sz="28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10/27</a:t>
                      </a:r>
                      <a:r>
                        <a:rPr kumimoji="1" lang="ja-JP" altLang="en-US" sz="2800" dirty="0">
                          <a:latin typeface="BIZ UDPゴシック" panose="020B0400000000000000" pitchFamily="50" charset="-128"/>
                          <a:ea typeface="BIZ UDPゴシック" panose="020B0400000000000000" pitchFamily="50" charset="-128"/>
                        </a:rPr>
                        <a:t>（月）</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8</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具体的な構築・運用の実践</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4094529348"/>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第８回</a:t>
                      </a:r>
                    </a:p>
                  </a:txBody>
                  <a:tcPr anchor="ctr">
                    <a:solidFill>
                      <a:schemeClr val="accent6">
                        <a:lumMod val="20000"/>
                        <a:lumOff val="8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11/17</a:t>
                      </a:r>
                      <a:r>
                        <a:rPr kumimoji="1" lang="ja-JP" altLang="en-US" sz="2800" dirty="0">
                          <a:latin typeface="BIZ UDPゴシック" panose="020B0400000000000000" pitchFamily="50" charset="-128"/>
                          <a:ea typeface="BIZ UDPゴシック" panose="020B0400000000000000" pitchFamily="50" charset="-128"/>
                        </a:rPr>
                        <a:t>（月）</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9</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中小企業が組織として実践するためのスキル・知識と人材育成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3379718352"/>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第９回</a:t>
                      </a:r>
                    </a:p>
                  </a:txBody>
                  <a:tcPr anchor="ctr">
                    <a:solidFill>
                      <a:schemeClr val="accent6">
                        <a:lumMod val="40000"/>
                        <a:lumOff val="60000"/>
                      </a:schemeClr>
                    </a:solidFill>
                  </a:tcPr>
                </a:tc>
                <a:tc>
                  <a:txBody>
                    <a:bodyPr/>
                    <a:lstStyle/>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12/12</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40000"/>
                        <a:lumOff val="6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10</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40000"/>
                        <a:lumOff val="6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サイバーレジリエンス能力の育成</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40000"/>
                        <a:lumOff val="60000"/>
                      </a:schemeClr>
                    </a:solidFill>
                  </a:tcPr>
                </a:tc>
                <a:extLst>
                  <a:ext uri="{0D108BD9-81ED-4DB2-BD59-A6C34878D82A}">
                    <a16:rowId xmlns:a16="http://schemas.microsoft.com/office/drawing/2014/main" val="545780613"/>
                  </a:ext>
                </a:extLst>
              </a:tr>
              <a:tr h="1176725">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第１０回</a:t>
                      </a:r>
                    </a:p>
                  </a:txBody>
                  <a:tcPr anchor="ctr">
                    <a:solidFill>
                      <a:schemeClr val="accent6">
                        <a:lumMod val="20000"/>
                        <a:lumOff val="80000"/>
                      </a:schemeClr>
                    </a:solidFill>
                  </a:tcPr>
                </a:tc>
                <a:tc>
                  <a:txBody>
                    <a:bodyPr/>
                    <a:lstStyle/>
                    <a:p>
                      <a:pPr algn="ctr">
                        <a:lnSpc>
                          <a:spcPct val="110000"/>
                        </a:lnSpc>
                      </a:pPr>
                      <a:r>
                        <a:rPr kumimoji="1" lang="en-US" altLang="ja-JP" sz="2000" dirty="0">
                          <a:latin typeface="BIZ UDPゴシック" panose="020B0400000000000000" pitchFamily="50" charset="-128"/>
                          <a:ea typeface="BIZ UDPゴシック" panose="020B0400000000000000" pitchFamily="50" charset="-128"/>
                        </a:rPr>
                        <a:t>2026</a:t>
                      </a:r>
                      <a:r>
                        <a:rPr kumimoji="1" lang="ja-JP" altLang="en-US" sz="2000" dirty="0">
                          <a:latin typeface="BIZ UDPゴシック" panose="020B0400000000000000" pitchFamily="50" charset="-128"/>
                          <a:ea typeface="BIZ UDPゴシック" panose="020B0400000000000000" pitchFamily="50" charset="-128"/>
                        </a:rPr>
                        <a:t>年</a:t>
                      </a:r>
                      <a:endParaRPr kumimoji="1" lang="en-US" altLang="ja-JP" sz="2000" dirty="0">
                        <a:latin typeface="BIZ UDPゴシック" panose="020B0400000000000000" pitchFamily="50" charset="-128"/>
                        <a:ea typeface="BIZ UDPゴシック" panose="020B0400000000000000" pitchFamily="50" charset="-128"/>
                      </a:endParaRPr>
                    </a:p>
                    <a:p>
                      <a:pPr algn="ctr">
                        <a:lnSpc>
                          <a:spcPct val="110000"/>
                        </a:lnSpc>
                      </a:pPr>
                      <a:r>
                        <a:rPr kumimoji="1" lang="en-US" altLang="ja-JP" sz="2800" dirty="0">
                          <a:latin typeface="BIZ UDPゴシック" panose="020B0400000000000000" pitchFamily="50" charset="-128"/>
                          <a:ea typeface="BIZ UDPゴシック" panose="020B0400000000000000" pitchFamily="50" charset="-128"/>
                        </a:rPr>
                        <a:t>1/16</a:t>
                      </a:r>
                      <a:r>
                        <a:rPr kumimoji="1" lang="ja-JP" altLang="en-US" sz="2800" dirty="0">
                          <a:latin typeface="BIZ UDPゴシック" panose="020B0400000000000000" pitchFamily="50" charset="-128"/>
                          <a:ea typeface="BIZ UDPゴシック" panose="020B0400000000000000" pitchFamily="50" charset="-128"/>
                        </a:rPr>
                        <a:t>（金）</a:t>
                      </a:r>
                    </a:p>
                  </a:txBody>
                  <a:tcPr anchor="ctr">
                    <a:solidFill>
                      <a:schemeClr val="accent6">
                        <a:lumMod val="20000"/>
                        <a:lumOff val="80000"/>
                      </a:schemeClr>
                    </a:solidFill>
                  </a:tcPr>
                </a:tc>
                <a:tc>
                  <a:txBody>
                    <a:bodyPr/>
                    <a:lstStyle/>
                    <a:p>
                      <a:pPr algn="ctr">
                        <a:lnSpc>
                          <a:spcPct val="110000"/>
                        </a:lnSpc>
                      </a:pPr>
                      <a:r>
                        <a:rPr kumimoji="1" lang="ja-JP" altLang="en-US" sz="2800" dirty="0">
                          <a:latin typeface="BIZ UDPゴシック" panose="020B0400000000000000" pitchFamily="50" charset="-128"/>
                          <a:ea typeface="BIZ UDPゴシック" panose="020B0400000000000000" pitchFamily="50" charset="-128"/>
                        </a:rPr>
                        <a:t>第</a:t>
                      </a:r>
                      <a:r>
                        <a:rPr kumimoji="1" lang="en-US" altLang="ja-JP" sz="2800" dirty="0">
                          <a:latin typeface="BIZ UDPゴシック" panose="020B0400000000000000" pitchFamily="50" charset="-128"/>
                          <a:ea typeface="BIZ UDPゴシック" panose="020B0400000000000000" pitchFamily="50" charset="-128"/>
                        </a:rPr>
                        <a:t>11</a:t>
                      </a:r>
                      <a:r>
                        <a:rPr kumimoji="1" lang="ja-JP" altLang="en-US" sz="2800" dirty="0">
                          <a:latin typeface="BIZ UDPゴシック" panose="020B0400000000000000" pitchFamily="50" charset="-128"/>
                          <a:ea typeface="BIZ UDPゴシック" panose="020B0400000000000000" pitchFamily="50" charset="-128"/>
                        </a:rPr>
                        <a:t>編</a:t>
                      </a:r>
                    </a:p>
                  </a:txBody>
                  <a:tcPr anchor="ctr">
                    <a:solidFill>
                      <a:schemeClr val="accent6">
                        <a:lumMod val="20000"/>
                        <a:lumOff val="80000"/>
                      </a:schemeClr>
                    </a:solidFill>
                  </a:tcPr>
                </a:tc>
                <a:tc>
                  <a:txBody>
                    <a:bodyPr/>
                    <a:lstStyle/>
                    <a:p>
                      <a:pPr>
                        <a:lnSpc>
                          <a:spcPct val="110000"/>
                        </a:lnSpc>
                      </a:pPr>
                      <a:r>
                        <a:rPr kumimoji="1" lang="ja-JP" altLang="en-US" sz="2800" dirty="0">
                          <a:latin typeface="BIZ UDPゴシック" panose="020B0400000000000000" pitchFamily="50" charset="-128"/>
                          <a:ea typeface="BIZ UDPゴシック" panose="020B0400000000000000" pitchFamily="50" charset="-128"/>
                        </a:rPr>
                        <a:t>全体総括</a:t>
                      </a:r>
                      <a:endParaRPr kumimoji="1" lang="en-US" altLang="ja-JP" sz="2800" dirty="0">
                        <a:latin typeface="BIZ UDPゴシック" panose="020B0400000000000000" pitchFamily="50" charset="-128"/>
                        <a:ea typeface="BIZ UDPゴシック" panose="020B0400000000000000" pitchFamily="50" charset="-128"/>
                      </a:endParaRPr>
                    </a:p>
                  </a:txBody>
                  <a:tcPr anchor="ctr">
                    <a:solidFill>
                      <a:schemeClr val="accent6">
                        <a:lumMod val="20000"/>
                        <a:lumOff val="80000"/>
                      </a:schemeClr>
                    </a:solidFill>
                  </a:tcPr>
                </a:tc>
                <a:extLst>
                  <a:ext uri="{0D108BD9-81ED-4DB2-BD59-A6C34878D82A}">
                    <a16:rowId xmlns:a16="http://schemas.microsoft.com/office/drawing/2014/main" val="1665624547"/>
                  </a:ext>
                </a:extLst>
              </a:tr>
            </a:tbl>
          </a:graphicData>
        </a:graphic>
      </p:graphicFrame>
      <p:sp>
        <p:nvSpPr>
          <p:cNvPr id="5" name="正方形/長方形 4">
            <a:extLst>
              <a:ext uri="{FF2B5EF4-FFF2-40B4-BE49-F238E27FC236}">
                <a16:creationId xmlns:a16="http://schemas.microsoft.com/office/drawing/2014/main" id="{6F8A59F5-F4BE-F2CC-CA19-CBC7FC119BAF}"/>
              </a:ext>
            </a:extLst>
          </p:cNvPr>
          <p:cNvSpPr/>
          <p:nvPr/>
        </p:nvSpPr>
        <p:spPr>
          <a:xfrm>
            <a:off x="1151793" y="2276323"/>
            <a:ext cx="15953929" cy="117807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206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91545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lang="ja-JP" altLang="en-US" sz="4000" dirty="0">
                <a:latin typeface="BIZ UDPゴシック" panose="020B0400000000000000" pitchFamily="50" charset="-128"/>
                <a:ea typeface="BIZ UDPゴシック" panose="020B0400000000000000" pitchFamily="50" charset="-128"/>
              </a:rPr>
              <a:t>第</a:t>
            </a:r>
            <a:r>
              <a:rPr lang="en-US" altLang="ja-JP" sz="4000" dirty="0">
                <a:latin typeface="BIZ UDPゴシック" panose="020B0400000000000000" pitchFamily="50" charset="-128"/>
                <a:ea typeface="BIZ UDPゴシック" panose="020B0400000000000000" pitchFamily="50" charset="-128"/>
              </a:rPr>
              <a:t>11</a:t>
            </a:r>
            <a:r>
              <a:rPr lang="ja-JP" altLang="en-US" sz="4000" dirty="0">
                <a:latin typeface="BIZ UDPゴシック" panose="020B0400000000000000" pitchFamily="50" charset="-128"/>
                <a:ea typeface="BIZ UDPゴシック" panose="020B0400000000000000" pitchFamily="50" charset="-128"/>
              </a:rPr>
              <a:t>章</a:t>
            </a:r>
            <a:r>
              <a:rPr kumimoji="1" lang="en-US" altLang="ja-JP"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セキュリティフレームワーク</a:t>
            </a:r>
          </a:p>
        </p:txBody>
      </p:sp>
      <p:sp>
        <p:nvSpPr>
          <p:cNvPr id="3" name="テキスト プレースホルダー 2">
            <a:extLst>
              <a:ext uri="{FF2B5EF4-FFF2-40B4-BE49-F238E27FC236}">
                <a16:creationId xmlns:a16="http://schemas.microsoft.com/office/drawing/2014/main" id="{EAE8D1DB-6FDB-9495-CF0C-BF9D661C22F2}"/>
              </a:ext>
            </a:extLst>
          </p:cNvPr>
          <p:cNvSpPr txBox="1">
            <a:spLocks/>
          </p:cNvSpPr>
          <p:nvPr/>
        </p:nvSpPr>
        <p:spPr>
          <a:xfrm>
            <a:off x="1332852" y="2019082"/>
            <a:ext cx="15733982" cy="4750208"/>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10000"/>
              </a:lnSpc>
            </a:pPr>
            <a:r>
              <a:rPr lang="ja-JP" altLang="en-US" sz="3600" dirty="0">
                <a:latin typeface="BIZ UDPゴシック" panose="020B0400000000000000" pitchFamily="50" charset="-128"/>
                <a:ea typeface="BIZ UDPゴシック" panose="020B0400000000000000" pitchFamily="50" charset="-128"/>
              </a:rPr>
              <a:t>セキュリティフレームワークの概要</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情報セキュリティマネジメントシステム（</a:t>
            </a:r>
            <a:r>
              <a:rPr lang="en-US" altLang="ja-JP" sz="3600" dirty="0">
                <a:latin typeface="BIZ UDPゴシック" panose="020B0400000000000000" pitchFamily="50" charset="-128"/>
                <a:ea typeface="BIZ UDPゴシック" panose="020B0400000000000000" pitchFamily="50" charset="-128"/>
              </a:rPr>
              <a:t>ISMS</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サイバー・フィジカル・セキュリティ対策フレームワーク（</a:t>
            </a:r>
            <a:r>
              <a:rPr lang="en-US" altLang="ja-JP" sz="3600" dirty="0">
                <a:latin typeface="BIZ UDPゴシック" panose="020B0400000000000000" pitchFamily="50" charset="-128"/>
                <a:ea typeface="BIZ UDPゴシック" panose="020B0400000000000000" pitchFamily="50" charset="-128"/>
              </a:rPr>
              <a:t>CSF</a:t>
            </a:r>
            <a:r>
              <a:rPr lang="ja-JP" altLang="en-US" sz="3600" dirty="0">
                <a:latin typeface="BIZ UDPゴシック" panose="020B0400000000000000" pitchFamily="50" charset="-128"/>
                <a:ea typeface="BIZ UDPゴシック" panose="020B0400000000000000" pitchFamily="50" charset="-128"/>
              </a:rPr>
              <a:t>）</a:t>
            </a: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endParaRPr lang="en-US" altLang="ja-JP" sz="3600" dirty="0">
              <a:latin typeface="BIZ UDPゴシック" panose="020B0400000000000000" pitchFamily="50" charset="-128"/>
              <a:ea typeface="BIZ UDPゴシック" panose="020B0400000000000000" pitchFamily="50" charset="-128"/>
            </a:endParaRPr>
          </a:p>
          <a:p>
            <a:pPr>
              <a:lnSpc>
                <a:spcPct val="110000"/>
              </a:lnSpc>
            </a:pPr>
            <a:r>
              <a:rPr lang="ja-JP" altLang="en-US" sz="3600" dirty="0">
                <a:latin typeface="BIZ UDPゴシック" panose="020B0400000000000000" pitchFamily="50" charset="-128"/>
                <a:ea typeface="BIZ UDPゴシック" panose="020B0400000000000000" pitchFamily="50" charset="-128"/>
              </a:rPr>
              <a:t>サイバーセキュリティ経営ガイドライン</a:t>
            </a:r>
          </a:p>
        </p:txBody>
      </p:sp>
      <p:sp>
        <p:nvSpPr>
          <p:cNvPr id="5" name="object 40">
            <a:extLst>
              <a:ext uri="{FF2B5EF4-FFF2-40B4-BE49-F238E27FC236}">
                <a16:creationId xmlns:a16="http://schemas.microsoft.com/office/drawing/2014/main" id="{9DC693BE-F963-7B00-90BB-929C484DBE88}"/>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220708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2">
            <a:extLst>
              <a:ext uri="{FF2B5EF4-FFF2-40B4-BE49-F238E27FC236}">
                <a16:creationId xmlns:a16="http://schemas.microsoft.com/office/drawing/2014/main" id="{7203267A-E59A-6277-A25A-D363F63F8FC5}"/>
              </a:ext>
            </a:extLst>
          </p:cNvPr>
          <p:cNvSpPr txBox="1">
            <a:spLocks noGrp="1"/>
          </p:cNvSpPr>
          <p:nvPr>
            <p:ph type="title" idx="4294967295"/>
          </p:nvPr>
        </p:nvSpPr>
        <p:spPr>
          <a:xfrm>
            <a:off x="1332852" y="697101"/>
            <a:ext cx="14944433" cy="559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1" lang="ja-JP" altLang="en-US" sz="4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セキュリティフレームワークの概要</a:t>
            </a:r>
          </a:p>
        </p:txBody>
      </p:sp>
      <p:sp>
        <p:nvSpPr>
          <p:cNvPr id="5" name="テキスト プレースホルダー 2">
            <a:extLst>
              <a:ext uri="{FF2B5EF4-FFF2-40B4-BE49-F238E27FC236}">
                <a16:creationId xmlns:a16="http://schemas.microsoft.com/office/drawing/2014/main" id="{BFFB103C-64D6-F54E-8461-1A69D61646AA}"/>
              </a:ext>
            </a:extLst>
          </p:cNvPr>
          <p:cNvSpPr txBox="1">
            <a:spLocks/>
          </p:cNvSpPr>
          <p:nvPr/>
        </p:nvSpPr>
        <p:spPr>
          <a:xfrm>
            <a:off x="1332852" y="1612800"/>
            <a:ext cx="14944433" cy="559875"/>
          </a:xfrm>
          <a:prstGeom prst="rect">
            <a:avLst/>
          </a:prstGeom>
        </p:spPr>
        <p:txBody>
          <a:bodyPr anchor="ctr" anchorCtr="0"/>
          <a:lstStyle>
            <a:lvl1pPr marL="0" indent="0" algn="l" defTabSz="914400" rtl="0" eaLnBrk="1" latinLnBrk="0" hangingPunct="1">
              <a:lnSpc>
                <a:spcPct val="90000"/>
              </a:lnSpc>
              <a:spcBef>
                <a:spcPts val="1000"/>
              </a:spcBef>
              <a:buFont typeface="Arial" panose="020B0604020202020204" pitchFamily="34" charset="0"/>
              <a:buNone/>
              <a:defRPr kumimoji="1" sz="1800" b="1"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3600" dirty="0">
                <a:latin typeface="BIZ UDPゴシック" panose="020B0400000000000000" pitchFamily="50" charset="-128"/>
                <a:ea typeface="BIZ UDPゴシック" panose="020B0400000000000000" pitchFamily="50" charset="-128"/>
              </a:rPr>
              <a:t>セキュリティフレームワークの役割と重要性</a:t>
            </a:r>
          </a:p>
        </p:txBody>
      </p:sp>
      <p:sp>
        <p:nvSpPr>
          <p:cNvPr id="6" name="テキスト ボックス 5">
            <a:extLst>
              <a:ext uri="{FF2B5EF4-FFF2-40B4-BE49-F238E27FC236}">
                <a16:creationId xmlns:a16="http://schemas.microsoft.com/office/drawing/2014/main" id="{B9AD6E34-FA11-A3E9-4AB6-2F73888ED66B}"/>
              </a:ext>
            </a:extLst>
          </p:cNvPr>
          <p:cNvSpPr txBox="1"/>
          <p:nvPr/>
        </p:nvSpPr>
        <p:spPr>
          <a:xfrm>
            <a:off x="13106608" y="597600"/>
            <a:ext cx="4324444" cy="847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0000"/>
              </a:lnSpc>
            </a:pPr>
            <a:r>
              <a:rPr lang="ja-JP" altLang="en-US" sz="2400" b="1" dirty="0">
                <a:latin typeface="BIZ UDPゴシック" panose="020B0400000000000000" pitchFamily="50" charset="-128"/>
                <a:ea typeface="BIZ UDPゴシック" panose="020B0400000000000000" pitchFamily="50" charset="-128"/>
              </a:rPr>
              <a:t>【参照：</a:t>
            </a:r>
            <a:r>
              <a:rPr lang="ja-JP" sz="2400" b="1" dirty="0">
                <a:latin typeface="BIZ UDPゴシック" panose="020B0400000000000000" pitchFamily="50" charset="-128"/>
                <a:ea typeface="BIZ UDPゴシック" panose="020B0400000000000000" pitchFamily="50" charset="-128"/>
              </a:rPr>
              <a:t>テキスト</a:t>
            </a:r>
            <a:r>
              <a:rPr lang="en-US" altLang="ja-JP" sz="2400" b="1" dirty="0">
                <a:latin typeface="BIZ UDPゴシック" panose="020B0400000000000000" pitchFamily="50" charset="-128"/>
                <a:ea typeface="BIZ UDPゴシック" panose="020B0400000000000000" pitchFamily="50" charset="-128"/>
              </a:rPr>
              <a:t>11-1-1.】</a:t>
            </a:r>
          </a:p>
          <a:p>
            <a:pPr algn="ctr">
              <a:lnSpc>
                <a:spcPct val="110000"/>
              </a:lnSpc>
            </a:pPr>
            <a:r>
              <a:rPr lang="en-US" altLang="ja-JP" sz="2400" b="1" dirty="0">
                <a:latin typeface="BIZ UDPゴシック" panose="020B0400000000000000" pitchFamily="50" charset="-128"/>
                <a:ea typeface="BIZ UDPゴシック" panose="020B0400000000000000" pitchFamily="50" charset="-128"/>
              </a:rPr>
              <a:t>P2</a:t>
            </a:r>
            <a:r>
              <a:rPr lang="ja-JP" altLang="en-US" sz="2400" b="1" dirty="0">
                <a:latin typeface="BIZ UDPゴシック" panose="020B0400000000000000" pitchFamily="50" charset="-128"/>
                <a:ea typeface="BIZ UDPゴシック" panose="020B0400000000000000" pitchFamily="50" charset="-128"/>
              </a:rPr>
              <a:t>～</a:t>
            </a:r>
            <a:r>
              <a:rPr lang="en-US" altLang="ja-JP" sz="2400" b="1" dirty="0">
                <a:latin typeface="BIZ UDPゴシック" panose="020B0400000000000000" pitchFamily="50" charset="-128"/>
                <a:ea typeface="BIZ UDPゴシック" panose="020B0400000000000000" pitchFamily="50" charset="-128"/>
              </a:rPr>
              <a:t>P3</a:t>
            </a:r>
          </a:p>
        </p:txBody>
      </p:sp>
      <p:sp>
        <p:nvSpPr>
          <p:cNvPr id="11" name="テキスト ボックス 10">
            <a:extLst>
              <a:ext uri="{FF2B5EF4-FFF2-40B4-BE49-F238E27FC236}">
                <a16:creationId xmlns:a16="http://schemas.microsoft.com/office/drawing/2014/main" id="{01009C24-A520-7230-5D69-0851D8A5F7E4}"/>
              </a:ext>
            </a:extLst>
          </p:cNvPr>
          <p:cNvSpPr txBox="1"/>
          <p:nvPr/>
        </p:nvSpPr>
        <p:spPr>
          <a:xfrm>
            <a:off x="1554679" y="2174400"/>
            <a:ext cx="15456498" cy="4891275"/>
          </a:xfrm>
          <a:prstGeom prst="rect">
            <a:avLst/>
          </a:prstGeom>
          <a:noFill/>
        </p:spPr>
        <p:txBody>
          <a:bodyPr wrap="square">
            <a:spAutoFit/>
          </a:bodyPr>
          <a:lstStyle/>
          <a:p>
            <a:pPr>
              <a:lnSpc>
                <a:spcPct val="110000"/>
              </a:lnSpc>
            </a:pPr>
            <a:r>
              <a:rPr lang="ja-JP" altLang="en-US" sz="3200" b="0" i="0" u="sng" dirty="0">
                <a:effectLst/>
                <a:latin typeface="BIZ UDPゴシック" panose="020B0400000000000000" pitchFamily="50" charset="-128"/>
                <a:ea typeface="BIZ UDPゴシック" panose="020B0400000000000000" pitchFamily="50" charset="-128"/>
              </a:rPr>
              <a:t>セキュリティフレームワークの定義</a:t>
            </a:r>
            <a:endParaRPr lang="en-US" altLang="ja-JP" sz="3200" b="0" i="0" u="sng" dirty="0">
              <a:effectLst/>
              <a:latin typeface="BIZ UDPゴシック" panose="020B0400000000000000" pitchFamily="50" charset="-128"/>
              <a:ea typeface="BIZ UDPゴシック" panose="020B0400000000000000" pitchFamily="50" charset="-128"/>
            </a:endParaRPr>
          </a:p>
          <a:p>
            <a:pPr marL="358775">
              <a:lnSpc>
                <a:spcPct val="110000"/>
              </a:lnSpc>
            </a:pPr>
            <a:r>
              <a:rPr lang="ja-JP" altLang="en-US" sz="3200" dirty="0">
                <a:latin typeface="BIZ UDPゴシック" panose="020B0400000000000000" pitchFamily="50" charset="-128"/>
                <a:ea typeface="BIZ UDPゴシック" panose="020B0400000000000000" pitchFamily="50" charset="-128"/>
              </a:rPr>
              <a:t>セキュリティ対策を行うために定義された指針やセキュリティ対策基準、ガイドライン、ベストプラクティス集のことを指す</a:t>
            </a: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r>
              <a:rPr lang="ja-JP" altLang="en-US" sz="3200" u="sng" dirty="0">
                <a:latin typeface="BIZ UDPゴシック" panose="020B0400000000000000" pitchFamily="50" charset="-128"/>
                <a:ea typeface="BIZ UDPゴシック" panose="020B0400000000000000" pitchFamily="50" charset="-128"/>
              </a:rPr>
              <a:t>セキュリティフレームワークを利用するメリット</a:t>
            </a:r>
            <a:endParaRPr lang="en-US" altLang="ja-JP" sz="3200" u="sng" dirty="0">
              <a:latin typeface="BIZ UDPゴシック" panose="020B0400000000000000" pitchFamily="50" charset="-128"/>
              <a:ea typeface="BIZ UDPゴシック" panose="020B0400000000000000" pitchFamily="50" charset="-128"/>
            </a:endParaRPr>
          </a:p>
          <a:p>
            <a:pPr>
              <a:lnSpc>
                <a:spcPct val="110000"/>
              </a:lnSpc>
            </a:pPr>
            <a:endParaRPr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Arial" panose="020B0604020202020204" pitchFamily="34" charset="0"/>
              <a:buChar char="•"/>
            </a:pPr>
            <a:endParaRPr lang="en-US" altLang="ja-JP" sz="3200" dirty="0">
              <a:latin typeface="BIZ UDPゴシック" panose="020B0400000000000000" pitchFamily="50" charset="-128"/>
              <a:ea typeface="BIZ UDPゴシック" panose="020B0400000000000000" pitchFamily="50" charset="-128"/>
            </a:endParaRPr>
          </a:p>
          <a:p>
            <a:pPr marL="742950" indent="-742950">
              <a:lnSpc>
                <a:spcPct val="110000"/>
              </a:lnSpc>
              <a:buFont typeface="Arial" panose="020B0604020202020204" pitchFamily="34" charset="0"/>
              <a:buChar char="•"/>
            </a:pPr>
            <a:endParaRPr lang="ja-JP" altLang="en-US" sz="3200" b="0" i="0" dirty="0">
              <a:effectLst/>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2CEC2B89-38C0-C4B2-E2A3-FCD31B0C5BE3}"/>
              </a:ext>
            </a:extLst>
          </p:cNvPr>
          <p:cNvSpPr/>
          <p:nvPr/>
        </p:nvSpPr>
        <p:spPr>
          <a:xfrm>
            <a:off x="1936530" y="5630714"/>
            <a:ext cx="7259255" cy="1686252"/>
          </a:xfrm>
          <a:prstGeom prst="roundRect">
            <a:avLst/>
          </a:prstGeom>
          <a:noFill/>
          <a:ln w="19050">
            <a:solidFill>
              <a:schemeClr val="accent6">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BIZ UDPゴシック" panose="020B0400000000000000" pitchFamily="50" charset="-128"/>
                <a:ea typeface="BIZ UDPゴシック" panose="020B0400000000000000" pitchFamily="50" charset="-128"/>
              </a:rPr>
              <a:t>効果的なセキュリティ対策</a:t>
            </a:r>
          </a:p>
        </p:txBody>
      </p:sp>
      <p:sp>
        <p:nvSpPr>
          <p:cNvPr id="14" name="四角形: 角を丸くする 13">
            <a:extLst>
              <a:ext uri="{FF2B5EF4-FFF2-40B4-BE49-F238E27FC236}">
                <a16:creationId xmlns:a16="http://schemas.microsoft.com/office/drawing/2014/main" id="{4E2BEFBB-F350-D678-DC73-EE790D3EAA4B}"/>
              </a:ext>
            </a:extLst>
          </p:cNvPr>
          <p:cNvSpPr/>
          <p:nvPr/>
        </p:nvSpPr>
        <p:spPr>
          <a:xfrm>
            <a:off x="9630137" y="5630714"/>
            <a:ext cx="7259255" cy="1686252"/>
          </a:xfrm>
          <a:prstGeom prst="roundRect">
            <a:avLst/>
          </a:prstGeom>
          <a:noFill/>
          <a:ln w="19050">
            <a:solidFill>
              <a:schemeClr val="accent6">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BIZ UDPゴシック" panose="020B0400000000000000" pitchFamily="50" charset="-128"/>
                <a:ea typeface="BIZ UDPゴシック" panose="020B0400000000000000" pitchFamily="50" charset="-128"/>
              </a:rPr>
              <a:t>信頼性の確保</a:t>
            </a:r>
          </a:p>
        </p:txBody>
      </p:sp>
      <p:sp>
        <p:nvSpPr>
          <p:cNvPr id="4" name="object 40">
            <a:extLst>
              <a:ext uri="{FF2B5EF4-FFF2-40B4-BE49-F238E27FC236}">
                <a16:creationId xmlns:a16="http://schemas.microsoft.com/office/drawing/2014/main" id="{5BFB4497-9DB5-4D04-EA79-09E8E629C1B0}"/>
              </a:ext>
            </a:extLst>
          </p:cNvPr>
          <p:cNvSpPr txBox="1"/>
          <p:nvPr/>
        </p:nvSpPr>
        <p:spPr>
          <a:xfrm>
            <a:off x="7884269" y="185017"/>
            <a:ext cx="9504000" cy="260744"/>
          </a:xfrm>
          <a:prstGeom prst="rect">
            <a:avLst/>
          </a:prstGeom>
        </p:spPr>
        <p:txBody>
          <a:bodyPr vert="horz" wrap="square" lIns="0" tIns="11207" rIns="0" bIns="0" rtlCol="0" anchor="ctr">
            <a:spAutoFit/>
          </a:bodyPr>
          <a:lstStyle/>
          <a:p>
            <a:pPr marL="11205" algn="r">
              <a:lnSpc>
                <a:spcPct val="90000"/>
              </a:lnSpc>
            </a:pP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第</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6</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編 </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ISMS</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などのフレームワークの種類と活用法の紹介</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a:t>
            </a:r>
            <a:r>
              <a:rPr lang="ja-JP" altLang="en-US"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レベル</a:t>
            </a:r>
            <a:r>
              <a:rPr lang="en-US" altLang="ja-JP" sz="1801" b="1" spc="-36" dirty="0">
                <a:solidFill>
                  <a:srgbClr val="009F40"/>
                </a:solidFill>
                <a:latin typeface="BIZ UDPゴシック" panose="020B0400000000000000" pitchFamily="50" charset="-128"/>
                <a:ea typeface="BIZ UDPゴシック" panose="020B0400000000000000" pitchFamily="50" charset="-128"/>
                <a:cs typeface="Hiragino Maru Gothic ProN"/>
              </a:rPr>
              <a:t>3】</a:t>
            </a:r>
            <a:endParaRPr sz="1200" b="1" dirty="0">
              <a:solidFill>
                <a:srgbClr val="009F40"/>
              </a:solidFill>
              <a:latin typeface="BIZ UDPゴシック" panose="020B0400000000000000" pitchFamily="50" charset="-128"/>
              <a:ea typeface="BIZ UDPゴシック" panose="020B0400000000000000" pitchFamily="50" charset="-128"/>
              <a:cs typeface="Hiragino Maru Gothic ProN"/>
            </a:endParaRPr>
          </a:p>
        </p:txBody>
      </p:sp>
    </p:spTree>
    <p:extLst>
      <p:ext uri="{BB962C8B-B14F-4D97-AF65-F5344CB8AC3E}">
        <p14:creationId xmlns:p14="http://schemas.microsoft.com/office/powerpoint/2010/main" val="952510632"/>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2832</TotalTime>
  <Words>5614</Words>
  <Application>Microsoft Macintosh PowerPoint</Application>
  <PresentationFormat>ユーザー設定</PresentationFormat>
  <Paragraphs>926</Paragraphs>
  <Slides>58</Slides>
  <Notes>52</Notes>
  <HiddenSlides>0</HiddenSlides>
  <MMClips>0</MMClips>
  <ScaleCrop>false</ScaleCrop>
  <HeadingPairs>
    <vt:vector size="6" baseType="variant">
      <vt:variant>
        <vt:lpstr>使用されているフォント</vt:lpstr>
      </vt:variant>
      <vt:variant>
        <vt:i4>6</vt:i4>
      </vt:variant>
      <vt:variant>
        <vt:lpstr>テーマ</vt:lpstr>
      </vt:variant>
      <vt:variant>
        <vt:i4>4</vt:i4>
      </vt:variant>
      <vt:variant>
        <vt:lpstr>スライド タイトル</vt:lpstr>
      </vt:variant>
      <vt:variant>
        <vt:i4>58</vt:i4>
      </vt:variant>
    </vt:vector>
  </HeadingPairs>
  <TitlesOfParts>
    <vt:vector size="68" baseType="lpstr">
      <vt:lpstr>BIZ UDPゴシック</vt:lpstr>
      <vt:lpstr>メイリオ</vt:lpstr>
      <vt:lpstr>游ゴシック</vt:lpstr>
      <vt:lpstr>游ゴシック Light</vt:lpstr>
      <vt:lpstr>Arial</vt:lpstr>
      <vt:lpstr>Calibri</vt:lpstr>
      <vt:lpstr>デザインの設定</vt:lpstr>
      <vt:lpstr>1_デザインの設定</vt:lpstr>
      <vt:lpstr>2_デザインの設定</vt:lpstr>
      <vt:lpstr>3_デザインの設定</vt:lpstr>
      <vt:lpstr>PowerPoint プレゼンテーション</vt:lpstr>
      <vt:lpstr>講師紹介</vt:lpstr>
      <vt:lpstr>目的</vt:lpstr>
      <vt:lpstr>支援内容の全体像</vt:lpstr>
      <vt:lpstr>スケジュール</vt:lpstr>
      <vt:lpstr>セミナー内容</vt:lpstr>
      <vt:lpstr>セミナー内容</vt:lpstr>
      <vt:lpstr>第11章. セキュリティフレームワーク</vt:lpstr>
      <vt:lpstr>セキュリティフレームワークの概要</vt:lpstr>
      <vt:lpstr>PowerPoint プレゼンテーション</vt:lpstr>
      <vt:lpstr>フレームワーク選択の重要性</vt:lpstr>
      <vt:lpstr>フレームワーク選択の重要性</vt:lpstr>
      <vt:lpstr>フレームワーク選択の重要性</vt:lpstr>
      <vt:lpstr>フレームワーク選択の重要性</vt:lpstr>
      <vt:lpstr>フレームワーク選択の重要性</vt:lpstr>
      <vt:lpstr>情報セキュリティマネジメントシステム（ISMS）</vt:lpstr>
      <vt:lpstr>情報セキュリティマネジメントシステム（ISMS）</vt:lpstr>
      <vt:lpstr>情報セキュリティマネジメントシステム（ISMS）</vt:lpstr>
      <vt:lpstr>情報セキュリティマネジメントシステム（ISMS）</vt:lpstr>
      <vt:lpstr>NISTサイバーセキュリティフレームワーク（CSF）</vt:lpstr>
      <vt:lpstr>NISTサイバーセキュリティフレームワーク（CSF）</vt:lpstr>
      <vt:lpstr>NISTサイバーセキュリティフレームワーク（CSF）</vt:lpstr>
      <vt:lpstr>NISTサイバーセキュリティフレームワーク（CSF）</vt:lpstr>
      <vt:lpstr>NISTサイバーセキュリティフレームワーク（CSF）</vt:lpstr>
      <vt:lpstr>NISTサイバーセキュリティフレームワーク（CSF）</vt:lpstr>
      <vt:lpstr>NISTサイバーセキュリティフレームワーク（CSF）</vt:lpstr>
      <vt:lpstr>NISTサイバーセキュリティフレームワーク（CSF）</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第12章. リスクマネジメント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第3回 令和7年度中小企業サイバーセキュリティ実践力強化プログラム</dc:title>
  <dc:subject/>
  <dc:creator/>
  <cp:keywords/>
  <dc:description/>
  <cp:lastModifiedBy>愛 角谷</cp:lastModifiedBy>
  <cp:revision>43</cp:revision>
  <dcterms:created xsi:type="dcterms:W3CDTF">2025-05-09T08:34:04Z</dcterms:created>
  <dcterms:modified xsi:type="dcterms:W3CDTF">2025-09-02T01:11:56Z</dcterms:modified>
  <cp:category/>
</cp:coreProperties>
</file>