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50"/>
  </p:notesMasterIdLst>
  <p:handoutMasterIdLst>
    <p:handoutMasterId r:id="rId51"/>
  </p:handoutMasterIdLst>
  <p:sldIdLst>
    <p:sldId id="259" r:id="rId4"/>
    <p:sldId id="277" r:id="rId5"/>
    <p:sldId id="260" r:id="rId6"/>
    <p:sldId id="272" r:id="rId7"/>
    <p:sldId id="919" r:id="rId8"/>
    <p:sldId id="920" r:id="rId9"/>
    <p:sldId id="921"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 id="611" r:id="rId31"/>
    <p:sldId id="612" r:id="rId32"/>
    <p:sldId id="613" r:id="rId33"/>
    <p:sldId id="614" r:id="rId34"/>
    <p:sldId id="615" r:id="rId35"/>
    <p:sldId id="616" r:id="rId36"/>
    <p:sldId id="617" r:id="rId37"/>
    <p:sldId id="618" r:id="rId38"/>
    <p:sldId id="619" r:id="rId39"/>
    <p:sldId id="620" r:id="rId40"/>
    <p:sldId id="621" r:id="rId41"/>
    <p:sldId id="622" r:id="rId42"/>
    <p:sldId id="623" r:id="rId43"/>
    <p:sldId id="624" r:id="rId44"/>
    <p:sldId id="625" r:id="rId45"/>
    <p:sldId id="626" r:id="rId46"/>
    <p:sldId id="627" r:id="rId47"/>
    <p:sldId id="628" r:id="rId48"/>
    <p:sldId id="258" r:id="rId49"/>
  </p:sldIdLst>
  <p:sldSz cx="17610138" cy="9906000"/>
  <p:notesSz cx="9144000" cy="6858000"/>
  <p:defaultTextStyle>
    <a:defPPr>
      <a:defRPr lang="ja-JP"/>
    </a:defPPr>
    <a:lvl1pPr marL="0" algn="l" defTabSz="1320600" rtl="0" eaLnBrk="1" latinLnBrk="0" hangingPunct="1">
      <a:defRPr kumimoji="1" sz="2600" kern="1200">
        <a:solidFill>
          <a:schemeClr val="tx1"/>
        </a:solidFill>
        <a:latin typeface="+mn-lt"/>
        <a:ea typeface="+mn-ea"/>
        <a:cs typeface="+mn-cs"/>
      </a:defRPr>
    </a:lvl1pPr>
    <a:lvl2pPr marL="660300" algn="l" defTabSz="1320600" rtl="0" eaLnBrk="1" latinLnBrk="0" hangingPunct="1">
      <a:defRPr kumimoji="1" sz="2600" kern="1200">
        <a:solidFill>
          <a:schemeClr val="tx1"/>
        </a:solidFill>
        <a:latin typeface="+mn-lt"/>
        <a:ea typeface="+mn-ea"/>
        <a:cs typeface="+mn-cs"/>
      </a:defRPr>
    </a:lvl2pPr>
    <a:lvl3pPr marL="1320600" algn="l" defTabSz="1320600" rtl="0" eaLnBrk="1" latinLnBrk="0" hangingPunct="1">
      <a:defRPr kumimoji="1" sz="2600" kern="1200">
        <a:solidFill>
          <a:schemeClr val="tx1"/>
        </a:solidFill>
        <a:latin typeface="+mn-lt"/>
        <a:ea typeface="+mn-ea"/>
        <a:cs typeface="+mn-cs"/>
      </a:defRPr>
    </a:lvl3pPr>
    <a:lvl4pPr marL="1980901" algn="l" defTabSz="1320600" rtl="0" eaLnBrk="1" latinLnBrk="0" hangingPunct="1">
      <a:defRPr kumimoji="1" sz="2600" kern="1200">
        <a:solidFill>
          <a:schemeClr val="tx1"/>
        </a:solidFill>
        <a:latin typeface="+mn-lt"/>
        <a:ea typeface="+mn-ea"/>
        <a:cs typeface="+mn-cs"/>
      </a:defRPr>
    </a:lvl4pPr>
    <a:lvl5pPr marL="2641201" algn="l" defTabSz="1320600" rtl="0" eaLnBrk="1" latinLnBrk="0" hangingPunct="1">
      <a:defRPr kumimoji="1" sz="2600" kern="1200">
        <a:solidFill>
          <a:schemeClr val="tx1"/>
        </a:solidFill>
        <a:latin typeface="+mn-lt"/>
        <a:ea typeface="+mn-ea"/>
        <a:cs typeface="+mn-cs"/>
      </a:defRPr>
    </a:lvl5pPr>
    <a:lvl6pPr marL="3301501" algn="l" defTabSz="1320600" rtl="0" eaLnBrk="1" latinLnBrk="0" hangingPunct="1">
      <a:defRPr kumimoji="1" sz="2600" kern="1200">
        <a:solidFill>
          <a:schemeClr val="tx1"/>
        </a:solidFill>
        <a:latin typeface="+mn-lt"/>
        <a:ea typeface="+mn-ea"/>
        <a:cs typeface="+mn-cs"/>
      </a:defRPr>
    </a:lvl6pPr>
    <a:lvl7pPr marL="3961803" algn="l" defTabSz="1320600" rtl="0" eaLnBrk="1" latinLnBrk="0" hangingPunct="1">
      <a:defRPr kumimoji="1" sz="2600" kern="1200">
        <a:solidFill>
          <a:schemeClr val="tx1"/>
        </a:solidFill>
        <a:latin typeface="+mn-lt"/>
        <a:ea typeface="+mn-ea"/>
        <a:cs typeface="+mn-cs"/>
      </a:defRPr>
    </a:lvl7pPr>
    <a:lvl8pPr marL="4622103" algn="l" defTabSz="1320600" rtl="0" eaLnBrk="1" latinLnBrk="0" hangingPunct="1">
      <a:defRPr kumimoji="1" sz="2600" kern="1200">
        <a:solidFill>
          <a:schemeClr val="tx1"/>
        </a:solidFill>
        <a:latin typeface="+mn-lt"/>
        <a:ea typeface="+mn-ea"/>
        <a:cs typeface="+mn-cs"/>
      </a:defRPr>
    </a:lvl8pPr>
    <a:lvl9pPr marL="5282403" algn="l" defTabSz="1320600"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FFC000"/>
    <a:srgbClr val="A9D18E"/>
    <a:srgbClr val="9DC3E6"/>
    <a:srgbClr val="ED7D31"/>
    <a:srgbClr val="3B7D23"/>
    <a:srgbClr val="D7EB8C"/>
    <a:srgbClr val="009F40"/>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182" autoAdjust="0"/>
  </p:normalViewPr>
  <p:slideViewPr>
    <p:cSldViewPr snapToGrid="0">
      <p:cViewPr varScale="1">
        <p:scale>
          <a:sx n="88" d="100"/>
          <a:sy n="88" d="100"/>
        </p:scale>
        <p:origin x="2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13BC417-05BF-C32E-DD7F-CFD58F26933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05C5798-03EA-AFD5-E5BC-C3325727522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CD72E61-8354-4126-9076-3F52FFDE82A2}" type="datetimeFigureOut">
              <a:rPr kumimoji="1" lang="ja-JP" altLang="en-US" smtClean="0"/>
              <a:t>2025/9/18</a:t>
            </a:fld>
            <a:endParaRPr kumimoji="1" lang="ja-JP" altLang="en-US"/>
          </a:p>
        </p:txBody>
      </p:sp>
      <p:sp>
        <p:nvSpPr>
          <p:cNvPr id="4" name="フッター プレースホルダー 3">
            <a:extLst>
              <a:ext uri="{FF2B5EF4-FFF2-40B4-BE49-F238E27FC236}">
                <a16:creationId xmlns:a16="http://schemas.microsoft.com/office/drawing/2014/main" id="{5321A2AE-A0CB-0006-4A7F-34DF108F7B2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5F8B55E-9C70-EA13-D3A1-0F4F4AC8FB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C5E374A-A9BA-4631-A90A-609F87DFDF14}" type="slidenum">
              <a:rPr kumimoji="1" lang="ja-JP" altLang="en-US" smtClean="0"/>
              <a:t>‹#›</a:t>
            </a:fld>
            <a:endParaRPr kumimoji="1" lang="ja-JP" altLang="en-US"/>
          </a:p>
        </p:txBody>
      </p:sp>
    </p:spTree>
    <p:extLst>
      <p:ext uri="{BB962C8B-B14F-4D97-AF65-F5344CB8AC3E}">
        <p14:creationId xmlns:p14="http://schemas.microsoft.com/office/powerpoint/2010/main" val="2570733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13AF87F4-E76D-4355-AA3F-1041820C27F7}" type="datetimeFigureOut">
              <a:rPr kumimoji="1" lang="ja-JP" altLang="en-US" smtClean="0"/>
              <a:t>2025/9/18</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466C0C7-206C-4847-9BFC-7888F6F6A273}" type="slidenum">
              <a:rPr kumimoji="1" lang="ja-JP" altLang="en-US" smtClean="0"/>
              <a:t>‹#›</a:t>
            </a:fld>
            <a:endParaRPr kumimoji="1" lang="ja-JP" altLang="en-US"/>
          </a:p>
        </p:txBody>
      </p:sp>
    </p:spTree>
    <p:extLst>
      <p:ext uri="{BB962C8B-B14F-4D97-AF65-F5344CB8AC3E}">
        <p14:creationId xmlns:p14="http://schemas.microsoft.com/office/powerpoint/2010/main" val="2912027725"/>
      </p:ext>
    </p:extLst>
  </p:cSld>
  <p:clrMap bg1="lt1" tx1="dk1" bg2="lt2" tx2="dk2" accent1="accent1" accent2="accent2" accent3="accent3" accent4="accent4" accent5="accent5" accent6="accent6" hlink="hlink" folHlink="folHlink"/>
  <p:hf sldNum="0" hdr="0" ftr="0" dt="0"/>
  <p:notesStyle>
    <a:lvl1pPr marL="0" algn="l" defTabSz="1320600" rtl="0" eaLnBrk="1" latinLnBrk="0" hangingPunct="1">
      <a:defRPr kumimoji="1" sz="1733" kern="1200">
        <a:solidFill>
          <a:schemeClr val="tx1"/>
        </a:solidFill>
        <a:latin typeface="+mn-lt"/>
        <a:ea typeface="+mn-ea"/>
        <a:cs typeface="+mn-cs"/>
      </a:defRPr>
    </a:lvl1pPr>
    <a:lvl2pPr marL="660300" algn="l" defTabSz="1320600" rtl="0" eaLnBrk="1" latinLnBrk="0" hangingPunct="1">
      <a:defRPr kumimoji="1" sz="1733" kern="1200">
        <a:solidFill>
          <a:schemeClr val="tx1"/>
        </a:solidFill>
        <a:latin typeface="+mn-lt"/>
        <a:ea typeface="+mn-ea"/>
        <a:cs typeface="+mn-cs"/>
      </a:defRPr>
    </a:lvl2pPr>
    <a:lvl3pPr marL="1320600" algn="l" defTabSz="1320600" rtl="0" eaLnBrk="1" latinLnBrk="0" hangingPunct="1">
      <a:defRPr kumimoji="1" sz="1733" kern="1200">
        <a:solidFill>
          <a:schemeClr val="tx1"/>
        </a:solidFill>
        <a:latin typeface="+mn-lt"/>
        <a:ea typeface="+mn-ea"/>
        <a:cs typeface="+mn-cs"/>
      </a:defRPr>
    </a:lvl3pPr>
    <a:lvl4pPr marL="1980901" algn="l" defTabSz="1320600" rtl="0" eaLnBrk="1" latinLnBrk="0" hangingPunct="1">
      <a:defRPr kumimoji="1" sz="1733" kern="1200">
        <a:solidFill>
          <a:schemeClr val="tx1"/>
        </a:solidFill>
        <a:latin typeface="+mn-lt"/>
        <a:ea typeface="+mn-ea"/>
        <a:cs typeface="+mn-cs"/>
      </a:defRPr>
    </a:lvl4pPr>
    <a:lvl5pPr marL="2641201" algn="l" defTabSz="1320600" rtl="0" eaLnBrk="1" latinLnBrk="0" hangingPunct="1">
      <a:defRPr kumimoji="1" sz="1733" kern="1200">
        <a:solidFill>
          <a:schemeClr val="tx1"/>
        </a:solidFill>
        <a:latin typeface="+mn-lt"/>
        <a:ea typeface="+mn-ea"/>
        <a:cs typeface="+mn-cs"/>
      </a:defRPr>
    </a:lvl5pPr>
    <a:lvl6pPr marL="3301501" algn="l" defTabSz="1320600" rtl="0" eaLnBrk="1" latinLnBrk="0" hangingPunct="1">
      <a:defRPr kumimoji="1" sz="1733" kern="1200">
        <a:solidFill>
          <a:schemeClr val="tx1"/>
        </a:solidFill>
        <a:latin typeface="+mn-lt"/>
        <a:ea typeface="+mn-ea"/>
        <a:cs typeface="+mn-cs"/>
      </a:defRPr>
    </a:lvl6pPr>
    <a:lvl7pPr marL="3961803" algn="l" defTabSz="1320600" rtl="0" eaLnBrk="1" latinLnBrk="0" hangingPunct="1">
      <a:defRPr kumimoji="1" sz="1733" kern="1200">
        <a:solidFill>
          <a:schemeClr val="tx1"/>
        </a:solidFill>
        <a:latin typeface="+mn-lt"/>
        <a:ea typeface="+mn-ea"/>
        <a:cs typeface="+mn-cs"/>
      </a:defRPr>
    </a:lvl7pPr>
    <a:lvl8pPr marL="4622103" algn="l" defTabSz="1320600" rtl="0" eaLnBrk="1" latinLnBrk="0" hangingPunct="1">
      <a:defRPr kumimoji="1" sz="1733" kern="1200">
        <a:solidFill>
          <a:schemeClr val="tx1"/>
        </a:solidFill>
        <a:latin typeface="+mn-lt"/>
        <a:ea typeface="+mn-ea"/>
        <a:cs typeface="+mn-cs"/>
      </a:defRPr>
    </a:lvl8pPr>
    <a:lvl9pPr marL="5282403" algn="l" defTabSz="1320600" rtl="0" eaLnBrk="1" latinLnBrk="0" hangingPunct="1">
      <a:defRPr kumimoji="1" sz="17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969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15</a:t>
            </a:fld>
            <a:endParaRPr kumimoji="1" lang="ja-JP" altLang="en-US"/>
          </a:p>
        </p:txBody>
      </p:sp>
    </p:spTree>
    <p:extLst>
      <p:ext uri="{BB962C8B-B14F-4D97-AF65-F5344CB8AC3E}">
        <p14:creationId xmlns:p14="http://schemas.microsoft.com/office/powerpoint/2010/main" val="389896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16</a:t>
            </a:fld>
            <a:endParaRPr kumimoji="1" lang="ja-JP" altLang="en-US"/>
          </a:p>
        </p:txBody>
      </p:sp>
    </p:spTree>
    <p:extLst>
      <p:ext uri="{BB962C8B-B14F-4D97-AF65-F5344CB8AC3E}">
        <p14:creationId xmlns:p14="http://schemas.microsoft.com/office/powerpoint/2010/main" val="103752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17</a:t>
            </a:fld>
            <a:endParaRPr kumimoji="1" lang="ja-JP" altLang="en-US"/>
          </a:p>
        </p:txBody>
      </p:sp>
    </p:spTree>
    <p:extLst>
      <p:ext uri="{BB962C8B-B14F-4D97-AF65-F5344CB8AC3E}">
        <p14:creationId xmlns:p14="http://schemas.microsoft.com/office/powerpoint/2010/main" val="262775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18</a:t>
            </a:fld>
            <a:endParaRPr kumimoji="1" lang="ja-JP" altLang="en-US"/>
          </a:p>
        </p:txBody>
      </p:sp>
    </p:spTree>
    <p:extLst>
      <p:ext uri="{BB962C8B-B14F-4D97-AF65-F5344CB8AC3E}">
        <p14:creationId xmlns:p14="http://schemas.microsoft.com/office/powerpoint/2010/main" val="170342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19</a:t>
            </a:fld>
            <a:endParaRPr kumimoji="1" lang="ja-JP" altLang="en-US"/>
          </a:p>
        </p:txBody>
      </p:sp>
    </p:spTree>
    <p:extLst>
      <p:ext uri="{BB962C8B-B14F-4D97-AF65-F5344CB8AC3E}">
        <p14:creationId xmlns:p14="http://schemas.microsoft.com/office/powerpoint/2010/main" val="9075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20</a:t>
            </a:fld>
            <a:endParaRPr kumimoji="1" lang="ja-JP" altLang="en-US"/>
          </a:p>
        </p:txBody>
      </p:sp>
    </p:spTree>
    <p:extLst>
      <p:ext uri="{BB962C8B-B14F-4D97-AF65-F5344CB8AC3E}">
        <p14:creationId xmlns:p14="http://schemas.microsoft.com/office/powerpoint/2010/main" val="3585933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21</a:t>
            </a:fld>
            <a:endParaRPr kumimoji="1" lang="ja-JP" altLang="en-US"/>
          </a:p>
        </p:txBody>
      </p:sp>
    </p:spTree>
    <p:extLst>
      <p:ext uri="{BB962C8B-B14F-4D97-AF65-F5344CB8AC3E}">
        <p14:creationId xmlns:p14="http://schemas.microsoft.com/office/powerpoint/2010/main" val="270110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22</a:t>
            </a:fld>
            <a:endParaRPr kumimoji="1" lang="ja-JP" altLang="en-US"/>
          </a:p>
        </p:txBody>
      </p:sp>
    </p:spTree>
    <p:extLst>
      <p:ext uri="{BB962C8B-B14F-4D97-AF65-F5344CB8AC3E}">
        <p14:creationId xmlns:p14="http://schemas.microsoft.com/office/powerpoint/2010/main" val="24114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23</a:t>
            </a:fld>
            <a:endParaRPr kumimoji="1" lang="ja-JP" altLang="en-US"/>
          </a:p>
        </p:txBody>
      </p:sp>
    </p:spTree>
    <p:extLst>
      <p:ext uri="{BB962C8B-B14F-4D97-AF65-F5344CB8AC3E}">
        <p14:creationId xmlns:p14="http://schemas.microsoft.com/office/powerpoint/2010/main" val="1552520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24</a:t>
            </a:fld>
            <a:endParaRPr kumimoji="1" lang="ja-JP" altLang="en-US"/>
          </a:p>
        </p:txBody>
      </p:sp>
    </p:spTree>
    <p:extLst>
      <p:ext uri="{BB962C8B-B14F-4D97-AF65-F5344CB8AC3E}">
        <p14:creationId xmlns:p14="http://schemas.microsoft.com/office/powerpoint/2010/main" val="346351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1924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25</a:t>
            </a:fld>
            <a:endParaRPr kumimoji="1" lang="ja-JP" altLang="en-US"/>
          </a:p>
        </p:txBody>
      </p:sp>
    </p:spTree>
    <p:extLst>
      <p:ext uri="{BB962C8B-B14F-4D97-AF65-F5344CB8AC3E}">
        <p14:creationId xmlns:p14="http://schemas.microsoft.com/office/powerpoint/2010/main" val="3342097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26</a:t>
            </a:fld>
            <a:endParaRPr kumimoji="1" lang="ja-JP" altLang="en-US"/>
          </a:p>
        </p:txBody>
      </p:sp>
    </p:spTree>
    <p:extLst>
      <p:ext uri="{BB962C8B-B14F-4D97-AF65-F5344CB8AC3E}">
        <p14:creationId xmlns:p14="http://schemas.microsoft.com/office/powerpoint/2010/main" val="1430767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27</a:t>
            </a:fld>
            <a:endParaRPr kumimoji="1" lang="ja-JP" altLang="en-US"/>
          </a:p>
        </p:txBody>
      </p:sp>
    </p:spTree>
    <p:extLst>
      <p:ext uri="{BB962C8B-B14F-4D97-AF65-F5344CB8AC3E}">
        <p14:creationId xmlns:p14="http://schemas.microsoft.com/office/powerpoint/2010/main" val="682296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28</a:t>
            </a:fld>
            <a:endParaRPr kumimoji="1" lang="ja-JP" altLang="en-US"/>
          </a:p>
        </p:txBody>
      </p:sp>
    </p:spTree>
    <p:extLst>
      <p:ext uri="{BB962C8B-B14F-4D97-AF65-F5344CB8AC3E}">
        <p14:creationId xmlns:p14="http://schemas.microsoft.com/office/powerpoint/2010/main" val="2262635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29</a:t>
            </a:fld>
            <a:endParaRPr kumimoji="1" lang="ja-JP" altLang="en-US"/>
          </a:p>
        </p:txBody>
      </p:sp>
    </p:spTree>
    <p:extLst>
      <p:ext uri="{BB962C8B-B14F-4D97-AF65-F5344CB8AC3E}">
        <p14:creationId xmlns:p14="http://schemas.microsoft.com/office/powerpoint/2010/main" val="1790396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30</a:t>
            </a:fld>
            <a:endParaRPr kumimoji="1" lang="ja-JP" altLang="en-US"/>
          </a:p>
        </p:txBody>
      </p:sp>
    </p:spTree>
    <p:extLst>
      <p:ext uri="{BB962C8B-B14F-4D97-AF65-F5344CB8AC3E}">
        <p14:creationId xmlns:p14="http://schemas.microsoft.com/office/powerpoint/2010/main" val="2595547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31</a:t>
            </a:fld>
            <a:endParaRPr kumimoji="1" lang="ja-JP" altLang="en-US"/>
          </a:p>
        </p:txBody>
      </p:sp>
    </p:spTree>
    <p:extLst>
      <p:ext uri="{BB962C8B-B14F-4D97-AF65-F5344CB8AC3E}">
        <p14:creationId xmlns:p14="http://schemas.microsoft.com/office/powerpoint/2010/main" val="1017426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32</a:t>
            </a:fld>
            <a:endParaRPr kumimoji="1" lang="ja-JP" altLang="en-US"/>
          </a:p>
        </p:txBody>
      </p:sp>
    </p:spTree>
    <p:extLst>
      <p:ext uri="{BB962C8B-B14F-4D97-AF65-F5344CB8AC3E}">
        <p14:creationId xmlns:p14="http://schemas.microsoft.com/office/powerpoint/2010/main" val="2318468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33</a:t>
            </a:fld>
            <a:endParaRPr kumimoji="1" lang="ja-JP" altLang="en-US"/>
          </a:p>
        </p:txBody>
      </p:sp>
    </p:spTree>
    <p:extLst>
      <p:ext uri="{BB962C8B-B14F-4D97-AF65-F5344CB8AC3E}">
        <p14:creationId xmlns:p14="http://schemas.microsoft.com/office/powerpoint/2010/main" val="2587266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34</a:t>
            </a:fld>
            <a:endParaRPr kumimoji="1" lang="ja-JP" altLang="en-US"/>
          </a:p>
        </p:txBody>
      </p:sp>
    </p:spTree>
    <p:extLst>
      <p:ext uri="{BB962C8B-B14F-4D97-AF65-F5344CB8AC3E}">
        <p14:creationId xmlns:p14="http://schemas.microsoft.com/office/powerpoint/2010/main" val="234340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8</a:t>
            </a:fld>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35</a:t>
            </a:fld>
            <a:endParaRPr kumimoji="1" lang="ja-JP" altLang="en-US"/>
          </a:p>
        </p:txBody>
      </p:sp>
    </p:spTree>
    <p:extLst>
      <p:ext uri="{BB962C8B-B14F-4D97-AF65-F5344CB8AC3E}">
        <p14:creationId xmlns:p14="http://schemas.microsoft.com/office/powerpoint/2010/main" val="1742956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36</a:t>
            </a:fld>
            <a:endParaRPr kumimoji="1" lang="ja-JP" altLang="en-US"/>
          </a:p>
        </p:txBody>
      </p:sp>
    </p:spTree>
    <p:extLst>
      <p:ext uri="{BB962C8B-B14F-4D97-AF65-F5344CB8AC3E}">
        <p14:creationId xmlns:p14="http://schemas.microsoft.com/office/powerpoint/2010/main" val="3071489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37</a:t>
            </a:fld>
            <a:endParaRPr kumimoji="1" lang="ja-JP" altLang="en-US"/>
          </a:p>
        </p:txBody>
      </p:sp>
    </p:spTree>
    <p:extLst>
      <p:ext uri="{BB962C8B-B14F-4D97-AF65-F5344CB8AC3E}">
        <p14:creationId xmlns:p14="http://schemas.microsoft.com/office/powerpoint/2010/main" val="2710708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38</a:t>
            </a:fld>
            <a:endParaRPr kumimoji="1" lang="ja-JP" altLang="en-US"/>
          </a:p>
        </p:txBody>
      </p:sp>
    </p:spTree>
    <p:extLst>
      <p:ext uri="{BB962C8B-B14F-4D97-AF65-F5344CB8AC3E}">
        <p14:creationId xmlns:p14="http://schemas.microsoft.com/office/powerpoint/2010/main" val="2714786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39</a:t>
            </a:fld>
            <a:endParaRPr kumimoji="1" lang="ja-JP" altLang="en-US"/>
          </a:p>
        </p:txBody>
      </p:sp>
    </p:spTree>
    <p:extLst>
      <p:ext uri="{BB962C8B-B14F-4D97-AF65-F5344CB8AC3E}">
        <p14:creationId xmlns:p14="http://schemas.microsoft.com/office/powerpoint/2010/main" val="3662623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40</a:t>
            </a:fld>
            <a:endParaRPr kumimoji="1" lang="ja-JP" altLang="en-US"/>
          </a:p>
        </p:txBody>
      </p:sp>
    </p:spTree>
    <p:extLst>
      <p:ext uri="{BB962C8B-B14F-4D97-AF65-F5344CB8AC3E}">
        <p14:creationId xmlns:p14="http://schemas.microsoft.com/office/powerpoint/2010/main" val="4233546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41</a:t>
            </a:fld>
            <a:endParaRPr kumimoji="1" lang="ja-JP" altLang="en-US"/>
          </a:p>
        </p:txBody>
      </p:sp>
    </p:spTree>
    <p:extLst>
      <p:ext uri="{BB962C8B-B14F-4D97-AF65-F5344CB8AC3E}">
        <p14:creationId xmlns:p14="http://schemas.microsoft.com/office/powerpoint/2010/main" val="524625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42</a:t>
            </a:fld>
            <a:endParaRPr kumimoji="1" lang="ja-JP" altLang="en-US"/>
          </a:p>
        </p:txBody>
      </p:sp>
    </p:spTree>
    <p:extLst>
      <p:ext uri="{BB962C8B-B14F-4D97-AF65-F5344CB8AC3E}">
        <p14:creationId xmlns:p14="http://schemas.microsoft.com/office/powerpoint/2010/main" val="2047042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43</a:t>
            </a:fld>
            <a:endParaRPr kumimoji="1" lang="ja-JP" altLang="en-US"/>
          </a:p>
        </p:txBody>
      </p:sp>
    </p:spTree>
    <p:extLst>
      <p:ext uri="{BB962C8B-B14F-4D97-AF65-F5344CB8AC3E}">
        <p14:creationId xmlns:p14="http://schemas.microsoft.com/office/powerpoint/2010/main" val="1390338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44</a:t>
            </a:fld>
            <a:endParaRPr kumimoji="1" lang="ja-JP" altLang="en-US"/>
          </a:p>
        </p:txBody>
      </p:sp>
    </p:spTree>
    <p:extLst>
      <p:ext uri="{BB962C8B-B14F-4D97-AF65-F5344CB8AC3E}">
        <p14:creationId xmlns:p14="http://schemas.microsoft.com/office/powerpoint/2010/main" val="54624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9</a:t>
            </a:fld>
            <a:endParaRPr kumimoji="1" lang="ja-JP" altLang="en-US"/>
          </a:p>
        </p:txBody>
      </p:sp>
    </p:spTree>
    <p:extLst>
      <p:ext uri="{BB962C8B-B14F-4D97-AF65-F5344CB8AC3E}">
        <p14:creationId xmlns:p14="http://schemas.microsoft.com/office/powerpoint/2010/main" val="3285745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45</a:t>
            </a:fld>
            <a:endParaRPr kumimoji="1" lang="ja-JP" altLang="en-US"/>
          </a:p>
        </p:txBody>
      </p:sp>
    </p:spTree>
    <p:extLst>
      <p:ext uri="{BB962C8B-B14F-4D97-AF65-F5344CB8AC3E}">
        <p14:creationId xmlns:p14="http://schemas.microsoft.com/office/powerpoint/2010/main" val="246638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10</a:t>
            </a:fld>
            <a:endParaRPr kumimoji="1" lang="ja-JP" altLang="en-US"/>
          </a:p>
        </p:txBody>
      </p:sp>
    </p:spTree>
    <p:extLst>
      <p:ext uri="{BB962C8B-B14F-4D97-AF65-F5344CB8AC3E}">
        <p14:creationId xmlns:p14="http://schemas.microsoft.com/office/powerpoint/2010/main" val="339070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11</a:t>
            </a:fld>
            <a:endParaRPr kumimoji="1" lang="ja-JP" altLang="en-US"/>
          </a:p>
        </p:txBody>
      </p:sp>
    </p:spTree>
    <p:extLst>
      <p:ext uri="{BB962C8B-B14F-4D97-AF65-F5344CB8AC3E}">
        <p14:creationId xmlns:p14="http://schemas.microsoft.com/office/powerpoint/2010/main" val="372439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12</a:t>
            </a:fld>
            <a:endParaRPr kumimoji="1" lang="ja-JP" altLang="en-US"/>
          </a:p>
        </p:txBody>
      </p:sp>
    </p:spTree>
    <p:extLst>
      <p:ext uri="{BB962C8B-B14F-4D97-AF65-F5344CB8AC3E}">
        <p14:creationId xmlns:p14="http://schemas.microsoft.com/office/powerpoint/2010/main" val="322749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13</a:t>
            </a:fld>
            <a:endParaRPr kumimoji="1" lang="ja-JP" altLang="en-US"/>
          </a:p>
        </p:txBody>
      </p:sp>
    </p:spTree>
    <p:extLst>
      <p:ext uri="{BB962C8B-B14F-4D97-AF65-F5344CB8AC3E}">
        <p14:creationId xmlns:p14="http://schemas.microsoft.com/office/powerpoint/2010/main" val="69318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1800" dirty="0">
                <a:latin typeface="BIZ UDPゴシック" panose="020B0400000000000000" pitchFamily="50" charset="-128"/>
                <a:ea typeface="BIZ UDPゴシック" panose="020B0400000000000000" pitchFamily="50" charset="-128"/>
              </a:rPr>
              <a:t>6.2</a:t>
            </a:r>
            <a:r>
              <a:rPr kumimoji="1" lang="ja-JP" altLang="en-US" sz="1800" dirty="0">
                <a:latin typeface="BIZ UDPゴシック" panose="020B0400000000000000" pitchFamily="50" charset="-128"/>
                <a:ea typeface="BIZ UDPゴシック" panose="020B0400000000000000" pitchFamily="50" charset="-128"/>
              </a:rPr>
              <a:t>情報セキュリティ目的及びそれを達成するための計画策定</a:t>
            </a:r>
            <a:br>
              <a:rPr lang="en-US" altLang="ja-JP" dirty="0"/>
            </a:br>
            <a:r>
              <a:rPr lang="en-US" altLang="ja-JP" dirty="0"/>
              <a:t>ISMS</a:t>
            </a:r>
            <a:r>
              <a:rPr lang="ja-JP" altLang="en-US" dirty="0"/>
              <a:t>有効性評価表→とありますが、厳密には、「情報セキュリティ目的、目標」の決定とそれを達成するための「計画策定」が正しいため。（口頭で補足）</a:t>
            </a:r>
            <a:endParaRPr lang="en-US" altLang="ja-JP" dirty="0"/>
          </a:p>
          <a:p>
            <a:pPr marL="0" marR="0" lvl="0" indent="0" algn="l" defTabSz="1320600" rtl="0" eaLnBrk="1" fontAlgn="auto" latinLnBrk="0" hangingPunct="1">
              <a:lnSpc>
                <a:spcPct val="100000"/>
              </a:lnSpc>
              <a:spcBef>
                <a:spcPts val="0"/>
              </a:spcBef>
              <a:spcAft>
                <a:spcPts val="0"/>
              </a:spcAft>
              <a:buClrTx/>
              <a:buSzTx/>
              <a:buFontTx/>
              <a:buNone/>
              <a:tabLst/>
              <a:defRPr/>
            </a:pPr>
            <a:br>
              <a:rPr lang="en-US" altLang="ja-JP" dirty="0"/>
            </a:br>
            <a:r>
              <a:rPr kumimoji="1" lang="en-US" altLang="ja-JP" sz="1800" dirty="0">
                <a:latin typeface="BIZ UDPゴシック" panose="020B0400000000000000" pitchFamily="50" charset="-128"/>
                <a:ea typeface="BIZ UDPゴシック" panose="020B0400000000000000" pitchFamily="50" charset="-128"/>
              </a:rPr>
              <a:t>6.3</a:t>
            </a:r>
            <a:r>
              <a:rPr kumimoji="1" lang="ja-JP" altLang="en-US" sz="1800" dirty="0">
                <a:latin typeface="BIZ UDPゴシック" panose="020B0400000000000000" pitchFamily="50" charset="-128"/>
                <a:ea typeface="BIZ UDPゴシック" panose="020B0400000000000000" pitchFamily="50" charset="-128"/>
              </a:rPr>
              <a:t>変更の計画策定</a:t>
            </a:r>
            <a:br>
              <a:rPr kumimoji="1" lang="en-US" altLang="ja-JP" sz="1800" dirty="0">
                <a:latin typeface="BIZ UDPゴシック" panose="020B0400000000000000" pitchFamily="50" charset="-128"/>
                <a:ea typeface="BIZ UDPゴシック" panose="020B0400000000000000" pitchFamily="50" charset="-128"/>
              </a:rPr>
            </a:br>
            <a:r>
              <a:rPr lang="ja-JP" altLang="en-US" sz="2000" dirty="0"/>
              <a:t>変更の要否を確認するタイミングをあらかじめ決めておく。（口頭で補足。）</a:t>
            </a:r>
            <a:endParaRPr kumimoji="1" lang="en-US" altLang="ja-JP" sz="1800" dirty="0">
              <a:latin typeface="BIZ UDPゴシック" panose="020B0400000000000000" pitchFamily="50" charset="-128"/>
              <a:ea typeface="BIZ UDPゴシック" panose="020B0400000000000000" pitchFamily="50" charset="-128"/>
            </a:endParaRPr>
          </a:p>
          <a:p>
            <a:endParaRPr lang="en-US" altLang="ja-JP"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14</a:t>
            </a:fld>
            <a:endParaRPr kumimoji="1" lang="ja-JP" altLang="en-US"/>
          </a:p>
        </p:txBody>
      </p:sp>
    </p:spTree>
    <p:extLst>
      <p:ext uri="{BB962C8B-B14F-4D97-AF65-F5344CB8AC3E}">
        <p14:creationId xmlns:p14="http://schemas.microsoft.com/office/powerpoint/2010/main" val="2162839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53050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569205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685621"/>
            <a:ext cx="7084079" cy="913789"/>
          </a:xfrm>
        </p:spPr>
        <p:txBody>
          <a:bodyPr anchor="ctr"/>
          <a:lstStyle>
            <a:lvl1pPr marL="0" indent="0" algn="ctr">
              <a:buNone/>
              <a:defRPr sz="2400">
                <a:solidFill>
                  <a:srgbClr val="009F40"/>
                </a:solidFill>
                <a:latin typeface="メイリオ" panose="020B0604030504040204" pitchFamily="50" charset="-128"/>
                <a:ea typeface="メイリオ" panose="020B0604030504040204"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メイリオ" panose="020B0604030504040204" pitchFamily="50" charset="-128"/>
                <a:ea typeface="メイリオ"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1048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10854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8228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最終スライド">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44E0BCB-5BE3-DD61-ED2A-6DC346C76959}"/>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3" name="図 2" descr="テキスト&#10;&#10;自動的に生成された説明">
            <a:extLst>
              <a:ext uri="{FF2B5EF4-FFF2-40B4-BE49-F238E27FC236}">
                <a16:creationId xmlns:a16="http://schemas.microsoft.com/office/drawing/2014/main" id="{A3E8B246-8E57-EA9D-8D7B-853EB4A52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4" name="正方形/長方形 3">
            <a:extLst>
              <a:ext uri="{FF2B5EF4-FFF2-40B4-BE49-F238E27FC236}">
                <a16:creationId xmlns:a16="http://schemas.microsoft.com/office/drawing/2014/main" id="{A1148328-93EF-0A44-849D-DFAF72CF6E0F}"/>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5" name="正方形/長方形 4">
            <a:extLst>
              <a:ext uri="{FF2B5EF4-FFF2-40B4-BE49-F238E27FC236}">
                <a16:creationId xmlns:a16="http://schemas.microsoft.com/office/drawing/2014/main" id="{45EB97EB-0790-DAFF-175E-59A64333EED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6" name="タイトル 1">
            <a:extLst>
              <a:ext uri="{FF2B5EF4-FFF2-40B4-BE49-F238E27FC236}">
                <a16:creationId xmlns:a16="http://schemas.microsoft.com/office/drawing/2014/main" id="{547E88C7-71AC-EB0D-800D-1C0A1F94848E}"/>
              </a:ext>
            </a:extLst>
          </p:cNvPr>
          <p:cNvSpPr txBox="1">
            <a:spLocks/>
          </p:cNvSpPr>
          <p:nvPr userDrawn="1"/>
        </p:nvSpPr>
        <p:spPr>
          <a:xfrm>
            <a:off x="1244601" y="2371669"/>
            <a:ext cx="6475375" cy="1174247"/>
          </a:xfrm>
          <a:prstGeom prst="rect">
            <a:avLst/>
          </a:prstGeom>
          <a:solidFill>
            <a:schemeClr val="bg1"/>
          </a:solidFill>
        </p:spPr>
        <p:txBody>
          <a:bodyPr anchor="b">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r>
              <a:rPr lang="ja-JP" altLang="en-US" sz="2400" dirty="0">
                <a:solidFill>
                  <a:srgbClr val="009F40"/>
                </a:solidFill>
                <a:latin typeface="BIZ UDPゴシック" panose="020B0400000000000000" pitchFamily="50" charset="-128"/>
                <a:ea typeface="BIZ UDPゴシック" panose="020B0400000000000000" pitchFamily="50" charset="-128"/>
              </a:rPr>
              <a:t>令和</a:t>
            </a:r>
            <a:r>
              <a:rPr lang="en-US" altLang="ja-JP" sz="2400" dirty="0">
                <a:solidFill>
                  <a:srgbClr val="009F40"/>
                </a:solidFill>
                <a:latin typeface="BIZ UDPゴシック" panose="020B0400000000000000" pitchFamily="50" charset="-128"/>
                <a:ea typeface="BIZ UDPゴシック" panose="020B0400000000000000" pitchFamily="50" charset="-128"/>
              </a:rPr>
              <a:t>7</a:t>
            </a:r>
            <a:r>
              <a:rPr lang="ja-JP" altLang="en-US" sz="2400" dirty="0">
                <a:solidFill>
                  <a:srgbClr val="009F40"/>
                </a:solidFill>
                <a:latin typeface="BIZ UDPゴシック" panose="020B0400000000000000" pitchFamily="50" charset="-128"/>
                <a:ea typeface="BIZ UDPゴシック" panose="020B0400000000000000" pitchFamily="50" charset="-128"/>
              </a:rPr>
              <a:t>年度</a:t>
            </a:r>
            <a:br>
              <a:rPr lang="en-US" altLang="ja-JP" sz="2400" dirty="0">
                <a:solidFill>
                  <a:srgbClr val="009F40"/>
                </a:solidFill>
                <a:latin typeface="BIZ UDPゴシック" panose="020B0400000000000000" pitchFamily="50" charset="-128"/>
                <a:ea typeface="BIZ UDPゴシック" panose="020B0400000000000000" pitchFamily="50" charset="-128"/>
              </a:rPr>
            </a:br>
            <a:r>
              <a:rPr lang="ja-JP" altLang="en-US" sz="2400" dirty="0">
                <a:solidFill>
                  <a:srgbClr val="009F40"/>
                </a:solidFill>
                <a:latin typeface="BIZ UDPゴシック" panose="020B0400000000000000" pitchFamily="50" charset="-128"/>
                <a:ea typeface="BIZ UDPゴシック" panose="020B0400000000000000" pitchFamily="50" charset="-128"/>
              </a:rPr>
              <a:t>中小企業サイバーセキュリティ</a:t>
            </a:r>
            <a:r>
              <a:rPr lang="en-US" altLang="ja-JP" sz="2400" dirty="0">
                <a:solidFill>
                  <a:srgbClr val="009F40"/>
                </a:solidFill>
                <a:latin typeface="BIZ UDPゴシック" panose="020B0400000000000000" pitchFamily="50" charset="-128"/>
                <a:ea typeface="BIZ UDPゴシック" panose="020B0400000000000000" pitchFamily="50" charset="-128"/>
              </a:rPr>
              <a:t> </a:t>
            </a:r>
          </a:p>
          <a:p>
            <a:r>
              <a:rPr lang="ja-JP" altLang="en-US" sz="2400" dirty="0">
                <a:solidFill>
                  <a:srgbClr val="009F40"/>
                </a:solidFill>
                <a:latin typeface="BIZ UDPゴシック" panose="020B0400000000000000" pitchFamily="50" charset="-128"/>
                <a:ea typeface="BIZ UDPゴシック" panose="020B0400000000000000" pitchFamily="50" charset="-128"/>
              </a:rPr>
              <a:t>実践力強化プログラム</a:t>
            </a:r>
          </a:p>
        </p:txBody>
      </p:sp>
      <p:cxnSp>
        <p:nvCxnSpPr>
          <p:cNvPr id="7" name="直線コネクタ 6">
            <a:extLst>
              <a:ext uri="{FF2B5EF4-FFF2-40B4-BE49-F238E27FC236}">
                <a16:creationId xmlns:a16="http://schemas.microsoft.com/office/drawing/2014/main" id="{C2CEC4C9-831D-95A2-83F6-CA84B5F72C4C}"/>
              </a:ext>
            </a:extLst>
          </p:cNvPr>
          <p:cNvCxnSpPr>
            <a:cxnSpLocks/>
          </p:cNvCxnSpPr>
          <p:nvPr userDrawn="1"/>
        </p:nvCxnSpPr>
        <p:spPr>
          <a:xfrm>
            <a:off x="1183705" y="2371668"/>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2C9D348-A2BF-7CAB-0F88-052FD0ABD4A6}"/>
              </a:ext>
            </a:extLst>
          </p:cNvPr>
          <p:cNvCxnSpPr>
            <a:cxnSpLocks/>
          </p:cNvCxnSpPr>
          <p:nvPr userDrawn="1"/>
        </p:nvCxnSpPr>
        <p:spPr>
          <a:xfrm>
            <a:off x="1183705" y="3662031"/>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81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63049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113964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10389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42053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21306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0009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8300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398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79106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425198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83232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192551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mn-lt"/>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メイリオ" panose="020B0604030504040204" pitchFamily="50" charset="-128"/>
                <a:ea typeface="メイリオ" panose="020B0604030504040204" pitchFamily="50" charset="-128"/>
              </a:defRPr>
            </a:lvl1pPr>
          </a:lstStyle>
          <a:p>
            <a:fld id="{5C9A7DF6-5BF3-4F5D-B76E-EB7D638CBFF7}" type="slidenum">
              <a:rPr kumimoji="1" lang="ja-JP" altLang="en-US" smtClean="0"/>
              <a:pPr/>
              <a:t>‹#›</a:t>
            </a:fld>
            <a:endParaRPr kumimoji="1" lang="ja-JP" altLang="en-US" dirty="0"/>
          </a:p>
        </p:txBody>
      </p:sp>
    </p:spTree>
    <p:extLst>
      <p:ext uri="{BB962C8B-B14F-4D97-AF65-F5344CB8AC3E}">
        <p14:creationId xmlns:p14="http://schemas.microsoft.com/office/powerpoint/2010/main" val="3360535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0847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1689470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285202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25010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42056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3824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893415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451667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068112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448000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138265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323095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BIZ UDPゴシック" panose="020B0400000000000000" pitchFamily="50" charset="-128"/>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5C9A7DF6-5BF3-4F5D-B76E-EB7D638CBFF7}" type="slidenum">
              <a:rPr lang="ja-JP" altLang="en-US" smtClean="0"/>
              <a:pPr/>
              <a:t>‹#›</a:t>
            </a:fld>
            <a:endParaRPr lang="ja-JP" altLang="en-US" dirty="0"/>
          </a:p>
        </p:txBody>
      </p:sp>
    </p:spTree>
    <p:extLst>
      <p:ext uri="{BB962C8B-B14F-4D97-AF65-F5344CB8AC3E}">
        <p14:creationId xmlns:p14="http://schemas.microsoft.com/office/powerpoint/2010/main" val="319661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2395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30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57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16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8837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8097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defRPr>
            </a:lvl1p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5497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a:solidFill>
                <a:schemeClr val="bg1"/>
              </a:solidFill>
              <a:latin typeface="メイリオ" panose="020B0604030504040204" pitchFamily="50" charset="-128"/>
              <a:ea typeface="メイリオ" panose="020B0604030504040204"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pPr algn="r"/>
              <a:t>‹#›</a:t>
            </a:fld>
            <a:endParaRPr lang="ja-JP" altLang="en-US" sz="2000"/>
          </a:p>
        </p:txBody>
      </p:sp>
    </p:spTree>
    <p:extLst>
      <p:ext uri="{BB962C8B-B14F-4D97-AF65-F5344CB8AC3E}">
        <p14:creationId xmlns:p14="http://schemas.microsoft.com/office/powerpoint/2010/main" val="686275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7897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D7B013F-70A8-C3B0-BD68-00A8E849DE40}"/>
              </a:ext>
            </a:extLst>
          </p:cNvPr>
          <p:cNvSpPr txBox="1">
            <a:spLocks/>
          </p:cNvSpPr>
          <p:nvPr/>
        </p:nvSpPr>
        <p:spPr>
          <a:xfrm>
            <a:off x="1259162" y="1446721"/>
            <a:ext cx="6675956" cy="1990241"/>
          </a:xfrm>
          <a:prstGeom prst="rect">
            <a:avLst/>
          </a:prstGeom>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年度</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中小企業サイバーセキュリティ</a:t>
            </a:r>
            <a:endParaRPr lang="en-US" altLang="ja-JP" sz="3600" b="1" dirty="0">
              <a:latin typeface="BIZ UDPゴシック" panose="020B0400000000000000" pitchFamily="50" charset="-128"/>
              <a:ea typeface="BIZ UDPゴシック" panose="020B0400000000000000" pitchFamily="50" charset="-128"/>
            </a:endParaRPr>
          </a:p>
          <a:p>
            <a:pPr>
              <a:lnSpc>
                <a:spcPct val="110000"/>
              </a:lnSpc>
            </a:pPr>
            <a:r>
              <a:rPr lang="ja-JP" altLang="en-US" sz="3600" b="1" dirty="0">
                <a:latin typeface="BIZ UDPゴシック" panose="020B0400000000000000" pitchFamily="50" charset="-128"/>
                <a:ea typeface="BIZ UDPゴシック" panose="020B0400000000000000" pitchFamily="50" charset="-128"/>
              </a:rPr>
              <a:t>実践力強化プログラム</a:t>
            </a:r>
          </a:p>
        </p:txBody>
      </p:sp>
      <p:sp>
        <p:nvSpPr>
          <p:cNvPr id="2" name="字幕 2">
            <a:extLst>
              <a:ext uri="{FF2B5EF4-FFF2-40B4-BE49-F238E27FC236}">
                <a16:creationId xmlns:a16="http://schemas.microsoft.com/office/drawing/2014/main" id="{718DBB42-9E39-1770-FE83-B4C444BA0B73}"/>
              </a:ext>
            </a:extLst>
          </p:cNvPr>
          <p:cNvSpPr txBox="1">
            <a:spLocks/>
          </p:cNvSpPr>
          <p:nvPr/>
        </p:nvSpPr>
        <p:spPr>
          <a:xfrm>
            <a:off x="1091365" y="4659086"/>
            <a:ext cx="9575800" cy="92333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accent6">
                    <a:lumMod val="50000"/>
                  </a:schemeClr>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7</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ISMS</a:t>
            </a:r>
            <a:r>
              <a:rPr lang="ja-JP" altLang="en-US" sz="2000" b="1" dirty="0">
                <a:solidFill>
                  <a:srgbClr val="0BA931"/>
                </a:solidFill>
                <a:latin typeface="BIZ UDPゴシック" panose="020B0400000000000000" pitchFamily="50" charset="-128"/>
                <a:ea typeface="BIZ UDPゴシック" panose="020B0400000000000000" pitchFamily="50" charset="-128"/>
              </a:rPr>
              <a:t>の構築と対策基準の策定と実施手順</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a:p>
            <a:pPr algn="l"/>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その</a:t>
            </a:r>
            <a:r>
              <a:rPr lang="en-US" altLang="ja-JP" sz="2000" b="1" dirty="0">
                <a:solidFill>
                  <a:srgbClr val="0BA931"/>
                </a:solidFill>
                <a:latin typeface="BIZ UDPゴシック" panose="020B0400000000000000" pitchFamily="50" charset="-128"/>
                <a:ea typeface="BIZ UDPゴシック" panose="020B0400000000000000" pitchFamily="50" charset="-128"/>
              </a:rPr>
              <a:t>1</a:t>
            </a:r>
            <a:r>
              <a:rPr lang="ja-JP" altLang="en-US" sz="2000" b="1" dirty="0">
                <a:solidFill>
                  <a:srgbClr val="0BA931"/>
                </a:solidFill>
                <a:latin typeface="BIZ UDPゴシック" panose="020B0400000000000000" pitchFamily="50" charset="-128"/>
                <a:ea typeface="BIZ UDPゴシック" panose="020B0400000000000000" pitchFamily="50" charset="-128"/>
              </a:rPr>
              <a:t> （第</a:t>
            </a:r>
            <a:r>
              <a:rPr lang="en-US" altLang="ja-JP" sz="2000" b="1" dirty="0">
                <a:solidFill>
                  <a:srgbClr val="0BA931"/>
                </a:solidFill>
                <a:latin typeface="BIZ UDPゴシック" panose="020B0400000000000000" pitchFamily="50" charset="-128"/>
                <a:ea typeface="BIZ UDPゴシック" panose="020B0400000000000000" pitchFamily="50" charset="-128"/>
              </a:rPr>
              <a:t>13</a:t>
            </a:r>
            <a:r>
              <a:rPr lang="ja-JP" altLang="en-US" sz="2000" b="1" dirty="0">
                <a:solidFill>
                  <a:srgbClr val="0BA931"/>
                </a:solidFill>
                <a:latin typeface="BIZ UDPゴシック" panose="020B0400000000000000" pitchFamily="50" charset="-128"/>
                <a:ea typeface="BIZ UDPゴシック" panose="020B0400000000000000" pitchFamily="50" charset="-128"/>
              </a:rPr>
              <a:t>章～第</a:t>
            </a:r>
            <a:r>
              <a:rPr lang="en-US" altLang="ja-JP" sz="2000" b="1" dirty="0">
                <a:solidFill>
                  <a:srgbClr val="0BA931"/>
                </a:solidFill>
                <a:latin typeface="BIZ UDPゴシック" panose="020B0400000000000000" pitchFamily="50" charset="-128"/>
                <a:ea typeface="BIZ UDPゴシック" panose="020B0400000000000000" pitchFamily="50" charset="-128"/>
              </a:rPr>
              <a:t>15</a:t>
            </a:r>
            <a:r>
              <a:rPr lang="ja-JP" altLang="en-US" sz="2000" b="1" dirty="0">
                <a:solidFill>
                  <a:srgbClr val="0BA931"/>
                </a:solidFill>
                <a:latin typeface="BIZ UDPゴシック" panose="020B0400000000000000" pitchFamily="50" charset="-128"/>
                <a:ea typeface="BIZ UDPゴシック" panose="020B0400000000000000" pitchFamily="50" charset="-128"/>
              </a:rPr>
              <a:t>章）</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13C96DB-D109-7039-912F-EAFF04E40F5F}"/>
              </a:ext>
            </a:extLst>
          </p:cNvPr>
          <p:cNvSpPr txBox="1"/>
          <p:nvPr/>
        </p:nvSpPr>
        <p:spPr>
          <a:xfrm>
            <a:off x="3945361" y="3982631"/>
            <a:ext cx="1223539" cy="923330"/>
          </a:xfrm>
          <a:prstGeom prst="rect">
            <a:avLst/>
          </a:prstGeom>
          <a:noFill/>
        </p:spPr>
        <p:txBody>
          <a:bodyPr wrap="square" rtlCol="0">
            <a:spAutoFit/>
          </a:bodyPr>
          <a:lstStyle/>
          <a:p>
            <a:pPr algn="ctr"/>
            <a:r>
              <a:rPr lang="ja-JP" altLang="en-US" sz="2800" b="1" dirty="0">
                <a:solidFill>
                  <a:srgbClr val="0BA931"/>
                </a:solidFill>
                <a:latin typeface="BIZ UDPゴシック" panose="020B0400000000000000" pitchFamily="50" charset="-128"/>
                <a:ea typeface="BIZ UDPゴシック" panose="020B0400000000000000" pitchFamily="50" charset="-128"/>
              </a:rPr>
              <a:t>第</a:t>
            </a:r>
            <a:r>
              <a:rPr lang="en-US" altLang="ja-JP" sz="2800" b="1" dirty="0">
                <a:solidFill>
                  <a:srgbClr val="0BA931"/>
                </a:solidFill>
                <a:latin typeface="BIZ UDPゴシック" panose="020B0400000000000000" pitchFamily="50" charset="-128"/>
                <a:ea typeface="BIZ UDPゴシック" panose="020B0400000000000000" pitchFamily="50" charset="-128"/>
              </a:rPr>
              <a:t>4</a:t>
            </a:r>
            <a:r>
              <a:rPr lang="ja-JP" altLang="en-US" sz="2800" b="1" dirty="0">
                <a:solidFill>
                  <a:srgbClr val="0BA931"/>
                </a:solidFill>
                <a:latin typeface="BIZ UDPゴシック" panose="020B0400000000000000" pitchFamily="50" charset="-128"/>
                <a:ea typeface="BIZ UDPゴシック" panose="020B0400000000000000" pitchFamily="50" charset="-128"/>
              </a:rPr>
              <a:t>回</a:t>
            </a:r>
            <a:endParaRPr lang="en-US" altLang="ja-JP" sz="2800" b="1" dirty="0">
              <a:solidFill>
                <a:srgbClr val="0BA931"/>
              </a:solidFill>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91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ISO/IEC27001</a:t>
            </a:r>
            <a:r>
              <a:rPr lang="ja-JP" altLang="en-US" sz="3600" dirty="0">
                <a:latin typeface="BIZ UDPゴシック" panose="020B0400000000000000" pitchFamily="50" charset="-128"/>
                <a:ea typeface="BIZ UDPゴシック" panose="020B0400000000000000" pitchFamily="50" charset="-128"/>
              </a:rPr>
              <a:t> 各要求事項の概要</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a:t>
            </a:r>
          </a:p>
        </p:txBody>
      </p:sp>
      <p:graphicFrame>
        <p:nvGraphicFramePr>
          <p:cNvPr id="4" name="表 3">
            <a:extLst>
              <a:ext uri="{FF2B5EF4-FFF2-40B4-BE49-F238E27FC236}">
                <a16:creationId xmlns:a16="http://schemas.microsoft.com/office/drawing/2014/main" id="{41235C60-2314-4859-1906-94F882EF6A11}"/>
              </a:ext>
            </a:extLst>
          </p:cNvPr>
          <p:cNvGraphicFramePr>
            <a:graphicFrameLocks noGrp="1"/>
          </p:cNvGraphicFramePr>
          <p:nvPr>
            <p:extLst>
              <p:ext uri="{D42A27DB-BD31-4B8C-83A1-F6EECF244321}">
                <p14:modId xmlns:p14="http://schemas.microsoft.com/office/powerpoint/2010/main" val="1655684661"/>
              </p:ext>
            </p:extLst>
          </p:nvPr>
        </p:nvGraphicFramePr>
        <p:xfrm>
          <a:off x="1483111" y="2282394"/>
          <a:ext cx="15567104" cy="7101305"/>
        </p:xfrm>
        <a:graphic>
          <a:graphicData uri="http://schemas.openxmlformats.org/drawingml/2006/table">
            <a:tbl>
              <a:tblPr firstRow="1" bandRow="1">
                <a:tableStyleId>{5C22544A-7EE6-4342-B048-85BDC9FD1C3A}</a:tableStyleId>
              </a:tblPr>
              <a:tblGrid>
                <a:gridCol w="903250">
                  <a:extLst>
                    <a:ext uri="{9D8B030D-6E8A-4147-A177-3AD203B41FA5}">
                      <a16:colId xmlns:a16="http://schemas.microsoft.com/office/drawing/2014/main" val="2231340116"/>
                    </a:ext>
                  </a:extLst>
                </a:gridCol>
                <a:gridCol w="3772352">
                  <a:extLst>
                    <a:ext uri="{9D8B030D-6E8A-4147-A177-3AD203B41FA5}">
                      <a16:colId xmlns:a16="http://schemas.microsoft.com/office/drawing/2014/main" val="30572362"/>
                    </a:ext>
                  </a:extLst>
                </a:gridCol>
                <a:gridCol w="10891502">
                  <a:extLst>
                    <a:ext uri="{9D8B030D-6E8A-4147-A177-3AD203B41FA5}">
                      <a16:colId xmlns:a16="http://schemas.microsoft.com/office/drawing/2014/main" val="1338354734"/>
                    </a:ext>
                  </a:extLst>
                </a:gridCol>
              </a:tblGrid>
              <a:tr h="527237">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構成</a:t>
                      </a:r>
                    </a:p>
                  </a:txBody>
                  <a:tcPr anchor="ctr">
                    <a:solidFill>
                      <a:schemeClr val="accent6"/>
                    </a:solidFill>
                  </a:tcPr>
                </a:tc>
                <a:tc hMerge="1">
                  <a:txBody>
                    <a:bodyPr/>
                    <a:lstStyle/>
                    <a:p>
                      <a:endParaRPr kumimoji="1" lang="ja-JP" altLang="en-US"/>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概要</a:t>
                      </a:r>
                    </a:p>
                  </a:txBody>
                  <a:tcPr anchor="ctr">
                    <a:solidFill>
                      <a:schemeClr val="accent6"/>
                    </a:solidFill>
                  </a:tcPr>
                </a:tc>
                <a:extLst>
                  <a:ext uri="{0D108BD9-81ED-4DB2-BD59-A6C34878D82A}">
                    <a16:rowId xmlns:a16="http://schemas.microsoft.com/office/drawing/2014/main" val="3178352265"/>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適用範囲</a:t>
                      </a:r>
                    </a:p>
                  </a:txBody>
                  <a:tcPr marL="180000" anchor="ctr">
                    <a:solidFill>
                      <a:schemeClr val="accent6">
                        <a:lumMod val="40000"/>
                        <a:lumOff val="6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運用のための要求事項の規程</a:t>
                      </a:r>
                    </a:p>
                  </a:txBody>
                  <a:tcPr marL="180000" anchor="ctr">
                    <a:solidFill>
                      <a:schemeClr val="accent6">
                        <a:lumMod val="40000"/>
                        <a:lumOff val="60000"/>
                      </a:schemeClr>
                    </a:solidFill>
                  </a:tcPr>
                </a:tc>
                <a:extLst>
                  <a:ext uri="{0D108BD9-81ED-4DB2-BD59-A6C34878D82A}">
                    <a16:rowId xmlns:a16="http://schemas.microsoft.com/office/drawing/2014/main" val="3524538270"/>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2.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引用規格</a:t>
                      </a:r>
                    </a:p>
                  </a:txBody>
                  <a:tcPr marL="180000"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ISO/IEC 27000</a:t>
                      </a: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の概要と用語）を引用する</a:t>
                      </a:r>
                    </a:p>
                  </a:txBody>
                  <a:tcPr marL="180000" anchor="ctr">
                    <a:solidFill>
                      <a:schemeClr val="accent6">
                        <a:lumMod val="20000"/>
                        <a:lumOff val="80000"/>
                      </a:schemeClr>
                    </a:solidFill>
                  </a:tcPr>
                </a:tc>
                <a:extLst>
                  <a:ext uri="{0D108BD9-81ED-4DB2-BD59-A6C34878D82A}">
                    <a16:rowId xmlns:a16="http://schemas.microsoft.com/office/drawing/2014/main" val="1846263518"/>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3.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用語および定義</a:t>
                      </a:r>
                    </a:p>
                  </a:txBody>
                  <a:tcPr marL="180000"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用語および定義は、</a:t>
                      </a:r>
                      <a:r>
                        <a:rPr kumimoji="1" lang="en-US" altLang="ja-JP" sz="2800" dirty="0">
                          <a:latin typeface="BIZ UDPゴシック" panose="020B0400000000000000" pitchFamily="50" charset="-128"/>
                          <a:ea typeface="BIZ UDPゴシック" panose="020B0400000000000000" pitchFamily="50" charset="-128"/>
                        </a:rPr>
                        <a:t>ISO/IEC 27000</a:t>
                      </a:r>
                      <a:r>
                        <a:rPr kumimoji="1" lang="ja-JP" altLang="en-US" sz="2800" dirty="0">
                          <a:latin typeface="BIZ UDPゴシック" panose="020B0400000000000000" pitchFamily="50" charset="-128"/>
                          <a:ea typeface="BIZ UDPゴシック" panose="020B0400000000000000" pitchFamily="50" charset="-128"/>
                        </a:rPr>
                        <a:t>に定めている</a:t>
                      </a:r>
                    </a:p>
                  </a:txBody>
                  <a:tcPr marL="180000" anchor="ctr">
                    <a:solidFill>
                      <a:schemeClr val="accent6">
                        <a:lumMod val="40000"/>
                        <a:lumOff val="60000"/>
                      </a:schemeClr>
                    </a:solidFill>
                  </a:tcPr>
                </a:tc>
                <a:extLst>
                  <a:ext uri="{0D108BD9-81ED-4DB2-BD59-A6C34878D82A}">
                    <a16:rowId xmlns:a16="http://schemas.microsoft.com/office/drawing/2014/main" val="1584566057"/>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4.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組織の状況</a:t>
                      </a:r>
                    </a:p>
                  </a:txBody>
                  <a:tcPr marL="180000"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組織の内情などを把握した上で、適用範囲の決定を要求する</a:t>
                      </a:r>
                    </a:p>
                  </a:txBody>
                  <a:tcPr marL="180000" anchor="ctr">
                    <a:solidFill>
                      <a:schemeClr val="accent6">
                        <a:lumMod val="20000"/>
                        <a:lumOff val="80000"/>
                      </a:schemeClr>
                    </a:solidFill>
                  </a:tcPr>
                </a:tc>
                <a:extLst>
                  <a:ext uri="{0D108BD9-81ED-4DB2-BD59-A6C34878D82A}">
                    <a16:rowId xmlns:a16="http://schemas.microsoft.com/office/drawing/2014/main" val="686455240"/>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5.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リーダーシップ</a:t>
                      </a:r>
                    </a:p>
                  </a:txBody>
                  <a:tcPr marL="180000"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トップマネジメントが実施するべきことのまとめ</a:t>
                      </a:r>
                    </a:p>
                  </a:txBody>
                  <a:tcPr marL="180000" anchor="ctr">
                    <a:solidFill>
                      <a:schemeClr val="accent6">
                        <a:lumMod val="40000"/>
                        <a:lumOff val="60000"/>
                      </a:schemeClr>
                    </a:solidFill>
                  </a:tcPr>
                </a:tc>
                <a:extLst>
                  <a:ext uri="{0D108BD9-81ED-4DB2-BD59-A6C34878D82A}">
                    <a16:rowId xmlns:a16="http://schemas.microsoft.com/office/drawing/2014/main" val="3171638998"/>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6.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計画</a:t>
                      </a:r>
                      <a:endParaRPr kumimoji="1" lang="ja-JP" altLang="en-US" sz="2800" dirty="0">
                        <a:solidFill>
                          <a:srgbClr val="FF0000"/>
                        </a:solidFill>
                        <a:latin typeface="BIZ UDPゴシック" panose="020B0400000000000000" pitchFamily="50" charset="-128"/>
                        <a:ea typeface="BIZ UDPゴシック" panose="020B0400000000000000" pitchFamily="50" charset="-128"/>
                      </a:endParaRPr>
                    </a:p>
                  </a:txBody>
                  <a:tcPr marL="180000"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の計画を立てる（</a:t>
                      </a:r>
                      <a:r>
                        <a:rPr kumimoji="1" lang="en-US" altLang="ja-JP" sz="2800" dirty="0">
                          <a:latin typeface="BIZ UDPゴシック" panose="020B0400000000000000" pitchFamily="50" charset="-128"/>
                          <a:ea typeface="BIZ UDPゴシック" panose="020B0400000000000000" pitchFamily="50" charset="-128"/>
                        </a:rPr>
                        <a:t>PDCA</a:t>
                      </a:r>
                      <a:r>
                        <a:rPr kumimoji="1" lang="ja-JP" altLang="en-US" sz="2800" dirty="0">
                          <a:latin typeface="BIZ UDPゴシック" panose="020B0400000000000000" pitchFamily="50" charset="-128"/>
                          <a:ea typeface="BIZ UDPゴシック" panose="020B0400000000000000" pitchFamily="50" charset="-128"/>
                        </a:rPr>
                        <a:t>の</a:t>
                      </a:r>
                      <a:r>
                        <a:rPr kumimoji="1" lang="en-US" altLang="ja-JP" sz="2800" dirty="0">
                          <a:latin typeface="BIZ UDPゴシック" panose="020B0400000000000000" pitchFamily="50" charset="-128"/>
                          <a:ea typeface="BIZ UDPゴシック" panose="020B0400000000000000" pitchFamily="50" charset="-128"/>
                        </a:rPr>
                        <a:t>P</a:t>
                      </a:r>
                      <a:r>
                        <a:rPr kumimoji="1" lang="ja-JP" altLang="en-US" sz="2800" dirty="0">
                          <a:latin typeface="BIZ UDPゴシック" panose="020B0400000000000000" pitchFamily="50" charset="-128"/>
                          <a:ea typeface="BIZ UDPゴシック" panose="020B0400000000000000" pitchFamily="50" charset="-128"/>
                        </a:rPr>
                        <a:t>）</a:t>
                      </a:r>
                    </a:p>
                  </a:txBody>
                  <a:tcPr marL="180000" anchor="ctr">
                    <a:solidFill>
                      <a:schemeClr val="accent6">
                        <a:lumMod val="20000"/>
                        <a:lumOff val="80000"/>
                      </a:schemeClr>
                    </a:solidFill>
                  </a:tcPr>
                </a:tc>
                <a:extLst>
                  <a:ext uri="{0D108BD9-81ED-4DB2-BD59-A6C34878D82A}">
                    <a16:rowId xmlns:a16="http://schemas.microsoft.com/office/drawing/2014/main" val="3132188621"/>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7.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支援</a:t>
                      </a:r>
                    </a:p>
                  </a:txBody>
                  <a:tcPr marL="180000"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構成員の教育など、組織が行うべきサポートの要求</a:t>
                      </a:r>
                    </a:p>
                  </a:txBody>
                  <a:tcPr marL="180000" anchor="ctr">
                    <a:solidFill>
                      <a:schemeClr val="accent6">
                        <a:lumMod val="40000"/>
                        <a:lumOff val="60000"/>
                      </a:schemeClr>
                    </a:solidFill>
                  </a:tcPr>
                </a:tc>
                <a:extLst>
                  <a:ext uri="{0D108BD9-81ED-4DB2-BD59-A6C34878D82A}">
                    <a16:rowId xmlns:a16="http://schemas.microsoft.com/office/drawing/2014/main" val="1282674517"/>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運用</a:t>
                      </a:r>
                    </a:p>
                  </a:txBody>
                  <a:tcPr marL="180000"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を実行する際の要求（</a:t>
                      </a:r>
                      <a:r>
                        <a:rPr kumimoji="1" lang="en-US" altLang="ja-JP" sz="2800" dirty="0">
                          <a:latin typeface="BIZ UDPゴシック" panose="020B0400000000000000" pitchFamily="50" charset="-128"/>
                          <a:ea typeface="BIZ UDPゴシック" panose="020B0400000000000000" pitchFamily="50" charset="-128"/>
                        </a:rPr>
                        <a:t>PDCA</a:t>
                      </a:r>
                      <a:r>
                        <a:rPr kumimoji="1" lang="ja-JP" altLang="en-US" sz="2800" dirty="0">
                          <a:latin typeface="BIZ UDPゴシック" panose="020B0400000000000000" pitchFamily="50" charset="-128"/>
                          <a:ea typeface="BIZ UDPゴシック" panose="020B0400000000000000" pitchFamily="50" charset="-128"/>
                        </a:rPr>
                        <a:t>の</a:t>
                      </a:r>
                      <a:r>
                        <a:rPr kumimoji="1" lang="en-US" altLang="ja-JP" sz="2800" dirty="0">
                          <a:latin typeface="BIZ UDPゴシック" panose="020B0400000000000000" pitchFamily="50" charset="-128"/>
                          <a:ea typeface="BIZ UDPゴシック" panose="020B0400000000000000" pitchFamily="50" charset="-128"/>
                        </a:rPr>
                        <a:t>D</a:t>
                      </a:r>
                      <a:r>
                        <a:rPr kumimoji="1" lang="ja-JP" altLang="en-US" sz="2800" dirty="0">
                          <a:latin typeface="BIZ UDPゴシック" panose="020B0400000000000000" pitchFamily="50" charset="-128"/>
                          <a:ea typeface="BIZ UDPゴシック" panose="020B0400000000000000" pitchFamily="50" charset="-128"/>
                        </a:rPr>
                        <a:t>）</a:t>
                      </a:r>
                    </a:p>
                  </a:txBody>
                  <a:tcPr marL="180000" anchor="ctr">
                    <a:solidFill>
                      <a:schemeClr val="accent6">
                        <a:lumMod val="20000"/>
                        <a:lumOff val="80000"/>
                      </a:schemeClr>
                    </a:solidFill>
                  </a:tcPr>
                </a:tc>
                <a:extLst>
                  <a:ext uri="{0D108BD9-81ED-4DB2-BD59-A6C34878D82A}">
                    <a16:rowId xmlns:a16="http://schemas.microsoft.com/office/drawing/2014/main" val="3189161009"/>
                  </a:ext>
                </a:extLst>
              </a:tr>
              <a:tr h="672669">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パフォーマンス評価</a:t>
                      </a:r>
                    </a:p>
                  </a:txBody>
                  <a:tcPr marL="180000"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適切に構築・運用できているかを評価する（</a:t>
                      </a:r>
                      <a:r>
                        <a:rPr kumimoji="1" lang="en-US" altLang="ja-JP" sz="2800" dirty="0">
                          <a:latin typeface="BIZ UDPゴシック" panose="020B0400000000000000" pitchFamily="50" charset="-128"/>
                          <a:ea typeface="BIZ UDPゴシック" panose="020B0400000000000000" pitchFamily="50" charset="-128"/>
                        </a:rPr>
                        <a:t>PDCA</a:t>
                      </a:r>
                      <a:r>
                        <a:rPr kumimoji="1" lang="ja-JP" altLang="en-US" sz="2800" dirty="0">
                          <a:latin typeface="BIZ UDPゴシック" panose="020B0400000000000000" pitchFamily="50" charset="-128"/>
                          <a:ea typeface="BIZ UDPゴシック" panose="020B0400000000000000" pitchFamily="50" charset="-128"/>
                        </a:rPr>
                        <a:t>の</a:t>
                      </a:r>
                      <a:r>
                        <a:rPr kumimoji="1" lang="en-US" altLang="ja-JP" sz="2800" dirty="0">
                          <a:latin typeface="BIZ UDPゴシック" panose="020B0400000000000000" pitchFamily="50" charset="-128"/>
                          <a:ea typeface="BIZ UDPゴシック" panose="020B0400000000000000" pitchFamily="50" charset="-128"/>
                        </a:rPr>
                        <a:t>C</a:t>
                      </a:r>
                      <a:r>
                        <a:rPr kumimoji="1" lang="ja-JP" altLang="en-US" sz="2800" dirty="0">
                          <a:latin typeface="BIZ UDPゴシック" panose="020B0400000000000000" pitchFamily="50" charset="-128"/>
                          <a:ea typeface="BIZ UDPゴシック" panose="020B0400000000000000" pitchFamily="50" charset="-128"/>
                        </a:rPr>
                        <a:t>）</a:t>
                      </a:r>
                    </a:p>
                  </a:txBody>
                  <a:tcPr marL="180000" anchor="ctr">
                    <a:solidFill>
                      <a:schemeClr val="accent6">
                        <a:lumMod val="40000"/>
                        <a:lumOff val="60000"/>
                      </a:schemeClr>
                    </a:solidFill>
                  </a:tcPr>
                </a:tc>
                <a:extLst>
                  <a:ext uri="{0D108BD9-81ED-4DB2-BD59-A6C34878D82A}">
                    <a16:rowId xmlns:a16="http://schemas.microsoft.com/office/drawing/2014/main" val="1674036386"/>
                  </a:ext>
                </a:extLst>
              </a:tr>
              <a:tr h="520047">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 </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改善</a:t>
                      </a:r>
                    </a:p>
                  </a:txBody>
                  <a:tcPr marL="180000"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是正処置や不適格があった場合の対処法（</a:t>
                      </a:r>
                      <a:r>
                        <a:rPr kumimoji="1" lang="en-US" altLang="ja-JP" sz="2800" dirty="0">
                          <a:latin typeface="BIZ UDPゴシック" panose="020B0400000000000000" pitchFamily="50" charset="-128"/>
                          <a:ea typeface="BIZ UDPゴシック" panose="020B0400000000000000" pitchFamily="50" charset="-128"/>
                        </a:rPr>
                        <a:t>PDCA</a:t>
                      </a:r>
                      <a:r>
                        <a:rPr kumimoji="1" lang="ja-JP" altLang="en-US" sz="2800" dirty="0">
                          <a:latin typeface="BIZ UDPゴシック" panose="020B0400000000000000" pitchFamily="50" charset="-128"/>
                          <a:ea typeface="BIZ UDPゴシック" panose="020B0400000000000000" pitchFamily="50" charset="-128"/>
                        </a:rPr>
                        <a:t>の</a:t>
                      </a: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a:t>
                      </a:r>
                    </a:p>
                  </a:txBody>
                  <a:tcPr marL="180000" anchor="ctr">
                    <a:solidFill>
                      <a:schemeClr val="accent6">
                        <a:lumMod val="20000"/>
                        <a:lumOff val="80000"/>
                      </a:schemeClr>
                    </a:solidFill>
                  </a:tcPr>
                </a:tc>
                <a:extLst>
                  <a:ext uri="{0D108BD9-81ED-4DB2-BD59-A6C34878D82A}">
                    <a16:rowId xmlns:a16="http://schemas.microsoft.com/office/drawing/2014/main" val="1898366402"/>
                  </a:ext>
                </a:extLst>
              </a:tr>
            </a:tbl>
          </a:graphicData>
        </a:graphic>
      </p:graphicFrame>
      <p:sp>
        <p:nvSpPr>
          <p:cNvPr id="2" name="object 40">
            <a:extLst>
              <a:ext uri="{FF2B5EF4-FFF2-40B4-BE49-F238E27FC236}">
                <a16:creationId xmlns:a16="http://schemas.microsoft.com/office/drawing/2014/main" id="{D843AC2D-16A7-5F83-2F59-8D9121B2B60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16513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の確立、運用、監視</a:t>
            </a:r>
          </a:p>
        </p:txBody>
      </p:sp>
      <p:sp>
        <p:nvSpPr>
          <p:cNvPr id="4" name="テキスト ボックス 3">
            <a:extLst>
              <a:ext uri="{FF2B5EF4-FFF2-40B4-BE49-F238E27FC236}">
                <a16:creationId xmlns:a16="http://schemas.microsoft.com/office/drawing/2014/main" id="{8A117D92-0541-FC5C-A2FD-A2D89CCB5A96}"/>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a:t>
            </a:r>
          </a:p>
        </p:txBody>
      </p:sp>
      <p:sp>
        <p:nvSpPr>
          <p:cNvPr id="6" name="object 40">
            <a:extLst>
              <a:ext uri="{FF2B5EF4-FFF2-40B4-BE49-F238E27FC236}">
                <a16:creationId xmlns:a16="http://schemas.microsoft.com/office/drawing/2014/main" id="{DA0F3180-491A-1901-1814-97EDEC676AB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pSp>
        <p:nvGrpSpPr>
          <p:cNvPr id="21" name="グループ化 20">
            <a:extLst>
              <a:ext uri="{FF2B5EF4-FFF2-40B4-BE49-F238E27FC236}">
                <a16:creationId xmlns:a16="http://schemas.microsoft.com/office/drawing/2014/main" id="{F287A926-7FA8-ACB1-CDBC-E3C784440360}"/>
              </a:ext>
            </a:extLst>
          </p:cNvPr>
          <p:cNvGrpSpPr/>
          <p:nvPr/>
        </p:nvGrpSpPr>
        <p:grpSpPr>
          <a:xfrm>
            <a:off x="5988122" y="2789884"/>
            <a:ext cx="5892803" cy="5872617"/>
            <a:chOff x="124595" y="2505071"/>
            <a:chExt cx="5892803" cy="5872617"/>
          </a:xfrm>
        </p:grpSpPr>
        <p:grpSp>
          <p:nvGrpSpPr>
            <p:cNvPr id="20" name="グループ化 19">
              <a:extLst>
                <a:ext uri="{FF2B5EF4-FFF2-40B4-BE49-F238E27FC236}">
                  <a16:creationId xmlns:a16="http://schemas.microsoft.com/office/drawing/2014/main" id="{8318AD69-9959-8BCC-4D30-8EC21E0DD36B}"/>
                </a:ext>
              </a:extLst>
            </p:cNvPr>
            <p:cNvGrpSpPr/>
            <p:nvPr/>
          </p:nvGrpSpPr>
          <p:grpSpPr>
            <a:xfrm>
              <a:off x="124595" y="2505071"/>
              <a:ext cx="5892803" cy="5872617"/>
              <a:chOff x="124595" y="2505071"/>
              <a:chExt cx="5892803" cy="5872617"/>
            </a:xfrm>
          </p:grpSpPr>
          <p:grpSp>
            <p:nvGrpSpPr>
              <p:cNvPr id="18" name="グループ化 17">
                <a:extLst>
                  <a:ext uri="{FF2B5EF4-FFF2-40B4-BE49-F238E27FC236}">
                    <a16:creationId xmlns:a16="http://schemas.microsoft.com/office/drawing/2014/main" id="{DBA9D61D-55C4-DDF9-38DF-4D5904AF7EEF}"/>
                  </a:ext>
                </a:extLst>
              </p:cNvPr>
              <p:cNvGrpSpPr/>
              <p:nvPr/>
            </p:nvGrpSpPr>
            <p:grpSpPr>
              <a:xfrm>
                <a:off x="124595" y="2505071"/>
                <a:ext cx="5892803" cy="5872617"/>
                <a:chOff x="6005762" y="2780674"/>
                <a:chExt cx="5892803" cy="5872617"/>
              </a:xfrm>
            </p:grpSpPr>
            <p:sp>
              <p:nvSpPr>
                <p:cNvPr id="12" name="部分円 11">
                  <a:extLst>
                    <a:ext uri="{FF2B5EF4-FFF2-40B4-BE49-F238E27FC236}">
                      <a16:creationId xmlns:a16="http://schemas.microsoft.com/office/drawing/2014/main" id="{2D739EAF-2FBB-A540-968F-D594B0D1A1E4}"/>
                    </a:ext>
                  </a:extLst>
                </p:cNvPr>
                <p:cNvSpPr/>
                <p:nvPr/>
              </p:nvSpPr>
              <p:spPr>
                <a:xfrm>
                  <a:off x="6164722" y="2780675"/>
                  <a:ext cx="5722478" cy="5730211"/>
                </a:xfrm>
                <a:prstGeom prst="pie">
                  <a:avLst>
                    <a:gd name="adj1" fmla="val 16169066"/>
                    <a:gd name="adj2" fmla="val 5751"/>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部分円 13">
                  <a:extLst>
                    <a:ext uri="{FF2B5EF4-FFF2-40B4-BE49-F238E27FC236}">
                      <a16:creationId xmlns:a16="http://schemas.microsoft.com/office/drawing/2014/main" id="{5EC12BB2-9730-6D98-C556-E480BC54037A}"/>
                    </a:ext>
                  </a:extLst>
                </p:cNvPr>
                <p:cNvSpPr/>
                <p:nvPr/>
              </p:nvSpPr>
              <p:spPr>
                <a:xfrm>
                  <a:off x="6176087" y="2923080"/>
                  <a:ext cx="5722478" cy="5730211"/>
                </a:xfrm>
                <a:prstGeom prst="pie">
                  <a:avLst>
                    <a:gd name="adj1" fmla="val 6028"/>
                    <a:gd name="adj2" fmla="val 5412631"/>
                  </a:avLst>
                </a:prstGeom>
                <a:solidFill>
                  <a:srgbClr val="70AD47"/>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部分円 14">
                  <a:extLst>
                    <a:ext uri="{FF2B5EF4-FFF2-40B4-BE49-F238E27FC236}">
                      <a16:creationId xmlns:a16="http://schemas.microsoft.com/office/drawing/2014/main" id="{3329EB3A-47EC-1E7E-E92F-DBC6ED5ACBD8}"/>
                    </a:ext>
                  </a:extLst>
                </p:cNvPr>
                <p:cNvSpPr/>
                <p:nvPr/>
              </p:nvSpPr>
              <p:spPr>
                <a:xfrm>
                  <a:off x="6017127" y="2780674"/>
                  <a:ext cx="5722478" cy="5730211"/>
                </a:xfrm>
                <a:prstGeom prst="pie">
                  <a:avLst>
                    <a:gd name="adj1" fmla="val 10793372"/>
                    <a:gd name="adj2" fmla="val 16167351"/>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部分円 15">
                  <a:extLst>
                    <a:ext uri="{FF2B5EF4-FFF2-40B4-BE49-F238E27FC236}">
                      <a16:creationId xmlns:a16="http://schemas.microsoft.com/office/drawing/2014/main" id="{8CC079A9-0E1C-04E6-F107-3F5407AE543F}"/>
                    </a:ext>
                  </a:extLst>
                </p:cNvPr>
                <p:cNvSpPr/>
                <p:nvPr/>
              </p:nvSpPr>
              <p:spPr>
                <a:xfrm>
                  <a:off x="6005762" y="2923080"/>
                  <a:ext cx="5722478" cy="5730211"/>
                </a:xfrm>
                <a:prstGeom prst="pie">
                  <a:avLst>
                    <a:gd name="adj1" fmla="val 5441208"/>
                    <a:gd name="adj2" fmla="val 1077526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 name="テキスト ボックス 2">
                <a:extLst>
                  <a:ext uri="{FF2B5EF4-FFF2-40B4-BE49-F238E27FC236}">
                    <a16:creationId xmlns:a16="http://schemas.microsoft.com/office/drawing/2014/main" id="{CC0A2CEE-899E-CAAB-2676-63D8E1247EC1}"/>
                  </a:ext>
                </a:extLst>
              </p:cNvPr>
              <p:cNvSpPr txBox="1"/>
              <p:nvPr/>
            </p:nvSpPr>
            <p:spPr>
              <a:xfrm>
                <a:off x="1183054" y="3774040"/>
                <a:ext cx="1415772" cy="1099468"/>
              </a:xfrm>
              <a:prstGeom prst="rect">
                <a:avLst/>
              </a:prstGeom>
              <a:solidFill>
                <a:srgbClr val="ED7D31"/>
              </a:solidFill>
            </p:spPr>
            <p:txBody>
              <a:bodyPr wrap="none" rtlCol="0">
                <a:spAutoFit/>
              </a:bodyPr>
              <a:lstStyle/>
              <a:p>
                <a:pPr algn="ctr">
                  <a:lnSpc>
                    <a:spcPct val="110000"/>
                  </a:lnSpc>
                </a:pPr>
                <a:r>
                  <a:rPr kumimoji="1" lang="en-US" altLang="ja-JP" sz="3200" b="1" dirty="0">
                    <a:solidFill>
                      <a:schemeClr val="bg1"/>
                    </a:solidFill>
                    <a:latin typeface="BIZ UDPゴシック" panose="020B0400000000000000" pitchFamily="50" charset="-128"/>
                    <a:ea typeface="BIZ UDPゴシック" panose="020B0400000000000000" pitchFamily="50" charset="-128"/>
                  </a:rPr>
                  <a:t>Plan</a:t>
                </a:r>
              </a:p>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（計画）</a:t>
                </a:r>
              </a:p>
            </p:txBody>
          </p:sp>
          <p:sp>
            <p:nvSpPr>
              <p:cNvPr id="9" name="テキスト ボックス 8">
                <a:extLst>
                  <a:ext uri="{FF2B5EF4-FFF2-40B4-BE49-F238E27FC236}">
                    <a16:creationId xmlns:a16="http://schemas.microsoft.com/office/drawing/2014/main" id="{CCBA28D7-C34D-077D-C7DA-DC3EB13D7B25}"/>
                  </a:ext>
                </a:extLst>
              </p:cNvPr>
              <p:cNvSpPr txBox="1"/>
              <p:nvPr/>
            </p:nvSpPr>
            <p:spPr>
              <a:xfrm>
                <a:off x="3576485" y="6050046"/>
                <a:ext cx="1628972" cy="1099468"/>
              </a:xfrm>
              <a:prstGeom prst="rect">
                <a:avLst/>
              </a:prstGeom>
              <a:solidFill>
                <a:srgbClr val="70AD47"/>
              </a:solidFill>
            </p:spPr>
            <p:txBody>
              <a:bodyPr wrap="none" rtlCol="0">
                <a:spAutoFit/>
              </a:bodyPr>
              <a:lstStyle/>
              <a:p>
                <a:pPr algn="ctr">
                  <a:lnSpc>
                    <a:spcPct val="110000"/>
                  </a:lnSpc>
                </a:pPr>
                <a:r>
                  <a:rPr kumimoji="1" lang="en-US" altLang="ja-JP" sz="3200" b="1" dirty="0">
                    <a:solidFill>
                      <a:schemeClr val="bg1"/>
                    </a:solidFill>
                    <a:latin typeface="BIZ UDPゴシック" panose="020B0400000000000000" pitchFamily="50" charset="-128"/>
                    <a:ea typeface="BIZ UDPゴシック" panose="020B0400000000000000" pitchFamily="50" charset="-128"/>
                  </a:rPr>
                  <a:t>Check</a:t>
                </a:r>
              </a:p>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（評価）</a:t>
                </a:r>
              </a:p>
            </p:txBody>
          </p:sp>
          <p:sp>
            <p:nvSpPr>
              <p:cNvPr id="10" name="テキスト ボックス 9">
                <a:extLst>
                  <a:ext uri="{FF2B5EF4-FFF2-40B4-BE49-F238E27FC236}">
                    <a16:creationId xmlns:a16="http://schemas.microsoft.com/office/drawing/2014/main" id="{502AF531-E4C7-01F4-37D5-7675151F2A29}"/>
                  </a:ext>
                </a:extLst>
              </p:cNvPr>
              <p:cNvSpPr txBox="1"/>
              <p:nvPr/>
            </p:nvSpPr>
            <p:spPr>
              <a:xfrm>
                <a:off x="1183054" y="6050046"/>
                <a:ext cx="1415772" cy="1099468"/>
              </a:xfrm>
              <a:prstGeom prst="rect">
                <a:avLst/>
              </a:prstGeom>
              <a:solidFill>
                <a:srgbClr val="FFC000"/>
              </a:solidFill>
            </p:spPr>
            <p:txBody>
              <a:bodyPr wrap="none" rtlCol="0">
                <a:spAutoFit/>
              </a:bodyPr>
              <a:lstStyle/>
              <a:p>
                <a:pPr algn="ctr">
                  <a:lnSpc>
                    <a:spcPct val="110000"/>
                  </a:lnSpc>
                </a:pPr>
                <a:r>
                  <a:rPr kumimoji="1" lang="en-US" altLang="ja-JP" sz="3200" b="1" dirty="0">
                    <a:solidFill>
                      <a:schemeClr val="bg1"/>
                    </a:solidFill>
                    <a:latin typeface="BIZ UDPゴシック" panose="020B0400000000000000" pitchFamily="50" charset="-128"/>
                    <a:ea typeface="BIZ UDPゴシック" panose="020B0400000000000000" pitchFamily="50" charset="-128"/>
                  </a:rPr>
                  <a:t>Act</a:t>
                </a:r>
              </a:p>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（改善）</a:t>
                </a:r>
              </a:p>
            </p:txBody>
          </p:sp>
          <p:sp>
            <p:nvSpPr>
              <p:cNvPr id="7" name="テキスト ボックス 6">
                <a:extLst>
                  <a:ext uri="{FF2B5EF4-FFF2-40B4-BE49-F238E27FC236}">
                    <a16:creationId xmlns:a16="http://schemas.microsoft.com/office/drawing/2014/main" id="{7807EE7F-1C08-F5DB-8ED8-D18CD9D6947E}"/>
                  </a:ext>
                </a:extLst>
              </p:cNvPr>
              <p:cNvSpPr txBox="1"/>
              <p:nvPr/>
            </p:nvSpPr>
            <p:spPr>
              <a:xfrm>
                <a:off x="3530365" y="3774040"/>
                <a:ext cx="1415772" cy="1099468"/>
              </a:xfrm>
              <a:prstGeom prst="rect">
                <a:avLst/>
              </a:prstGeom>
              <a:solidFill>
                <a:srgbClr val="4472C4"/>
              </a:solidFill>
            </p:spPr>
            <p:txBody>
              <a:bodyPr wrap="none" rtlCol="0">
                <a:spAutoFit/>
              </a:bodyPr>
              <a:lstStyle/>
              <a:p>
                <a:pPr algn="ctr">
                  <a:lnSpc>
                    <a:spcPct val="110000"/>
                  </a:lnSpc>
                </a:pPr>
                <a:r>
                  <a:rPr kumimoji="1" lang="en-US" altLang="ja-JP" sz="3200" b="1" dirty="0">
                    <a:solidFill>
                      <a:schemeClr val="bg1"/>
                    </a:solidFill>
                    <a:latin typeface="BIZ UDPゴシック" panose="020B0400000000000000" pitchFamily="50" charset="-128"/>
                    <a:ea typeface="BIZ UDPゴシック" panose="020B0400000000000000" pitchFamily="50" charset="-128"/>
                  </a:rPr>
                  <a:t>Do</a:t>
                </a:r>
              </a:p>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a:t>
                </a:r>
                <a:r>
                  <a:rPr lang="ja-JP" altLang="en-US" sz="3200" b="1" dirty="0">
                    <a:solidFill>
                      <a:schemeClr val="bg1"/>
                    </a:solidFill>
                    <a:latin typeface="BIZ UDPゴシック" panose="020B0400000000000000" pitchFamily="50" charset="-128"/>
                    <a:ea typeface="BIZ UDPゴシック" panose="020B0400000000000000" pitchFamily="50" charset="-128"/>
                  </a:rPr>
                  <a:t>実行</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a:t>
                </a:r>
              </a:p>
            </p:txBody>
          </p:sp>
        </p:grpSp>
        <p:sp>
          <p:nvSpPr>
            <p:cNvPr id="17" name="矢印: 環状 16">
              <a:extLst>
                <a:ext uri="{FF2B5EF4-FFF2-40B4-BE49-F238E27FC236}">
                  <a16:creationId xmlns:a16="http://schemas.microsoft.com/office/drawing/2014/main" id="{E8BBFD0F-AD63-2665-E506-E8CD2391655C}"/>
                </a:ext>
              </a:extLst>
            </p:cNvPr>
            <p:cNvSpPr/>
            <p:nvPr/>
          </p:nvSpPr>
          <p:spPr>
            <a:xfrm>
              <a:off x="2544480" y="4754213"/>
              <a:ext cx="1056595" cy="1031123"/>
            </a:xfrm>
            <a:prstGeom prst="circularArrow">
              <a:avLst>
                <a:gd name="adj1" fmla="val 11113"/>
                <a:gd name="adj2" fmla="val 1083336"/>
                <a:gd name="adj3" fmla="val 20456668"/>
                <a:gd name="adj4" fmla="val 10823893"/>
                <a:gd name="adj5" fmla="val 12500"/>
              </a:avLst>
            </a:prstGeom>
            <a:solidFill>
              <a:srgbClr val="7F7F7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矢印: 環状 18">
              <a:extLst>
                <a:ext uri="{FF2B5EF4-FFF2-40B4-BE49-F238E27FC236}">
                  <a16:creationId xmlns:a16="http://schemas.microsoft.com/office/drawing/2014/main" id="{0EDD226D-36EC-F7ED-D006-AB00130BBCC1}"/>
                </a:ext>
              </a:extLst>
            </p:cNvPr>
            <p:cNvSpPr/>
            <p:nvPr/>
          </p:nvSpPr>
          <p:spPr>
            <a:xfrm rot="10800000">
              <a:off x="2544481" y="5127831"/>
              <a:ext cx="1056595" cy="1031123"/>
            </a:xfrm>
            <a:prstGeom prst="circularArrow">
              <a:avLst>
                <a:gd name="adj1" fmla="val 11113"/>
                <a:gd name="adj2" fmla="val 1083336"/>
                <a:gd name="adj3" fmla="val 20456668"/>
                <a:gd name="adj4" fmla="val 10823893"/>
                <a:gd name="adj5" fmla="val 12500"/>
              </a:avLst>
            </a:prstGeom>
            <a:solidFill>
              <a:srgbClr val="7F7F7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2" name="四角形: 角を丸くする 21">
            <a:extLst>
              <a:ext uri="{FF2B5EF4-FFF2-40B4-BE49-F238E27FC236}">
                <a16:creationId xmlns:a16="http://schemas.microsoft.com/office/drawing/2014/main" id="{E4C49FCE-4208-A5F2-A674-4E1AA20B2DA9}"/>
              </a:ext>
            </a:extLst>
          </p:cNvPr>
          <p:cNvSpPr/>
          <p:nvPr/>
        </p:nvSpPr>
        <p:spPr>
          <a:xfrm>
            <a:off x="9380410" y="2315080"/>
            <a:ext cx="6754567" cy="2874075"/>
          </a:xfrm>
          <a:prstGeom prst="roundRect">
            <a:avLst>
              <a:gd name="adj" fmla="val 7279"/>
            </a:avLst>
          </a:prstGeom>
          <a:no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Ins="180000" rtlCol="0" anchor="t"/>
          <a:lstStyle/>
          <a:p>
            <a:pPr algn="r">
              <a:lnSpc>
                <a:spcPct val="13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８．運用</a:t>
            </a:r>
          </a:p>
        </p:txBody>
      </p:sp>
      <p:sp>
        <p:nvSpPr>
          <p:cNvPr id="23" name="四角形: 角を丸くする 22">
            <a:extLst>
              <a:ext uri="{FF2B5EF4-FFF2-40B4-BE49-F238E27FC236}">
                <a16:creationId xmlns:a16="http://schemas.microsoft.com/office/drawing/2014/main" id="{48DC2CA1-76B0-289B-9C43-E18584781391}"/>
              </a:ext>
            </a:extLst>
          </p:cNvPr>
          <p:cNvSpPr/>
          <p:nvPr/>
        </p:nvSpPr>
        <p:spPr>
          <a:xfrm>
            <a:off x="1744698" y="2315080"/>
            <a:ext cx="6754567" cy="2874075"/>
          </a:xfrm>
          <a:prstGeom prst="roundRect">
            <a:avLst>
              <a:gd name="adj" fmla="val 7279"/>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lstStyle/>
          <a:p>
            <a:pPr>
              <a:lnSpc>
                <a:spcPct val="13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4. </a:t>
            </a:r>
            <a:r>
              <a:rPr lang="ja-JP" altLang="en-US" sz="3200" dirty="0">
                <a:solidFill>
                  <a:schemeClr val="tx1"/>
                </a:solidFill>
                <a:latin typeface="BIZ UDPゴシック" panose="020B0400000000000000" pitchFamily="50" charset="-128"/>
                <a:ea typeface="BIZ UDPゴシック" panose="020B0400000000000000" pitchFamily="50" charset="-128"/>
              </a:rPr>
              <a:t>組織の状況</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5. </a:t>
            </a:r>
            <a:r>
              <a:rPr kumimoji="1" lang="ja-JP" altLang="en-US" sz="3200" dirty="0">
                <a:solidFill>
                  <a:schemeClr val="tx1"/>
                </a:solidFill>
                <a:latin typeface="BIZ UDPゴシック" panose="020B0400000000000000" pitchFamily="50" charset="-128"/>
                <a:ea typeface="BIZ UDPゴシック" panose="020B0400000000000000" pitchFamily="50" charset="-128"/>
              </a:rPr>
              <a:t>リーダーシップ</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en-US" altLang="ja-JP" sz="3200" dirty="0">
                <a:solidFill>
                  <a:schemeClr val="tx1"/>
                </a:solidFill>
                <a:latin typeface="BIZ UDPゴシック" panose="020B0400000000000000" pitchFamily="50" charset="-128"/>
                <a:ea typeface="BIZ UDPゴシック" panose="020B0400000000000000" pitchFamily="50" charset="-128"/>
              </a:rPr>
              <a:t>6. </a:t>
            </a:r>
            <a:r>
              <a:rPr lang="ja-JP" altLang="en-US" sz="3200" dirty="0">
                <a:solidFill>
                  <a:schemeClr val="tx1"/>
                </a:solidFill>
                <a:latin typeface="BIZ UDPゴシック" panose="020B0400000000000000" pitchFamily="50" charset="-128"/>
                <a:ea typeface="BIZ UDPゴシック" panose="020B0400000000000000" pitchFamily="50" charset="-128"/>
              </a:rPr>
              <a:t>計画</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7. </a:t>
            </a:r>
            <a:r>
              <a:rPr kumimoji="1" lang="ja-JP" altLang="en-US" sz="3200" dirty="0">
                <a:solidFill>
                  <a:schemeClr val="tx1"/>
                </a:solidFill>
                <a:latin typeface="BIZ UDPゴシック" panose="020B0400000000000000" pitchFamily="50" charset="-128"/>
                <a:ea typeface="BIZ UDPゴシック" panose="020B0400000000000000" pitchFamily="50" charset="-128"/>
              </a:rPr>
              <a:t>支援</a:t>
            </a:r>
          </a:p>
        </p:txBody>
      </p:sp>
      <p:sp>
        <p:nvSpPr>
          <p:cNvPr id="24" name="四角形: 角を丸くする 23">
            <a:extLst>
              <a:ext uri="{FF2B5EF4-FFF2-40B4-BE49-F238E27FC236}">
                <a16:creationId xmlns:a16="http://schemas.microsoft.com/office/drawing/2014/main" id="{6C0EC8D0-1D01-64C6-84B6-9993E6441B63}"/>
              </a:ext>
            </a:extLst>
          </p:cNvPr>
          <p:cNvSpPr/>
          <p:nvPr/>
        </p:nvSpPr>
        <p:spPr>
          <a:xfrm>
            <a:off x="9391775" y="6263230"/>
            <a:ext cx="6754567" cy="2874075"/>
          </a:xfrm>
          <a:prstGeom prst="roundRect">
            <a:avLst>
              <a:gd name="adj" fmla="val 7279"/>
            </a:avLst>
          </a:prstGeom>
          <a:noFill/>
          <a:ln w="38100">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Ins="180000" bIns="144000" rtlCol="0" anchor="b"/>
          <a:lstStyle/>
          <a:p>
            <a:pPr algn="r">
              <a:lnSpc>
                <a:spcPct val="13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9. </a:t>
            </a:r>
            <a:r>
              <a:rPr kumimoji="1" lang="ja-JP" altLang="en-US" sz="3200" dirty="0">
                <a:solidFill>
                  <a:schemeClr val="tx1"/>
                </a:solidFill>
                <a:latin typeface="BIZ UDPゴシック" panose="020B0400000000000000" pitchFamily="50" charset="-128"/>
                <a:ea typeface="BIZ UDPゴシック" panose="020B0400000000000000" pitchFamily="50" charset="-128"/>
              </a:rPr>
              <a:t>パフォーマンス評価</a:t>
            </a:r>
          </a:p>
        </p:txBody>
      </p:sp>
      <p:sp>
        <p:nvSpPr>
          <p:cNvPr id="25" name="四角形: 角を丸くする 24">
            <a:extLst>
              <a:ext uri="{FF2B5EF4-FFF2-40B4-BE49-F238E27FC236}">
                <a16:creationId xmlns:a16="http://schemas.microsoft.com/office/drawing/2014/main" id="{71D46599-2C4A-A817-FE2D-1941E3AA41AB}"/>
              </a:ext>
            </a:extLst>
          </p:cNvPr>
          <p:cNvSpPr/>
          <p:nvPr/>
        </p:nvSpPr>
        <p:spPr>
          <a:xfrm>
            <a:off x="1734072" y="6284884"/>
            <a:ext cx="6754567" cy="2874075"/>
          </a:xfrm>
          <a:prstGeom prst="roundRect">
            <a:avLst>
              <a:gd name="adj" fmla="val 7279"/>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180000" bIns="144000" rtlCol="0" anchor="b"/>
          <a:lstStyle/>
          <a:p>
            <a:pPr>
              <a:lnSpc>
                <a:spcPct val="13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10.</a:t>
            </a:r>
            <a:r>
              <a:rPr kumimoji="1" lang="ja-JP" altLang="en-US" sz="3200" dirty="0">
                <a:solidFill>
                  <a:schemeClr val="tx1"/>
                </a:solidFill>
                <a:latin typeface="BIZ UDPゴシック" panose="020B0400000000000000" pitchFamily="50" charset="-128"/>
                <a:ea typeface="BIZ UDPゴシック" panose="020B0400000000000000" pitchFamily="50" charset="-128"/>
              </a:rPr>
              <a:t> 改善</a:t>
            </a:r>
          </a:p>
        </p:txBody>
      </p:sp>
    </p:spTree>
    <p:extLst>
      <p:ext uri="{BB962C8B-B14F-4D97-AF65-F5344CB8AC3E}">
        <p14:creationId xmlns:p14="http://schemas.microsoft.com/office/powerpoint/2010/main" val="2792371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4. </a:t>
            </a:r>
            <a:r>
              <a:rPr lang="ja-JP" altLang="en-US" sz="3600" dirty="0">
                <a:latin typeface="BIZ UDPゴシック" panose="020B0400000000000000" pitchFamily="50" charset="-128"/>
                <a:ea typeface="BIZ UDPゴシック" panose="020B0400000000000000" pitchFamily="50" charset="-128"/>
              </a:rPr>
              <a:t>組織の状況</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P10</a:t>
            </a:r>
          </a:p>
        </p:txBody>
      </p:sp>
      <p:graphicFrame>
        <p:nvGraphicFramePr>
          <p:cNvPr id="10" name="表 9">
            <a:extLst>
              <a:ext uri="{FF2B5EF4-FFF2-40B4-BE49-F238E27FC236}">
                <a16:creationId xmlns:a16="http://schemas.microsoft.com/office/drawing/2014/main" id="{BA5BD50F-F6AF-CB36-626D-1CD59C733433}"/>
              </a:ext>
            </a:extLst>
          </p:cNvPr>
          <p:cNvGraphicFramePr>
            <a:graphicFrameLocks noGrp="1"/>
          </p:cNvGraphicFramePr>
          <p:nvPr>
            <p:extLst>
              <p:ext uri="{D42A27DB-BD31-4B8C-83A1-F6EECF244321}">
                <p14:modId xmlns:p14="http://schemas.microsoft.com/office/powerpoint/2010/main" val="596558794"/>
              </p:ext>
            </p:extLst>
          </p:nvPr>
        </p:nvGraphicFramePr>
        <p:xfrm>
          <a:off x="1447137" y="2390400"/>
          <a:ext cx="15640216" cy="6826142"/>
        </p:xfrm>
        <a:graphic>
          <a:graphicData uri="http://schemas.openxmlformats.org/drawingml/2006/table">
            <a:tbl>
              <a:tblPr firstRow="1" bandRow="1">
                <a:tableStyleId>{5C22544A-7EE6-4342-B048-85BDC9FD1C3A}</a:tableStyleId>
              </a:tblPr>
              <a:tblGrid>
                <a:gridCol w="8918561">
                  <a:extLst>
                    <a:ext uri="{9D8B030D-6E8A-4147-A177-3AD203B41FA5}">
                      <a16:colId xmlns:a16="http://schemas.microsoft.com/office/drawing/2014/main" val="2231340116"/>
                    </a:ext>
                  </a:extLst>
                </a:gridCol>
                <a:gridCol w="3986406">
                  <a:extLst>
                    <a:ext uri="{9D8B030D-6E8A-4147-A177-3AD203B41FA5}">
                      <a16:colId xmlns:a16="http://schemas.microsoft.com/office/drawing/2014/main" val="1338354734"/>
                    </a:ext>
                  </a:extLst>
                </a:gridCol>
                <a:gridCol w="2735249">
                  <a:extLst>
                    <a:ext uri="{9D8B030D-6E8A-4147-A177-3AD203B41FA5}">
                      <a16:colId xmlns:a16="http://schemas.microsoft.com/office/drawing/2014/main" val="884620217"/>
                    </a:ext>
                  </a:extLst>
                </a:gridCol>
              </a:tblGrid>
              <a:tr h="328946">
                <a:tc>
                  <a:txBody>
                    <a:bodyPr/>
                    <a:lstStyle/>
                    <a:p>
                      <a:pPr algn="ctr">
                        <a:lnSpc>
                          <a:spcPct val="110000"/>
                        </a:lnSpc>
                      </a:pP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作成文書（例）</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p>
                  </a:txBody>
                  <a:tcPr>
                    <a:solidFill>
                      <a:schemeClr val="accent6"/>
                    </a:solidFill>
                  </a:tcPr>
                </a:tc>
                <a:extLst>
                  <a:ext uri="{0D108BD9-81ED-4DB2-BD59-A6C34878D82A}">
                    <a16:rowId xmlns:a16="http://schemas.microsoft.com/office/drawing/2014/main" val="3178352265"/>
                  </a:ext>
                </a:extLst>
              </a:tr>
              <a:tr h="1372800">
                <a:tc>
                  <a:txBody>
                    <a:bodyPr/>
                    <a:lstStyle/>
                    <a:p>
                      <a:pPr>
                        <a:lnSpc>
                          <a:spcPct val="110000"/>
                        </a:lnSpc>
                        <a:spcBef>
                          <a:spcPts val="1000"/>
                        </a:spcBef>
                      </a:pPr>
                      <a:r>
                        <a:rPr kumimoji="1" lang="en-US" altLang="ja-JP" sz="3200" dirty="0">
                          <a:solidFill>
                            <a:schemeClr val="tx1"/>
                          </a:solidFill>
                          <a:latin typeface="BIZ UDPゴシック" panose="020B0400000000000000" pitchFamily="50" charset="-128"/>
                          <a:ea typeface="BIZ UDPゴシック" panose="020B0400000000000000" pitchFamily="50" charset="-128"/>
                        </a:rPr>
                        <a:t>4.1	</a:t>
                      </a:r>
                      <a:r>
                        <a:rPr kumimoji="1" lang="ja-JP" altLang="en-US" sz="3200" dirty="0">
                          <a:solidFill>
                            <a:schemeClr val="tx1"/>
                          </a:solidFill>
                          <a:latin typeface="BIZ UDPゴシック" panose="020B0400000000000000" pitchFamily="50" charset="-128"/>
                          <a:ea typeface="BIZ UDPゴシック" panose="020B0400000000000000" pitchFamily="50" charset="-128"/>
                        </a:rPr>
                        <a:t>組織及びその状況の理解</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spcBef>
                          <a:spcPts val="1000"/>
                        </a:spcBef>
                      </a:pPr>
                      <a:r>
                        <a:rPr kumimoji="1" lang="ja-JP" altLang="en-US" sz="2800" dirty="0">
                          <a:solidFill>
                            <a:schemeClr val="tx1"/>
                          </a:solidFill>
                          <a:latin typeface="BIZ UDPゴシック" panose="020B0400000000000000" pitchFamily="50" charset="-128"/>
                          <a:ea typeface="BIZ UDPゴシック" panose="020B0400000000000000" pitchFamily="50" charset="-128"/>
                        </a:rPr>
                        <a:t>	組織の目的に関連する内部・外部課題</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r>
                        <a:rPr kumimoji="1" lang="ja-JP" altLang="en-US" sz="2000" dirty="0">
                          <a:solidFill>
                            <a:schemeClr val="tx1"/>
                          </a:solidFill>
                          <a:latin typeface="BIZ UDPゴシック" panose="020B0400000000000000" pitchFamily="50" charset="-128"/>
                          <a:ea typeface="BIZ UDPゴシック" panose="020B0400000000000000" pitchFamily="50" charset="-128"/>
                        </a:rPr>
                        <a:t>追補</a:t>
                      </a:r>
                      <a:r>
                        <a:rPr kumimoji="1" lang="en-US" altLang="ja-JP" sz="2000" dirty="0">
                          <a:solidFill>
                            <a:schemeClr val="tx1"/>
                          </a:solidFill>
                          <a:latin typeface="BIZ UDPゴシック" panose="020B0400000000000000" pitchFamily="50" charset="-128"/>
                          <a:ea typeface="BIZ UDPゴシック" panose="020B0400000000000000" pitchFamily="50" charset="-128"/>
                        </a:rPr>
                        <a:t>1) </a:t>
                      </a:r>
                      <a:r>
                        <a:rPr kumimoji="1" lang="ja-JP" altLang="en-US" sz="2000" dirty="0">
                          <a:solidFill>
                            <a:schemeClr val="tx1"/>
                          </a:solidFill>
                          <a:latin typeface="BIZ UDPゴシック" panose="020B0400000000000000" pitchFamily="50" charset="-128"/>
                          <a:ea typeface="BIZ UDPゴシック" panose="020B0400000000000000" pitchFamily="50" charset="-128"/>
                        </a:rPr>
                        <a:t>気候変動が自社課題となるかを決定することが必要</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外部及び内部の課題</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P5</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P6</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524538270"/>
                  </a:ext>
                </a:extLst>
              </a:tr>
              <a:tr h="1449668">
                <a:tc>
                  <a:txBody>
                    <a:bodyPr/>
                    <a:lstStyle/>
                    <a:p>
                      <a:pPr>
                        <a:lnSpc>
                          <a:spcPct val="110000"/>
                        </a:lnSpc>
                        <a:spcBef>
                          <a:spcPts val="1000"/>
                        </a:spcBef>
                      </a:pPr>
                      <a:r>
                        <a:rPr kumimoji="1" lang="en-US" altLang="ja-JP" sz="3200" dirty="0">
                          <a:solidFill>
                            <a:schemeClr val="tx1"/>
                          </a:solidFill>
                          <a:latin typeface="BIZ UDPゴシック" panose="020B0400000000000000" pitchFamily="50" charset="-128"/>
                          <a:ea typeface="BIZ UDPゴシック" panose="020B0400000000000000" pitchFamily="50" charset="-128"/>
                        </a:rPr>
                        <a:t>4.2	</a:t>
                      </a:r>
                      <a:r>
                        <a:rPr kumimoji="1" lang="ja-JP" altLang="en-US" sz="3200" dirty="0">
                          <a:solidFill>
                            <a:schemeClr val="tx1"/>
                          </a:solidFill>
                          <a:latin typeface="BIZ UDPゴシック" panose="020B0400000000000000" pitchFamily="50" charset="-128"/>
                          <a:ea typeface="BIZ UDPゴシック" panose="020B0400000000000000" pitchFamily="50" charset="-128"/>
                        </a:rPr>
                        <a:t>利害関係者のニーズ及び期待の理解</a:t>
                      </a:r>
                      <a:br>
                        <a:rPr kumimoji="1" lang="en-US" altLang="ja-JP" sz="3200" dirty="0">
                          <a:solidFill>
                            <a:schemeClr val="tx1"/>
                          </a:solidFill>
                          <a:latin typeface="BIZ UDPゴシック" panose="020B0400000000000000" pitchFamily="50" charset="-128"/>
                          <a:ea typeface="BIZ UDPゴシック" panose="020B0400000000000000" pitchFamily="50" charset="-128"/>
                        </a:rPr>
                      </a:br>
                      <a:r>
                        <a:rPr kumimoji="1" lang="en-US" altLang="ja-JP" sz="32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利害関係者から要求される情報セキュリティ</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r>
                        <a:rPr kumimoji="1" lang="ja-JP" altLang="en-US" sz="2000" dirty="0">
                          <a:solidFill>
                            <a:schemeClr val="tx1"/>
                          </a:solidFill>
                          <a:latin typeface="BIZ UDPゴシック" panose="020B0400000000000000" pitchFamily="50" charset="-128"/>
                          <a:ea typeface="BIZ UDPゴシック" panose="020B0400000000000000" pitchFamily="50" charset="-128"/>
                        </a:rPr>
                        <a:t>追補</a:t>
                      </a:r>
                      <a:r>
                        <a:rPr kumimoji="1" lang="en-US" altLang="ja-JP" sz="2000" dirty="0">
                          <a:solidFill>
                            <a:schemeClr val="tx1"/>
                          </a:solidFill>
                          <a:latin typeface="BIZ UDPゴシック" panose="020B0400000000000000" pitchFamily="50" charset="-128"/>
                          <a:ea typeface="BIZ UDPゴシック" panose="020B0400000000000000" pitchFamily="50" charset="-128"/>
                        </a:rPr>
                        <a:t>1) </a:t>
                      </a:r>
                      <a:r>
                        <a:rPr kumimoji="1" lang="ja-JP" altLang="en-US" sz="2000" dirty="0">
                          <a:solidFill>
                            <a:schemeClr val="tx1"/>
                          </a:solidFill>
                          <a:latin typeface="BIZ UDPゴシック" panose="020B0400000000000000" pitchFamily="50" charset="-128"/>
                          <a:ea typeface="BIZ UDPゴシック" panose="020B0400000000000000" pitchFamily="50" charset="-128"/>
                        </a:rPr>
                        <a:t>利害関係者から気候変動対応を求められる可能性</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利害関係者のニーズ</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800" dirty="0">
                          <a:solidFill>
                            <a:schemeClr val="tx1"/>
                          </a:solidFill>
                          <a:latin typeface="BIZ UDPゴシック" panose="020B0400000000000000" pitchFamily="50" charset="-128"/>
                          <a:ea typeface="BIZ UDPゴシック" panose="020B0400000000000000" pitchFamily="50" charset="-128"/>
                        </a:rPr>
                        <a:t>及び期待</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P6</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P7</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846263518"/>
                  </a:ext>
                </a:extLst>
              </a:tr>
              <a:tr h="1936267">
                <a:tc>
                  <a:txBody>
                    <a:bodyPr/>
                    <a:lstStyle/>
                    <a:p>
                      <a:pPr>
                        <a:lnSpc>
                          <a:spcPct val="110000"/>
                        </a:lnSpc>
                        <a:spcBef>
                          <a:spcPts val="1000"/>
                        </a:spcBef>
                      </a:pPr>
                      <a:r>
                        <a:rPr kumimoji="1" lang="en-US" altLang="ja-JP" sz="3200" dirty="0">
                          <a:solidFill>
                            <a:schemeClr val="tx1"/>
                          </a:solidFill>
                          <a:latin typeface="BIZ UDPゴシック" panose="020B0400000000000000" pitchFamily="50" charset="-128"/>
                          <a:ea typeface="BIZ UDPゴシック" panose="020B0400000000000000" pitchFamily="50" charset="-128"/>
                        </a:rPr>
                        <a:t>4.3	</a:t>
                      </a:r>
                      <a:r>
                        <a:rPr kumimoji="1" lang="ja-JP" altLang="en-US" sz="3200" dirty="0">
                          <a:solidFill>
                            <a:schemeClr val="tx1"/>
                          </a:solidFill>
                          <a:latin typeface="BIZ UDPゴシック" panose="020B0400000000000000" pitchFamily="50" charset="-128"/>
                          <a:ea typeface="BIZ UDPゴシック" panose="020B0400000000000000" pitchFamily="50" charset="-128"/>
                        </a:rPr>
                        <a:t>情報セキュリティマネジメントシステムの</a:t>
                      </a:r>
                      <a:br>
                        <a:rPr kumimoji="1" lang="en-US" altLang="ja-JP" sz="3200" dirty="0">
                          <a:solidFill>
                            <a:schemeClr val="tx1"/>
                          </a:solidFill>
                          <a:latin typeface="BIZ UDPゴシック" panose="020B0400000000000000" pitchFamily="50" charset="-128"/>
                          <a:ea typeface="BIZ UDPゴシック" panose="020B0400000000000000" pitchFamily="50" charset="-128"/>
                        </a:rPr>
                      </a:br>
                      <a:r>
                        <a:rPr kumimoji="1" lang="en-US" altLang="ja-JP" sz="3200" dirty="0">
                          <a:solidFill>
                            <a:schemeClr val="tx1"/>
                          </a:solidFill>
                          <a:latin typeface="BIZ UDPゴシック" panose="020B0400000000000000" pitchFamily="50" charset="-128"/>
                          <a:ea typeface="BIZ UDPゴシック" panose="020B0400000000000000" pitchFamily="50" charset="-128"/>
                        </a:rPr>
                        <a:t>	</a:t>
                      </a:r>
                      <a:r>
                        <a:rPr kumimoji="1" lang="ja-JP" altLang="en-US" sz="3200" dirty="0">
                          <a:solidFill>
                            <a:schemeClr val="tx1"/>
                          </a:solidFill>
                          <a:latin typeface="BIZ UDPゴシック" panose="020B0400000000000000" pitchFamily="50" charset="-128"/>
                          <a:ea typeface="BIZ UDPゴシック" panose="020B0400000000000000" pitchFamily="50" charset="-128"/>
                        </a:rPr>
                        <a:t>適用範囲の決定</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spcBef>
                          <a:spcPts val="1000"/>
                        </a:spcBef>
                      </a:pPr>
                      <a:r>
                        <a:rPr kumimoji="1" lang="ja-JP" altLang="en-US" sz="2800" dirty="0">
                          <a:solidFill>
                            <a:schemeClr val="tx1"/>
                          </a:solidFill>
                          <a:latin typeface="BIZ UDPゴシック" panose="020B0400000000000000" pitchFamily="50" charset="-128"/>
                          <a:ea typeface="BIZ UDPゴシック" panose="020B0400000000000000" pitchFamily="50" charset="-128"/>
                        </a:rPr>
                        <a:t>	物理的配置、論理的構成を含め、適用範囲の決定</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en-US" altLang="ja-JP" sz="2800" dirty="0">
                          <a:solidFill>
                            <a:schemeClr val="tx1"/>
                          </a:solidFill>
                          <a:latin typeface="BIZ UDPゴシック" panose="020B0400000000000000" pitchFamily="50" charset="-128"/>
                          <a:ea typeface="BIZ UDPゴシック" panose="020B0400000000000000" pitchFamily="50" charset="-128"/>
                        </a:rPr>
                        <a:t>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適用範囲</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レイアウト図</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ネットワーク図</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P7</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P10</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584566057"/>
                  </a:ext>
                </a:extLst>
              </a:tr>
              <a:tr h="1372800">
                <a:tc>
                  <a:txBody>
                    <a:bodyPr/>
                    <a:lstStyle/>
                    <a:p>
                      <a:pPr>
                        <a:lnSpc>
                          <a:spcPct val="110000"/>
                        </a:lnSpc>
                        <a:spcBef>
                          <a:spcPts val="1000"/>
                        </a:spcBef>
                      </a:pPr>
                      <a:r>
                        <a:rPr kumimoji="1" lang="en-US" altLang="ja-JP" sz="3200" dirty="0">
                          <a:latin typeface="BIZ UDPゴシック" panose="020B0400000000000000" pitchFamily="50" charset="-128"/>
                          <a:ea typeface="BIZ UDPゴシック" panose="020B0400000000000000" pitchFamily="50" charset="-128"/>
                        </a:rPr>
                        <a:t>4.4	</a:t>
                      </a:r>
                      <a:r>
                        <a:rPr kumimoji="1" lang="ja-JP" altLang="en-US" sz="3200" dirty="0">
                          <a:latin typeface="BIZ UDPゴシック" panose="020B0400000000000000" pitchFamily="50" charset="-128"/>
                          <a:ea typeface="BIZ UDPゴシック" panose="020B0400000000000000" pitchFamily="50" charset="-128"/>
                        </a:rPr>
                        <a:t>情報セキュリティマネジメントシステム</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spcBef>
                          <a:spcPts val="1000"/>
                        </a:spcBef>
                      </a:pPr>
                      <a:r>
                        <a:rPr kumimoji="1" lang="en-US" altLang="ja-JP" sz="2800" dirty="0">
                          <a:latin typeface="BIZ UDPゴシック" panose="020B0400000000000000" pitchFamily="50" charset="-128"/>
                          <a:ea typeface="BIZ UDPゴシック" panose="020B0400000000000000" pitchFamily="50" charset="-128"/>
                        </a:rPr>
                        <a:t>	PDCA</a:t>
                      </a:r>
                      <a:r>
                        <a:rPr kumimoji="1" lang="ja-JP" altLang="en-US" sz="2800" dirty="0">
                          <a:latin typeface="BIZ UDPゴシック" panose="020B0400000000000000" pitchFamily="50" charset="-128"/>
                          <a:ea typeface="BIZ UDPゴシック" panose="020B0400000000000000" pitchFamily="50" charset="-128"/>
                        </a:rPr>
                        <a:t>に基づく運用</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ー</a:t>
                      </a:r>
                    </a:p>
                  </a:txBody>
                  <a:tcPr anchor="ctr">
                    <a:solidFill>
                      <a:schemeClr val="accent6">
                        <a:lumMod val="20000"/>
                        <a:lumOff val="80000"/>
                      </a:schemeClr>
                    </a:solidFill>
                  </a:tcPr>
                </a:tc>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ー</a:t>
                      </a:r>
                    </a:p>
                  </a:txBody>
                  <a:tcPr anchor="ctr">
                    <a:solidFill>
                      <a:schemeClr val="accent6">
                        <a:lumMod val="20000"/>
                        <a:lumOff val="80000"/>
                      </a:schemeClr>
                    </a:solidFill>
                  </a:tcPr>
                </a:tc>
                <a:extLst>
                  <a:ext uri="{0D108BD9-81ED-4DB2-BD59-A6C34878D82A}">
                    <a16:rowId xmlns:a16="http://schemas.microsoft.com/office/drawing/2014/main" val="686455240"/>
                  </a:ext>
                </a:extLst>
              </a:tr>
            </a:tbl>
          </a:graphicData>
        </a:graphic>
      </p:graphicFrame>
      <p:sp>
        <p:nvSpPr>
          <p:cNvPr id="2" name="object 40">
            <a:extLst>
              <a:ext uri="{FF2B5EF4-FFF2-40B4-BE49-F238E27FC236}">
                <a16:creationId xmlns:a16="http://schemas.microsoft.com/office/drawing/2014/main" id="{A4126893-0ECA-B276-2237-110B7FFD5D8E}"/>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61007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5. </a:t>
            </a:r>
            <a:r>
              <a:rPr lang="ja-JP" altLang="en-US" sz="3600" dirty="0">
                <a:latin typeface="BIZ UDPゴシック" panose="020B0400000000000000" pitchFamily="50" charset="-128"/>
                <a:ea typeface="BIZ UDPゴシック" panose="020B0400000000000000" pitchFamily="50" charset="-128"/>
              </a:rPr>
              <a:t>リーダーシップ</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P14</a:t>
            </a:r>
          </a:p>
        </p:txBody>
      </p:sp>
      <p:graphicFrame>
        <p:nvGraphicFramePr>
          <p:cNvPr id="2" name="表 1">
            <a:extLst>
              <a:ext uri="{FF2B5EF4-FFF2-40B4-BE49-F238E27FC236}">
                <a16:creationId xmlns:a16="http://schemas.microsoft.com/office/drawing/2014/main" id="{B2F5E06D-FF32-35B2-8AC0-D66A9EA6D466}"/>
              </a:ext>
            </a:extLst>
          </p:cNvPr>
          <p:cNvGraphicFramePr>
            <a:graphicFrameLocks noGrp="1"/>
          </p:cNvGraphicFramePr>
          <p:nvPr>
            <p:extLst>
              <p:ext uri="{D42A27DB-BD31-4B8C-83A1-F6EECF244321}">
                <p14:modId xmlns:p14="http://schemas.microsoft.com/office/powerpoint/2010/main" val="2895247702"/>
              </p:ext>
            </p:extLst>
          </p:nvPr>
        </p:nvGraphicFramePr>
        <p:xfrm>
          <a:off x="1491449" y="2390400"/>
          <a:ext cx="15606943" cy="5772148"/>
        </p:xfrm>
        <a:graphic>
          <a:graphicData uri="http://schemas.openxmlformats.org/drawingml/2006/table">
            <a:tbl>
              <a:tblPr firstRow="1" bandRow="1">
                <a:tableStyleId>{5C22544A-7EE6-4342-B048-85BDC9FD1C3A}</a:tableStyleId>
              </a:tblPr>
              <a:tblGrid>
                <a:gridCol w="7612794">
                  <a:extLst>
                    <a:ext uri="{9D8B030D-6E8A-4147-A177-3AD203B41FA5}">
                      <a16:colId xmlns:a16="http://schemas.microsoft.com/office/drawing/2014/main" val="2231340116"/>
                    </a:ext>
                  </a:extLst>
                </a:gridCol>
                <a:gridCol w="5239078">
                  <a:extLst>
                    <a:ext uri="{9D8B030D-6E8A-4147-A177-3AD203B41FA5}">
                      <a16:colId xmlns:a16="http://schemas.microsoft.com/office/drawing/2014/main" val="1338354734"/>
                    </a:ext>
                  </a:extLst>
                </a:gridCol>
                <a:gridCol w="2755071">
                  <a:extLst>
                    <a:ext uri="{9D8B030D-6E8A-4147-A177-3AD203B41FA5}">
                      <a16:colId xmlns:a16="http://schemas.microsoft.com/office/drawing/2014/main" val="884620217"/>
                    </a:ext>
                  </a:extLst>
                </a:gridCol>
              </a:tblGrid>
              <a:tr h="539231">
                <a:tc>
                  <a:txBody>
                    <a:bodyPr/>
                    <a:lstStyle/>
                    <a:p>
                      <a:pPr algn="ct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作成文書（例）</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p>
                  </a:txBody>
                  <a:tcPr>
                    <a:solidFill>
                      <a:schemeClr val="accent6"/>
                    </a:solidFill>
                  </a:tcPr>
                </a:tc>
                <a:extLst>
                  <a:ext uri="{0D108BD9-81ED-4DB2-BD59-A6C34878D82A}">
                    <a16:rowId xmlns:a16="http://schemas.microsoft.com/office/drawing/2014/main" val="3178352265"/>
                  </a:ext>
                </a:extLst>
              </a:tr>
              <a:tr h="1463324">
                <a:tc>
                  <a:txBody>
                    <a:bodyPr/>
                    <a:lstStyle/>
                    <a:p>
                      <a:pPr>
                        <a:lnSpc>
                          <a:spcPct val="13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5.1	</a:t>
                      </a:r>
                      <a:r>
                        <a:rPr kumimoji="1" lang="ja-JP" altLang="en-US" sz="3200" dirty="0">
                          <a:solidFill>
                            <a:schemeClr val="tx1"/>
                          </a:solidFill>
                          <a:latin typeface="BIZ UDPゴシック" panose="020B0400000000000000" pitchFamily="50" charset="-128"/>
                          <a:ea typeface="BIZ UDPゴシック" panose="020B0400000000000000" pitchFamily="50" charset="-128"/>
                        </a:rPr>
                        <a:t>リーダーシップ及びコミットメント</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トップが責任を持って実行すること</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P11</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P12</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524538270"/>
                  </a:ext>
                </a:extLst>
              </a:tr>
              <a:tr h="1463324">
                <a:tc>
                  <a:txBody>
                    <a:bodyPr/>
                    <a:lstStyle/>
                    <a:p>
                      <a:pPr>
                        <a:lnSpc>
                          <a:spcPct val="13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5.2	</a:t>
                      </a:r>
                      <a:r>
                        <a:rPr kumimoji="1" lang="ja-JP" altLang="en-US" sz="3200" dirty="0">
                          <a:solidFill>
                            <a:schemeClr val="tx1"/>
                          </a:solidFill>
                          <a:latin typeface="BIZ UDPゴシック" panose="020B0400000000000000" pitchFamily="50" charset="-128"/>
                          <a:ea typeface="BIZ UDPゴシック" panose="020B0400000000000000" pitchFamily="50" charset="-128"/>
                        </a:rPr>
                        <a:t>方針</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情報セキュリティ方針の作成</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情報セキュリティ方針</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P12</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P13</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846263518"/>
                  </a:ext>
                </a:extLst>
              </a:tr>
              <a:tr h="2306269">
                <a:tc>
                  <a:txBody>
                    <a:bodyPr/>
                    <a:lstStyle/>
                    <a:p>
                      <a:pPr>
                        <a:lnSpc>
                          <a:spcPct val="13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5.3	</a:t>
                      </a:r>
                      <a:r>
                        <a:rPr kumimoji="1" lang="ja-JP" altLang="en-US" sz="3200" dirty="0">
                          <a:solidFill>
                            <a:schemeClr val="tx1"/>
                          </a:solidFill>
                          <a:latin typeface="BIZ UDPゴシック" panose="020B0400000000000000" pitchFamily="50" charset="-128"/>
                          <a:ea typeface="BIZ UDPゴシック" panose="020B0400000000000000" pitchFamily="50" charset="-128"/>
                        </a:rPr>
                        <a:t>組織の役割、責任及び権限</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役割と権限の割り当てと組織内への伝達</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en-US" altLang="ja-JP" sz="2800" dirty="0">
                          <a:solidFill>
                            <a:schemeClr val="tx1"/>
                          </a:solidFill>
                          <a:latin typeface="BIZ UDPゴシック" panose="020B0400000000000000" pitchFamily="50" charset="-128"/>
                          <a:ea typeface="BIZ UDPゴシック" panose="020B0400000000000000" pitchFamily="50" charset="-128"/>
                        </a:rPr>
                        <a:t>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の運用組織図</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責任者または部門の名称と</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800" dirty="0">
                          <a:solidFill>
                            <a:schemeClr val="tx1"/>
                          </a:solidFill>
                          <a:latin typeface="BIZ UDPゴシック" panose="020B0400000000000000" pitchFamily="50" charset="-128"/>
                          <a:ea typeface="BIZ UDPゴシック" panose="020B0400000000000000" pitchFamily="50" charset="-128"/>
                        </a:rPr>
                        <a:t>役割を明記した文書</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P13</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P14</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584566057"/>
                  </a:ext>
                </a:extLst>
              </a:tr>
            </a:tbl>
          </a:graphicData>
        </a:graphic>
      </p:graphicFrame>
      <p:sp>
        <p:nvSpPr>
          <p:cNvPr id="4" name="object 40">
            <a:extLst>
              <a:ext uri="{FF2B5EF4-FFF2-40B4-BE49-F238E27FC236}">
                <a16:creationId xmlns:a16="http://schemas.microsoft.com/office/drawing/2014/main" id="{B38E880E-7FC7-62F0-F408-97F8A7B6039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73295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6. </a:t>
            </a:r>
            <a:r>
              <a:rPr lang="ja-JP" altLang="en-US" sz="3600" dirty="0">
                <a:latin typeface="BIZ UDPゴシック" panose="020B0400000000000000" pitchFamily="50" charset="-128"/>
                <a:ea typeface="BIZ UDPゴシック" panose="020B0400000000000000" pitchFamily="50" charset="-128"/>
              </a:rPr>
              <a:t>計画</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P24</a:t>
            </a:r>
          </a:p>
        </p:txBody>
      </p:sp>
      <p:graphicFrame>
        <p:nvGraphicFramePr>
          <p:cNvPr id="7" name="表 6">
            <a:extLst>
              <a:ext uri="{FF2B5EF4-FFF2-40B4-BE49-F238E27FC236}">
                <a16:creationId xmlns:a16="http://schemas.microsoft.com/office/drawing/2014/main" id="{71B0D8EB-42A6-70D8-EF09-A7740F179A12}"/>
              </a:ext>
            </a:extLst>
          </p:cNvPr>
          <p:cNvGraphicFramePr>
            <a:graphicFrameLocks noGrp="1"/>
          </p:cNvGraphicFramePr>
          <p:nvPr>
            <p:extLst>
              <p:ext uri="{D42A27DB-BD31-4B8C-83A1-F6EECF244321}">
                <p14:modId xmlns:p14="http://schemas.microsoft.com/office/powerpoint/2010/main" val="832235716"/>
              </p:ext>
            </p:extLst>
          </p:nvPr>
        </p:nvGraphicFramePr>
        <p:xfrm>
          <a:off x="1521502" y="2390400"/>
          <a:ext cx="15573802" cy="6257536"/>
        </p:xfrm>
        <a:graphic>
          <a:graphicData uri="http://schemas.openxmlformats.org/drawingml/2006/table">
            <a:tbl>
              <a:tblPr firstRow="1" bandRow="1">
                <a:tableStyleId>{5C22544A-7EE6-4342-B048-85BDC9FD1C3A}</a:tableStyleId>
              </a:tblPr>
              <a:tblGrid>
                <a:gridCol w="7203680">
                  <a:extLst>
                    <a:ext uri="{9D8B030D-6E8A-4147-A177-3AD203B41FA5}">
                      <a16:colId xmlns:a16="http://schemas.microsoft.com/office/drawing/2014/main" val="2231340116"/>
                    </a:ext>
                  </a:extLst>
                </a:gridCol>
                <a:gridCol w="5612823">
                  <a:extLst>
                    <a:ext uri="{9D8B030D-6E8A-4147-A177-3AD203B41FA5}">
                      <a16:colId xmlns:a16="http://schemas.microsoft.com/office/drawing/2014/main" val="1338354734"/>
                    </a:ext>
                  </a:extLst>
                </a:gridCol>
                <a:gridCol w="2757299">
                  <a:extLst>
                    <a:ext uri="{9D8B030D-6E8A-4147-A177-3AD203B41FA5}">
                      <a16:colId xmlns:a16="http://schemas.microsoft.com/office/drawing/2014/main" val="884620217"/>
                    </a:ext>
                  </a:extLst>
                </a:gridCol>
              </a:tblGrid>
              <a:tr h="0">
                <a:tc>
                  <a:txBody>
                    <a:bodyPr/>
                    <a:lstStyle/>
                    <a:p>
                      <a:pPr algn="ctr">
                        <a:lnSpc>
                          <a:spcPct val="110000"/>
                        </a:lnSpc>
                      </a:pP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作成文書（例）</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p>
                  </a:txBody>
                  <a:tcPr>
                    <a:solidFill>
                      <a:schemeClr val="accent6"/>
                    </a:solidFill>
                  </a:tcPr>
                </a:tc>
                <a:extLst>
                  <a:ext uri="{0D108BD9-81ED-4DB2-BD59-A6C34878D82A}">
                    <a16:rowId xmlns:a16="http://schemas.microsoft.com/office/drawing/2014/main" val="3178352265"/>
                  </a:ext>
                </a:extLst>
              </a:tr>
              <a:tr h="2282791">
                <a:tc>
                  <a:txBody>
                    <a:bodyPr/>
                    <a:lstStyle/>
                    <a:p>
                      <a:pPr>
                        <a:lnSpc>
                          <a:spcPct val="110000"/>
                        </a:lnSpc>
                        <a:spcBef>
                          <a:spcPts val="1000"/>
                        </a:spcBef>
                      </a:pPr>
                      <a:r>
                        <a:rPr kumimoji="1" lang="en-US" altLang="ja-JP" sz="3200" dirty="0">
                          <a:solidFill>
                            <a:schemeClr val="tx1"/>
                          </a:solidFill>
                          <a:latin typeface="BIZ UDPゴシック" panose="020B0400000000000000" pitchFamily="50" charset="-128"/>
                          <a:ea typeface="BIZ UDPゴシック" panose="020B0400000000000000" pitchFamily="50" charset="-128"/>
                        </a:rPr>
                        <a:t>6.1	</a:t>
                      </a:r>
                      <a:r>
                        <a:rPr kumimoji="1" lang="ja-JP" altLang="en-US" sz="3200" dirty="0">
                          <a:solidFill>
                            <a:schemeClr val="tx1"/>
                          </a:solidFill>
                          <a:latin typeface="BIZ UDPゴシック" panose="020B0400000000000000" pitchFamily="50" charset="-128"/>
                          <a:ea typeface="BIZ UDPゴシック" panose="020B0400000000000000" pitchFamily="50" charset="-128"/>
                        </a:rPr>
                        <a:t>リスク及び機会に対する活動</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spcBef>
                          <a:spcPts val="1000"/>
                        </a:spcBef>
                      </a:pPr>
                      <a:r>
                        <a:rPr kumimoji="1" lang="en-US" altLang="ja-JP" sz="28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情報資産に対するリスクの決定と</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en-US" altLang="ja-JP" sz="28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対応手順の確立</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資産目録（情報資産管理台帳）</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リスクアセスメント結果報告書</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適用宣言書</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リスク対応計画</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P15</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P22</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524538270"/>
                  </a:ext>
                </a:extLst>
              </a:tr>
              <a:tr h="2032939">
                <a:tc>
                  <a:txBody>
                    <a:bodyPr/>
                    <a:lstStyle/>
                    <a:p>
                      <a:pPr>
                        <a:lnSpc>
                          <a:spcPct val="110000"/>
                        </a:lnSpc>
                        <a:spcBef>
                          <a:spcPts val="1000"/>
                        </a:spcBef>
                      </a:pPr>
                      <a:r>
                        <a:rPr kumimoji="1" lang="en-US" altLang="ja-JP" sz="3200" dirty="0">
                          <a:solidFill>
                            <a:schemeClr val="tx1"/>
                          </a:solidFill>
                          <a:latin typeface="BIZ UDPゴシック" panose="020B0400000000000000" pitchFamily="50" charset="-128"/>
                          <a:ea typeface="BIZ UDPゴシック" panose="020B0400000000000000" pitchFamily="50" charset="-128"/>
                        </a:rPr>
                        <a:t>6.2	</a:t>
                      </a:r>
                      <a:r>
                        <a:rPr kumimoji="1" lang="ja-JP" altLang="en-US" sz="3200" dirty="0">
                          <a:solidFill>
                            <a:schemeClr val="tx1"/>
                          </a:solidFill>
                          <a:latin typeface="BIZ UDPゴシック" panose="020B0400000000000000" pitchFamily="50" charset="-128"/>
                          <a:ea typeface="BIZ UDPゴシック" panose="020B0400000000000000" pitchFamily="50" charset="-128"/>
                        </a:rPr>
                        <a:t>情報セキュリティ目的及びそれを</a:t>
                      </a:r>
                      <a:br>
                        <a:rPr kumimoji="1" lang="en-US" altLang="ja-JP" sz="3200" dirty="0">
                          <a:solidFill>
                            <a:schemeClr val="tx1"/>
                          </a:solidFill>
                          <a:latin typeface="BIZ UDPゴシック" panose="020B0400000000000000" pitchFamily="50" charset="-128"/>
                          <a:ea typeface="BIZ UDPゴシック" panose="020B0400000000000000" pitchFamily="50" charset="-128"/>
                        </a:rPr>
                      </a:br>
                      <a:r>
                        <a:rPr kumimoji="1" lang="en-US" altLang="ja-JP" sz="3200" dirty="0">
                          <a:solidFill>
                            <a:schemeClr val="tx1"/>
                          </a:solidFill>
                          <a:latin typeface="BIZ UDPゴシック" panose="020B0400000000000000" pitchFamily="50" charset="-128"/>
                          <a:ea typeface="BIZ UDPゴシック" panose="020B0400000000000000" pitchFamily="50" charset="-128"/>
                        </a:rPr>
                        <a:t>	</a:t>
                      </a:r>
                      <a:r>
                        <a:rPr kumimoji="1" lang="ja-JP" altLang="en-US" sz="3200" dirty="0">
                          <a:solidFill>
                            <a:schemeClr val="tx1"/>
                          </a:solidFill>
                          <a:latin typeface="BIZ UDPゴシック" panose="020B0400000000000000" pitchFamily="50" charset="-128"/>
                          <a:ea typeface="BIZ UDPゴシック" panose="020B0400000000000000" pitchFamily="50" charset="-128"/>
                        </a:rPr>
                        <a:t>達成するための計画策定</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spcBef>
                          <a:spcPts val="1000"/>
                        </a:spcBef>
                      </a:pPr>
                      <a:r>
                        <a:rPr kumimoji="1" lang="en-US" altLang="ja-JP" sz="28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目的の確立と達成のための計画策定</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en-US" altLang="ja-JP" sz="2800" dirty="0">
                          <a:solidFill>
                            <a:schemeClr val="tx1"/>
                          </a:solidFill>
                          <a:latin typeface="BIZ UDPゴシック" panose="020B0400000000000000" pitchFamily="50" charset="-128"/>
                          <a:ea typeface="BIZ UDPゴシック" panose="020B0400000000000000" pitchFamily="50" charset="-128"/>
                        </a:rPr>
                        <a:t>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有効性評価表</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P22</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P24</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846263518"/>
                  </a:ext>
                </a:extLst>
              </a:tr>
              <a:tr h="1389419">
                <a:tc>
                  <a:txBody>
                    <a:bodyPr/>
                    <a:lstStyle/>
                    <a:p>
                      <a:pPr>
                        <a:lnSpc>
                          <a:spcPct val="110000"/>
                        </a:lnSpc>
                        <a:spcBef>
                          <a:spcPts val="1000"/>
                        </a:spcBef>
                      </a:pPr>
                      <a:r>
                        <a:rPr kumimoji="1" lang="en-US" altLang="ja-JP" sz="3200" dirty="0">
                          <a:solidFill>
                            <a:schemeClr val="tx1"/>
                          </a:solidFill>
                          <a:latin typeface="BIZ UDPゴシック" panose="020B0400000000000000" pitchFamily="50" charset="-128"/>
                          <a:ea typeface="BIZ UDPゴシック" panose="020B0400000000000000" pitchFamily="50" charset="-128"/>
                        </a:rPr>
                        <a:t>6.3	</a:t>
                      </a:r>
                      <a:r>
                        <a:rPr kumimoji="1" lang="ja-JP" altLang="en-US" sz="3200" dirty="0">
                          <a:solidFill>
                            <a:schemeClr val="tx1"/>
                          </a:solidFill>
                          <a:latin typeface="BIZ UDPゴシック" panose="020B0400000000000000" pitchFamily="50" charset="-128"/>
                          <a:ea typeface="BIZ UDPゴシック" panose="020B0400000000000000" pitchFamily="50" charset="-128"/>
                        </a:rPr>
                        <a:t>変更の計画策定</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spcBef>
                          <a:spcPts val="1000"/>
                        </a:spcBef>
                      </a:pPr>
                      <a:r>
                        <a:rPr kumimoji="1" lang="en-US" altLang="ja-JP" sz="28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変更が必要な時は計画的に</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40000"/>
                        <a:lumOff val="60000"/>
                      </a:schemeClr>
                    </a:solidFill>
                  </a:tcPr>
                </a:tc>
                <a:extLst>
                  <a:ext uri="{0D108BD9-81ED-4DB2-BD59-A6C34878D82A}">
                    <a16:rowId xmlns:a16="http://schemas.microsoft.com/office/drawing/2014/main" val="1584566057"/>
                  </a:ext>
                </a:extLst>
              </a:tr>
            </a:tbl>
          </a:graphicData>
        </a:graphic>
      </p:graphicFrame>
      <p:sp>
        <p:nvSpPr>
          <p:cNvPr id="2" name="object 40">
            <a:extLst>
              <a:ext uri="{FF2B5EF4-FFF2-40B4-BE49-F238E27FC236}">
                <a16:creationId xmlns:a16="http://schemas.microsoft.com/office/drawing/2014/main" id="{D38D3BA8-3429-4E94-A4A0-F9CC0A2BD134}"/>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25323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7. </a:t>
            </a:r>
            <a:r>
              <a:rPr lang="ja-JP" altLang="en-US" sz="3600" dirty="0">
                <a:latin typeface="BIZ UDPゴシック" panose="020B0400000000000000" pitchFamily="50" charset="-128"/>
                <a:ea typeface="BIZ UDPゴシック" panose="020B0400000000000000" pitchFamily="50" charset="-128"/>
              </a:rPr>
              <a:t>支援</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13-2-5.】</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P34</a:t>
            </a:r>
          </a:p>
        </p:txBody>
      </p:sp>
      <p:graphicFrame>
        <p:nvGraphicFramePr>
          <p:cNvPr id="7" name="表 6">
            <a:extLst>
              <a:ext uri="{FF2B5EF4-FFF2-40B4-BE49-F238E27FC236}">
                <a16:creationId xmlns:a16="http://schemas.microsoft.com/office/drawing/2014/main" id="{71B0D8EB-42A6-70D8-EF09-A7740F179A12}"/>
              </a:ext>
            </a:extLst>
          </p:cNvPr>
          <p:cNvGraphicFramePr>
            <a:graphicFrameLocks noGrp="1"/>
          </p:cNvGraphicFramePr>
          <p:nvPr>
            <p:extLst>
              <p:ext uri="{D42A27DB-BD31-4B8C-83A1-F6EECF244321}">
                <p14:modId xmlns:p14="http://schemas.microsoft.com/office/powerpoint/2010/main" val="1041593494"/>
              </p:ext>
            </p:extLst>
          </p:nvPr>
        </p:nvGraphicFramePr>
        <p:xfrm>
          <a:off x="1514008" y="2390400"/>
          <a:ext cx="15597201" cy="6992112"/>
        </p:xfrm>
        <a:graphic>
          <a:graphicData uri="http://schemas.openxmlformats.org/drawingml/2006/table">
            <a:tbl>
              <a:tblPr firstRow="1" bandRow="1">
                <a:tableStyleId>{5C22544A-7EE6-4342-B048-85BDC9FD1C3A}</a:tableStyleId>
              </a:tblPr>
              <a:tblGrid>
                <a:gridCol w="8409220">
                  <a:extLst>
                    <a:ext uri="{9D8B030D-6E8A-4147-A177-3AD203B41FA5}">
                      <a16:colId xmlns:a16="http://schemas.microsoft.com/office/drawing/2014/main" val="2231340116"/>
                    </a:ext>
                  </a:extLst>
                </a:gridCol>
                <a:gridCol w="4414777">
                  <a:extLst>
                    <a:ext uri="{9D8B030D-6E8A-4147-A177-3AD203B41FA5}">
                      <a16:colId xmlns:a16="http://schemas.microsoft.com/office/drawing/2014/main" val="1338354734"/>
                    </a:ext>
                  </a:extLst>
                </a:gridCol>
                <a:gridCol w="2773204">
                  <a:extLst>
                    <a:ext uri="{9D8B030D-6E8A-4147-A177-3AD203B41FA5}">
                      <a16:colId xmlns:a16="http://schemas.microsoft.com/office/drawing/2014/main" val="884620217"/>
                    </a:ext>
                  </a:extLst>
                </a:gridCol>
              </a:tblGrid>
              <a:tr h="430786">
                <a:tc>
                  <a:txBody>
                    <a:bodyPr/>
                    <a:lstStyle/>
                    <a:p>
                      <a:pPr algn="ct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作成文書（例）</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p>
                  </a:txBody>
                  <a:tcPr>
                    <a:solidFill>
                      <a:schemeClr val="accent6"/>
                    </a:solidFill>
                  </a:tcPr>
                </a:tc>
                <a:extLst>
                  <a:ext uri="{0D108BD9-81ED-4DB2-BD59-A6C34878D82A}">
                    <a16:rowId xmlns:a16="http://schemas.microsoft.com/office/drawing/2014/main" val="3178352265"/>
                  </a:ext>
                </a:extLst>
              </a:tr>
              <a:tr h="960256">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7.1</a:t>
                      </a:r>
                      <a:r>
                        <a:rPr kumimoji="1" lang="ja-JP" altLang="en-US" sz="3200" dirty="0">
                          <a:solidFill>
                            <a:schemeClr val="tx1"/>
                          </a:solidFill>
                          <a:latin typeface="BIZ UDPゴシック" panose="020B0400000000000000" pitchFamily="50" charset="-128"/>
                          <a:ea typeface="BIZ UDPゴシック" panose="020B0400000000000000" pitchFamily="50" charset="-128"/>
                        </a:rPr>
                        <a:t>	資源</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必要資源</a:t>
                      </a:r>
                      <a:r>
                        <a:rPr kumimoji="1" lang="en-US" altLang="ja-JP" sz="2800" dirty="0">
                          <a:solidFill>
                            <a:schemeClr val="tx1"/>
                          </a:solidFill>
                          <a:latin typeface="BIZ UDPゴシック" panose="020B0400000000000000" pitchFamily="50" charset="-128"/>
                          <a:ea typeface="BIZ UDPゴシック" panose="020B0400000000000000" pitchFamily="50" charset="-128"/>
                        </a:rPr>
                        <a:t>【</a:t>
                      </a:r>
                      <a:r>
                        <a:rPr kumimoji="1" lang="ja-JP" altLang="en-US" sz="2800" dirty="0">
                          <a:solidFill>
                            <a:schemeClr val="tx1"/>
                          </a:solidFill>
                          <a:latin typeface="BIZ UDPゴシック" panose="020B0400000000000000" pitchFamily="50" charset="-128"/>
                          <a:ea typeface="BIZ UDPゴシック" panose="020B0400000000000000" pitchFamily="50" charset="-128"/>
                        </a:rPr>
                        <a:t>人、物、金、情報</a:t>
                      </a:r>
                      <a:r>
                        <a:rPr kumimoji="1" lang="en-US" altLang="ja-JP" sz="2800" dirty="0">
                          <a:solidFill>
                            <a:schemeClr val="tx1"/>
                          </a:solidFill>
                          <a:latin typeface="BIZ UDPゴシック" panose="020B0400000000000000" pitchFamily="50" charset="-128"/>
                          <a:ea typeface="BIZ UDPゴシック" panose="020B0400000000000000" pitchFamily="50" charset="-128"/>
                        </a:rPr>
                        <a:t>】</a:t>
                      </a:r>
                      <a:r>
                        <a:rPr kumimoji="1" lang="ja-JP" altLang="en-US" sz="2800" dirty="0">
                          <a:solidFill>
                            <a:schemeClr val="tx1"/>
                          </a:solidFill>
                          <a:latin typeface="BIZ UDPゴシック" panose="020B0400000000000000" pitchFamily="50" charset="-128"/>
                          <a:ea typeface="BIZ UDPゴシック" panose="020B0400000000000000" pitchFamily="50" charset="-128"/>
                        </a:rPr>
                        <a:t>の決定</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P25</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P26</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524538270"/>
                  </a:ext>
                </a:extLst>
              </a:tr>
              <a:tr h="1771978">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7.2	</a:t>
                      </a:r>
                      <a:r>
                        <a:rPr kumimoji="1" lang="ja-JP" altLang="en-US" sz="3200" dirty="0">
                          <a:solidFill>
                            <a:schemeClr val="tx1"/>
                          </a:solidFill>
                          <a:latin typeface="BIZ UDPゴシック" panose="020B0400000000000000" pitchFamily="50" charset="-128"/>
                          <a:ea typeface="BIZ UDPゴシック" panose="020B0400000000000000" pitchFamily="50" charset="-128"/>
                        </a:rPr>
                        <a:t>力量</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要員の力量を定義し、評価する</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800" dirty="0">
                          <a:solidFill>
                            <a:schemeClr val="tx1"/>
                          </a:solidFill>
                          <a:latin typeface="BIZ UDPゴシック" panose="020B0400000000000000" pitchFamily="50" charset="-128"/>
                          <a:ea typeface="BIZ UDPゴシック" panose="020B0400000000000000" pitchFamily="50" charset="-128"/>
                        </a:rPr>
                        <a:t>	結果に応じて教育を計画し実施</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力量確認表</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教育計画書</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理解度確認テスト</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教育実施記録</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P26</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P30</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846263518"/>
                  </a:ext>
                </a:extLst>
              </a:tr>
              <a:tr h="1306512">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7.3	</a:t>
                      </a:r>
                      <a:r>
                        <a:rPr kumimoji="1" lang="ja-JP" altLang="en-US" sz="3200" dirty="0">
                          <a:solidFill>
                            <a:schemeClr val="tx1"/>
                          </a:solidFill>
                          <a:latin typeface="BIZ UDPゴシック" panose="020B0400000000000000" pitchFamily="50" charset="-128"/>
                          <a:ea typeface="BIZ UDPゴシック" panose="020B0400000000000000" pitchFamily="50" charset="-128"/>
                        </a:rPr>
                        <a:t>認識</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適用範囲のすべての要員が認識しなければ</a:t>
                      </a:r>
                      <a:br>
                        <a:rPr kumimoji="1" lang="ja-JP" altLang="en-US" sz="2800" dirty="0">
                          <a:solidFill>
                            <a:schemeClr val="tx1"/>
                          </a:solidFill>
                          <a:latin typeface="BIZ UDPゴシック" panose="020B0400000000000000" pitchFamily="50" charset="-128"/>
                          <a:ea typeface="BIZ UDPゴシック" panose="020B0400000000000000" pitchFamily="50" charset="-128"/>
                        </a:rPr>
                      </a:br>
                      <a:r>
                        <a:rPr kumimoji="1" lang="ja-JP" altLang="en-US" sz="2800" dirty="0">
                          <a:solidFill>
                            <a:schemeClr val="tx1"/>
                          </a:solidFill>
                          <a:latin typeface="BIZ UDPゴシック" panose="020B0400000000000000" pitchFamily="50" charset="-128"/>
                          <a:ea typeface="BIZ UDPゴシック" panose="020B0400000000000000" pitchFamily="50" charset="-128"/>
                        </a:rPr>
                        <a:t>	ならない内容</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P30</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P31</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584566057"/>
                  </a:ext>
                </a:extLst>
              </a:tr>
              <a:tr h="960256">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7.4	</a:t>
                      </a:r>
                      <a:r>
                        <a:rPr kumimoji="1" lang="ja-JP" altLang="en-US" sz="3200" dirty="0">
                          <a:solidFill>
                            <a:schemeClr val="tx1"/>
                          </a:solidFill>
                          <a:latin typeface="BIZ UDPゴシック" panose="020B0400000000000000" pitchFamily="50" charset="-128"/>
                          <a:ea typeface="BIZ UDPゴシック" panose="020B0400000000000000" pitchFamily="50" charset="-128"/>
                        </a:rPr>
                        <a:t>コミュニケーション</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意思疎通に必要なプロセスの確立</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P31</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P32</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427498537"/>
                  </a:ext>
                </a:extLst>
              </a:tr>
              <a:tr h="960256">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7.5	</a:t>
                      </a:r>
                      <a:r>
                        <a:rPr kumimoji="1" lang="ja-JP" altLang="en-US" sz="3200" dirty="0">
                          <a:solidFill>
                            <a:schemeClr val="tx1"/>
                          </a:solidFill>
                          <a:latin typeface="BIZ UDPゴシック" panose="020B0400000000000000" pitchFamily="50" charset="-128"/>
                          <a:ea typeface="BIZ UDPゴシック" panose="020B0400000000000000" pitchFamily="50" charset="-128"/>
                        </a:rPr>
                        <a:t>文書化した情報</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文書化した情報の作成、更新、管理</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P32</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P34</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512641899"/>
                  </a:ext>
                </a:extLst>
              </a:tr>
            </a:tbl>
          </a:graphicData>
        </a:graphic>
      </p:graphicFrame>
      <p:sp>
        <p:nvSpPr>
          <p:cNvPr id="2" name="object 40">
            <a:extLst>
              <a:ext uri="{FF2B5EF4-FFF2-40B4-BE49-F238E27FC236}">
                <a16:creationId xmlns:a16="http://schemas.microsoft.com/office/drawing/2014/main" id="{9A4DA4B2-0663-A7A6-2B49-9D98D30DE2C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71697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8. </a:t>
            </a:r>
            <a:r>
              <a:rPr lang="ja-JP" altLang="en-US" sz="3600" dirty="0">
                <a:latin typeface="BIZ UDPゴシック" panose="020B0400000000000000" pitchFamily="50" charset="-128"/>
                <a:ea typeface="BIZ UDPゴシック" panose="020B0400000000000000" pitchFamily="50" charset="-128"/>
              </a:rPr>
              <a:t>運用</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13-2-6.】</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P37</a:t>
            </a:r>
          </a:p>
        </p:txBody>
      </p:sp>
      <p:graphicFrame>
        <p:nvGraphicFramePr>
          <p:cNvPr id="7" name="表 6">
            <a:extLst>
              <a:ext uri="{FF2B5EF4-FFF2-40B4-BE49-F238E27FC236}">
                <a16:creationId xmlns:a16="http://schemas.microsoft.com/office/drawing/2014/main" id="{71B0D8EB-42A6-70D8-EF09-A7740F179A12}"/>
              </a:ext>
            </a:extLst>
          </p:cNvPr>
          <p:cNvGraphicFramePr>
            <a:graphicFrameLocks noGrp="1"/>
          </p:cNvGraphicFramePr>
          <p:nvPr>
            <p:extLst>
              <p:ext uri="{D42A27DB-BD31-4B8C-83A1-F6EECF244321}">
                <p14:modId xmlns:p14="http://schemas.microsoft.com/office/powerpoint/2010/main" val="3987798317"/>
              </p:ext>
            </p:extLst>
          </p:nvPr>
        </p:nvGraphicFramePr>
        <p:xfrm>
          <a:off x="1506511" y="2390400"/>
          <a:ext cx="15612647" cy="5729982"/>
        </p:xfrm>
        <a:graphic>
          <a:graphicData uri="http://schemas.openxmlformats.org/drawingml/2006/table">
            <a:tbl>
              <a:tblPr firstRow="1" bandRow="1">
                <a:tableStyleId>{5C22544A-7EE6-4342-B048-85BDC9FD1C3A}</a:tableStyleId>
              </a:tblPr>
              <a:tblGrid>
                <a:gridCol w="9084626">
                  <a:extLst>
                    <a:ext uri="{9D8B030D-6E8A-4147-A177-3AD203B41FA5}">
                      <a16:colId xmlns:a16="http://schemas.microsoft.com/office/drawing/2014/main" val="2231340116"/>
                    </a:ext>
                  </a:extLst>
                </a:gridCol>
                <a:gridCol w="3741551">
                  <a:extLst>
                    <a:ext uri="{9D8B030D-6E8A-4147-A177-3AD203B41FA5}">
                      <a16:colId xmlns:a16="http://schemas.microsoft.com/office/drawing/2014/main" val="1338354734"/>
                    </a:ext>
                  </a:extLst>
                </a:gridCol>
                <a:gridCol w="2786470">
                  <a:extLst>
                    <a:ext uri="{9D8B030D-6E8A-4147-A177-3AD203B41FA5}">
                      <a16:colId xmlns:a16="http://schemas.microsoft.com/office/drawing/2014/main" val="884620217"/>
                    </a:ext>
                  </a:extLst>
                </a:gridCol>
              </a:tblGrid>
              <a:tr h="533030">
                <a:tc>
                  <a:txBody>
                    <a:bodyPr/>
                    <a:lstStyle/>
                    <a:p>
                      <a:pPr algn="ctr">
                        <a:lnSpc>
                          <a:spcPct val="110000"/>
                        </a:lnSpc>
                      </a:pP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作成文書（例）</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p>
                  </a:txBody>
                  <a:tcPr>
                    <a:solidFill>
                      <a:schemeClr val="accent6"/>
                    </a:solidFill>
                  </a:tcPr>
                </a:tc>
                <a:extLst>
                  <a:ext uri="{0D108BD9-81ED-4DB2-BD59-A6C34878D82A}">
                    <a16:rowId xmlns:a16="http://schemas.microsoft.com/office/drawing/2014/main" val="3178352265"/>
                  </a:ext>
                </a:extLst>
              </a:tr>
              <a:tr h="1725865">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8.1</a:t>
                      </a:r>
                      <a:r>
                        <a:rPr kumimoji="1" lang="ja-JP" altLang="en-US" sz="3200" dirty="0">
                          <a:solidFill>
                            <a:schemeClr val="tx1"/>
                          </a:solidFill>
                          <a:latin typeface="BIZ UDPゴシック" panose="020B0400000000000000" pitchFamily="50" charset="-128"/>
                          <a:ea typeface="BIZ UDPゴシック" panose="020B0400000000000000" pitchFamily="50" charset="-128"/>
                        </a:rPr>
                        <a:t>	運用の計画及び管理</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計画した活動の一覧表作成</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en-US" altLang="ja-JP" sz="2800" dirty="0">
                          <a:solidFill>
                            <a:schemeClr val="tx1"/>
                          </a:solidFill>
                          <a:latin typeface="BIZ UDPゴシック" panose="020B0400000000000000" pitchFamily="50" charset="-128"/>
                          <a:ea typeface="BIZ UDPゴシック" panose="020B0400000000000000" pitchFamily="50" charset="-128"/>
                        </a:rPr>
                        <a:t>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年間計画表</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a:t>
                      </a:r>
                      <a:r>
                        <a:rPr kumimoji="1" lang="ja-JP" altLang="en-US" sz="2800" dirty="0">
                          <a:solidFill>
                            <a:schemeClr val="tx1"/>
                          </a:solidFill>
                          <a:latin typeface="BIZ UDPゴシック" panose="020B0400000000000000" pitchFamily="50" charset="-128"/>
                          <a:ea typeface="BIZ UDPゴシック" panose="020B0400000000000000" pitchFamily="50" charset="-128"/>
                        </a:rPr>
                        <a:t>３４～</a:t>
                      </a:r>
                      <a:r>
                        <a:rPr kumimoji="1" lang="en-US" altLang="ja-JP" sz="2800" dirty="0">
                          <a:solidFill>
                            <a:schemeClr val="tx1"/>
                          </a:solidFill>
                          <a:latin typeface="BIZ UDPゴシック" panose="020B0400000000000000" pitchFamily="50" charset="-128"/>
                          <a:ea typeface="BIZ UDPゴシック" panose="020B0400000000000000" pitchFamily="50" charset="-128"/>
                        </a:rPr>
                        <a:t>P37</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524538270"/>
                  </a:ext>
                </a:extLst>
              </a:tr>
              <a:tr h="1725865">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8.2	</a:t>
                      </a:r>
                      <a:r>
                        <a:rPr kumimoji="1" lang="ja-JP" altLang="en-US" sz="3200" dirty="0">
                          <a:solidFill>
                            <a:schemeClr val="tx1"/>
                          </a:solidFill>
                          <a:latin typeface="BIZ UDPゴシック" panose="020B0400000000000000" pitchFamily="50" charset="-128"/>
                          <a:ea typeface="BIZ UDPゴシック" panose="020B0400000000000000" pitchFamily="50" charset="-128"/>
                        </a:rPr>
                        <a:t>情報セキュリティリスクアセスメント</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実施したリスクアセスメントプロセス結果の文書化</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リスクアセスメント</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800" dirty="0">
                          <a:solidFill>
                            <a:schemeClr val="tx1"/>
                          </a:solidFill>
                          <a:latin typeface="BIZ UDPゴシック" panose="020B0400000000000000" pitchFamily="50" charset="-128"/>
                          <a:ea typeface="BIZ UDPゴシック" panose="020B0400000000000000" pitchFamily="50" charset="-128"/>
                        </a:rPr>
                        <a:t>結果報告書</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P37</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846263518"/>
                  </a:ext>
                </a:extLst>
              </a:tr>
              <a:tr h="1725865">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8.3	</a:t>
                      </a:r>
                      <a:r>
                        <a:rPr kumimoji="1" lang="ja-JP" altLang="en-US" sz="3200" dirty="0">
                          <a:solidFill>
                            <a:schemeClr val="tx1"/>
                          </a:solidFill>
                          <a:latin typeface="BIZ UDPゴシック" panose="020B0400000000000000" pitchFamily="50" charset="-128"/>
                          <a:ea typeface="BIZ UDPゴシック" panose="020B0400000000000000" pitchFamily="50" charset="-128"/>
                        </a:rPr>
                        <a:t>情報セキュリティリスク対応</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実施したリスク対応計画結果の文書化</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リスク対応計画</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P37</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584566057"/>
                  </a:ext>
                </a:extLst>
              </a:tr>
            </a:tbl>
          </a:graphicData>
        </a:graphic>
      </p:graphicFrame>
      <p:sp>
        <p:nvSpPr>
          <p:cNvPr id="2" name="object 40">
            <a:extLst>
              <a:ext uri="{FF2B5EF4-FFF2-40B4-BE49-F238E27FC236}">
                <a16:creationId xmlns:a16="http://schemas.microsoft.com/office/drawing/2014/main" id="{2490E8F7-624F-FD65-3C8E-C148A92CBAB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53037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9. </a:t>
            </a:r>
            <a:r>
              <a:rPr lang="ja-JP" altLang="en-US" sz="3600" dirty="0">
                <a:latin typeface="BIZ UDPゴシック" panose="020B0400000000000000" pitchFamily="50" charset="-128"/>
                <a:ea typeface="BIZ UDPゴシック" panose="020B0400000000000000" pitchFamily="50" charset="-128"/>
              </a:rPr>
              <a:t>パフォーマンス評価</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13-2-7.】</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P45</a:t>
            </a:r>
          </a:p>
        </p:txBody>
      </p:sp>
      <p:graphicFrame>
        <p:nvGraphicFramePr>
          <p:cNvPr id="7" name="表 6">
            <a:extLst>
              <a:ext uri="{FF2B5EF4-FFF2-40B4-BE49-F238E27FC236}">
                <a16:creationId xmlns:a16="http://schemas.microsoft.com/office/drawing/2014/main" id="{71B0D8EB-42A6-70D8-EF09-A7740F179A12}"/>
              </a:ext>
            </a:extLst>
          </p:cNvPr>
          <p:cNvGraphicFramePr>
            <a:graphicFrameLocks noGrp="1"/>
          </p:cNvGraphicFramePr>
          <p:nvPr>
            <p:extLst>
              <p:ext uri="{D42A27DB-BD31-4B8C-83A1-F6EECF244321}">
                <p14:modId xmlns:p14="http://schemas.microsoft.com/office/powerpoint/2010/main" val="2880626354"/>
              </p:ext>
            </p:extLst>
          </p:nvPr>
        </p:nvGraphicFramePr>
        <p:xfrm>
          <a:off x="1502796" y="2390400"/>
          <a:ext cx="15624314" cy="6268683"/>
        </p:xfrm>
        <a:graphic>
          <a:graphicData uri="http://schemas.openxmlformats.org/drawingml/2006/table">
            <a:tbl>
              <a:tblPr firstRow="1" bandRow="1">
                <a:tableStyleId>{5C22544A-7EE6-4342-B048-85BDC9FD1C3A}</a:tableStyleId>
              </a:tblPr>
              <a:tblGrid>
                <a:gridCol w="8325016">
                  <a:extLst>
                    <a:ext uri="{9D8B030D-6E8A-4147-A177-3AD203B41FA5}">
                      <a16:colId xmlns:a16="http://schemas.microsoft.com/office/drawing/2014/main" val="2231340116"/>
                    </a:ext>
                  </a:extLst>
                </a:gridCol>
                <a:gridCol w="4508390">
                  <a:extLst>
                    <a:ext uri="{9D8B030D-6E8A-4147-A177-3AD203B41FA5}">
                      <a16:colId xmlns:a16="http://schemas.microsoft.com/office/drawing/2014/main" val="1338354734"/>
                    </a:ext>
                  </a:extLst>
                </a:gridCol>
                <a:gridCol w="2790908">
                  <a:extLst>
                    <a:ext uri="{9D8B030D-6E8A-4147-A177-3AD203B41FA5}">
                      <a16:colId xmlns:a16="http://schemas.microsoft.com/office/drawing/2014/main" val="884620217"/>
                    </a:ext>
                  </a:extLst>
                </a:gridCol>
              </a:tblGrid>
              <a:tr h="578195">
                <a:tc>
                  <a:txBody>
                    <a:bodyPr/>
                    <a:lstStyle/>
                    <a:p>
                      <a:pPr algn="ctr">
                        <a:lnSpc>
                          <a:spcPct val="110000"/>
                        </a:lnSpc>
                      </a:pP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作成文書（例）</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p>
                  </a:txBody>
                  <a:tcPr>
                    <a:solidFill>
                      <a:schemeClr val="accent6"/>
                    </a:solidFill>
                  </a:tcPr>
                </a:tc>
                <a:extLst>
                  <a:ext uri="{0D108BD9-81ED-4DB2-BD59-A6C34878D82A}">
                    <a16:rowId xmlns:a16="http://schemas.microsoft.com/office/drawing/2014/main" val="3178352265"/>
                  </a:ext>
                </a:extLst>
              </a:tr>
              <a:tr h="2214197">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9.1</a:t>
                      </a:r>
                      <a:r>
                        <a:rPr kumimoji="1" lang="ja-JP" altLang="en-US" sz="3200" dirty="0">
                          <a:solidFill>
                            <a:schemeClr val="tx1"/>
                          </a:solidFill>
                          <a:latin typeface="BIZ UDPゴシック" panose="020B0400000000000000" pitchFamily="50" charset="-128"/>
                          <a:ea typeface="BIZ UDPゴシック" panose="020B0400000000000000" pitchFamily="50" charset="-128"/>
                        </a:rPr>
                        <a:t>	監視、測定、分析及び評価</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情報セキュリティのパフォーマンスと</a:t>
                      </a:r>
                      <a:r>
                        <a:rPr kumimoji="1" lang="en-US" altLang="ja-JP" sz="2800" dirty="0">
                          <a:solidFill>
                            <a:schemeClr val="tx1"/>
                          </a:solidFill>
                          <a:latin typeface="BIZ UDPゴシック" panose="020B0400000000000000" pitchFamily="50" charset="-128"/>
                          <a:ea typeface="BIZ UDPゴシック" panose="020B0400000000000000" pitchFamily="50" charset="-128"/>
                        </a:rPr>
                        <a:t>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の</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800" dirty="0">
                          <a:solidFill>
                            <a:schemeClr val="tx1"/>
                          </a:solidFill>
                          <a:latin typeface="BIZ UDPゴシック" panose="020B0400000000000000" pitchFamily="50" charset="-128"/>
                          <a:ea typeface="BIZ UDPゴシック" panose="020B0400000000000000" pitchFamily="50" charset="-128"/>
                        </a:rPr>
                        <a:t>	有効性の評価</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en-US" altLang="ja-JP" sz="2800" dirty="0">
                          <a:solidFill>
                            <a:schemeClr val="tx1"/>
                          </a:solidFill>
                          <a:latin typeface="BIZ UDPゴシック" panose="020B0400000000000000" pitchFamily="50" charset="-128"/>
                          <a:ea typeface="BIZ UDPゴシック" panose="020B0400000000000000" pitchFamily="50" charset="-128"/>
                        </a:rPr>
                        <a:t>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有効性評価表</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P38</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P39</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524538270"/>
                  </a:ext>
                </a:extLst>
              </a:tr>
              <a:tr h="1954685">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9.2</a:t>
                      </a:r>
                      <a:r>
                        <a:rPr kumimoji="1" lang="ja-JP" altLang="en-US" sz="3200" dirty="0">
                          <a:solidFill>
                            <a:schemeClr val="tx1"/>
                          </a:solidFill>
                          <a:latin typeface="BIZ UDPゴシック" panose="020B0400000000000000" pitchFamily="50" charset="-128"/>
                          <a:ea typeface="BIZ UDPゴシック" panose="020B0400000000000000" pitchFamily="50" charset="-128"/>
                        </a:rPr>
                        <a:t>	内部監査</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a:t>
                      </a:r>
                      <a:r>
                        <a:rPr kumimoji="1" lang="en-US" altLang="ja-JP" sz="2800" dirty="0">
                          <a:solidFill>
                            <a:schemeClr val="tx1"/>
                          </a:solidFill>
                          <a:latin typeface="BIZ UDPゴシック" panose="020B0400000000000000" pitchFamily="50" charset="-128"/>
                          <a:ea typeface="BIZ UDPゴシック" panose="020B0400000000000000" pitchFamily="50" charset="-128"/>
                        </a:rPr>
                        <a:t>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の適合性、有効性についての監査</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内部監査チェックリスト</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内部監査計画書</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内部監査結果報告書</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P39</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P42</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846263518"/>
                  </a:ext>
                </a:extLst>
              </a:tr>
              <a:tr h="1521606">
                <a:tc>
                  <a:txBody>
                    <a:bodyPr/>
                    <a:lstStyle/>
                    <a:p>
                      <a:pPr>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9.3</a:t>
                      </a:r>
                      <a:r>
                        <a:rPr kumimoji="1" lang="ja-JP" altLang="en-US" sz="3200" dirty="0">
                          <a:solidFill>
                            <a:schemeClr val="tx1"/>
                          </a:solidFill>
                          <a:latin typeface="BIZ UDPゴシック" panose="020B0400000000000000" pitchFamily="50" charset="-128"/>
                          <a:ea typeface="BIZ UDPゴシック" panose="020B0400000000000000" pitchFamily="50" charset="-128"/>
                        </a:rPr>
                        <a:t>	マネジメントレビュー</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	トップマネジメントが</a:t>
                      </a:r>
                      <a:r>
                        <a:rPr kumimoji="1" lang="en-US" altLang="ja-JP" sz="2800" dirty="0">
                          <a:solidFill>
                            <a:schemeClr val="tx1"/>
                          </a:solidFill>
                          <a:latin typeface="BIZ UDPゴシック" panose="020B0400000000000000" pitchFamily="50" charset="-128"/>
                          <a:ea typeface="BIZ UDPゴシック" panose="020B0400000000000000" pitchFamily="50" charset="-128"/>
                        </a:rPr>
                        <a:t>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の有効性を評価</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マネジメントレビュー</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ja-JP" altLang="en-US" sz="2800" dirty="0">
                          <a:solidFill>
                            <a:schemeClr val="tx1"/>
                          </a:solidFill>
                          <a:latin typeface="BIZ UDPゴシック" panose="020B0400000000000000" pitchFamily="50" charset="-128"/>
                          <a:ea typeface="BIZ UDPゴシック" panose="020B0400000000000000" pitchFamily="50" charset="-128"/>
                        </a:rPr>
                        <a:t>報告書</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solidFill>
                            <a:schemeClr val="tx1"/>
                          </a:solidFill>
                          <a:latin typeface="BIZ UDPゴシック" panose="020B0400000000000000" pitchFamily="50" charset="-128"/>
                          <a:ea typeface="BIZ UDPゴシック" panose="020B0400000000000000" pitchFamily="50" charset="-128"/>
                        </a:rPr>
                        <a:t>P43</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P45</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584566057"/>
                  </a:ext>
                </a:extLst>
              </a:tr>
            </a:tbl>
          </a:graphicData>
        </a:graphic>
      </p:graphicFrame>
      <p:sp>
        <p:nvSpPr>
          <p:cNvPr id="2" name="object 40">
            <a:extLst>
              <a:ext uri="{FF2B5EF4-FFF2-40B4-BE49-F238E27FC236}">
                <a16:creationId xmlns:a16="http://schemas.microsoft.com/office/drawing/2014/main" id="{4F70C365-D5B9-9DCC-6358-4F52B80DF90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865440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5876846"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フレームワークを参考とした実施手順</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10. </a:t>
            </a:r>
            <a:r>
              <a:rPr lang="ja-JP" altLang="en-US" sz="3600" dirty="0">
                <a:latin typeface="BIZ UDPゴシック" panose="020B0400000000000000" pitchFamily="50" charset="-128"/>
                <a:ea typeface="BIZ UDPゴシック" panose="020B0400000000000000" pitchFamily="50" charset="-128"/>
              </a:rPr>
              <a:t>改善</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13-2-8.】</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P45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P48</a:t>
            </a:r>
          </a:p>
        </p:txBody>
      </p:sp>
      <p:graphicFrame>
        <p:nvGraphicFramePr>
          <p:cNvPr id="7" name="表 6">
            <a:extLst>
              <a:ext uri="{FF2B5EF4-FFF2-40B4-BE49-F238E27FC236}">
                <a16:creationId xmlns:a16="http://schemas.microsoft.com/office/drawing/2014/main" id="{71B0D8EB-42A6-70D8-EF09-A7740F179A12}"/>
              </a:ext>
            </a:extLst>
          </p:cNvPr>
          <p:cNvGraphicFramePr>
            <a:graphicFrameLocks noGrp="1"/>
          </p:cNvGraphicFramePr>
          <p:nvPr>
            <p:extLst>
              <p:ext uri="{D42A27DB-BD31-4B8C-83A1-F6EECF244321}">
                <p14:modId xmlns:p14="http://schemas.microsoft.com/office/powerpoint/2010/main" val="983906553"/>
              </p:ext>
            </p:extLst>
          </p:nvPr>
        </p:nvGraphicFramePr>
        <p:xfrm>
          <a:off x="1502797" y="2390399"/>
          <a:ext cx="15632264" cy="4995921"/>
        </p:xfrm>
        <a:graphic>
          <a:graphicData uri="http://schemas.openxmlformats.org/drawingml/2006/table">
            <a:tbl>
              <a:tblPr firstRow="1" bandRow="1">
                <a:tableStyleId>{5C22544A-7EE6-4342-B048-85BDC9FD1C3A}</a:tableStyleId>
              </a:tblPr>
              <a:tblGrid>
                <a:gridCol w="8826733">
                  <a:extLst>
                    <a:ext uri="{9D8B030D-6E8A-4147-A177-3AD203B41FA5}">
                      <a16:colId xmlns:a16="http://schemas.microsoft.com/office/drawing/2014/main" val="2231340116"/>
                    </a:ext>
                  </a:extLst>
                </a:gridCol>
                <a:gridCol w="3997842">
                  <a:extLst>
                    <a:ext uri="{9D8B030D-6E8A-4147-A177-3AD203B41FA5}">
                      <a16:colId xmlns:a16="http://schemas.microsoft.com/office/drawing/2014/main" val="1338354734"/>
                    </a:ext>
                  </a:extLst>
                </a:gridCol>
                <a:gridCol w="2807689">
                  <a:extLst>
                    <a:ext uri="{9D8B030D-6E8A-4147-A177-3AD203B41FA5}">
                      <a16:colId xmlns:a16="http://schemas.microsoft.com/office/drawing/2014/main" val="884620217"/>
                    </a:ext>
                  </a:extLst>
                </a:gridCol>
              </a:tblGrid>
              <a:tr h="610280">
                <a:tc>
                  <a:txBody>
                    <a:bodyPr/>
                    <a:lstStyle/>
                    <a:p>
                      <a:pPr algn="ctr">
                        <a:lnSpc>
                          <a:spcPct val="110000"/>
                        </a:lnSpc>
                      </a:pP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solidFill>
                  </a:tcPr>
                </a:tc>
                <a:tc>
                  <a:txBody>
                    <a:bodyPr/>
                    <a:lstStyle/>
                    <a:p>
                      <a:pPr algn="ctr">
                        <a:lnSpc>
                          <a:spcPct val="110000"/>
                        </a:lnSpc>
                      </a:pPr>
                      <a:r>
                        <a:rPr kumimoji="1" lang="ja-JP" altLang="en-US" sz="2800">
                          <a:latin typeface="BIZ UDPゴシック" panose="020B0400000000000000" pitchFamily="50" charset="-128"/>
                          <a:ea typeface="BIZ UDPゴシック" panose="020B0400000000000000" pitchFamily="50" charset="-128"/>
                        </a:rPr>
                        <a:t>作成文書（例）</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テキスト</a:t>
                      </a:r>
                    </a:p>
                  </a:txBody>
                  <a:tcPr>
                    <a:solidFill>
                      <a:schemeClr val="accent6"/>
                    </a:solidFill>
                  </a:tcPr>
                </a:tc>
                <a:extLst>
                  <a:ext uri="{0D108BD9-81ED-4DB2-BD59-A6C34878D82A}">
                    <a16:rowId xmlns:a16="http://schemas.microsoft.com/office/drawing/2014/main" val="3178352265"/>
                  </a:ext>
                </a:extLst>
              </a:tr>
              <a:tr h="2679782">
                <a:tc>
                  <a:txBody>
                    <a:bodyPr/>
                    <a:lstStyle/>
                    <a:p>
                      <a:pPr defTabSz="627063">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10.1	</a:t>
                      </a:r>
                      <a:r>
                        <a:rPr kumimoji="1" lang="ja-JP" altLang="en-US" sz="3200" dirty="0">
                          <a:solidFill>
                            <a:schemeClr val="tx1"/>
                          </a:solidFill>
                          <a:latin typeface="BIZ UDPゴシック" panose="020B0400000000000000" pitchFamily="50" charset="-128"/>
                          <a:ea typeface="BIZ UDPゴシック" panose="020B0400000000000000" pitchFamily="50" charset="-128"/>
                        </a:rPr>
                        <a:t>継続的改善</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defTabSz="627063">
                        <a:lnSpc>
                          <a:spcPct val="110000"/>
                        </a:lnSpc>
                      </a:pPr>
                      <a:r>
                        <a:rPr kumimoji="1" lang="en-US" altLang="ja-JP" sz="2800" dirty="0">
                          <a:solidFill>
                            <a:schemeClr val="tx1"/>
                          </a:solidFill>
                          <a:latin typeface="BIZ UDPゴシック" panose="020B0400000000000000" pitchFamily="50" charset="-128"/>
                          <a:ea typeface="BIZ UDPゴシック" panose="020B0400000000000000" pitchFamily="50" charset="-128"/>
                        </a:rPr>
                        <a:t>		ISMS</a:t>
                      </a:r>
                      <a:r>
                        <a:rPr kumimoji="1" lang="ja-JP" altLang="en-US" sz="2800" dirty="0">
                          <a:solidFill>
                            <a:schemeClr val="tx1"/>
                          </a:solidFill>
                          <a:latin typeface="BIZ UDPゴシック" panose="020B0400000000000000" pitchFamily="50" charset="-128"/>
                          <a:ea typeface="BIZ UDPゴシック" panose="020B0400000000000000" pitchFamily="50" charset="-128"/>
                        </a:rPr>
                        <a:t>の</a:t>
                      </a:r>
                      <a:r>
                        <a:rPr kumimoji="1" lang="en-US" altLang="ja-JP" sz="2800" dirty="0">
                          <a:solidFill>
                            <a:schemeClr val="tx1"/>
                          </a:solidFill>
                          <a:latin typeface="BIZ UDPゴシック" panose="020B0400000000000000" pitchFamily="50" charset="-128"/>
                          <a:ea typeface="BIZ UDPゴシック" panose="020B0400000000000000" pitchFamily="50" charset="-128"/>
                        </a:rPr>
                        <a:t>PDCA</a:t>
                      </a:r>
                      <a:r>
                        <a:rPr kumimoji="1" lang="ja-JP" altLang="en-US" sz="2800" dirty="0">
                          <a:solidFill>
                            <a:schemeClr val="tx1"/>
                          </a:solidFill>
                          <a:latin typeface="BIZ UDPゴシック" panose="020B0400000000000000" pitchFamily="50" charset="-128"/>
                          <a:ea typeface="BIZ UDPゴシック" panose="020B0400000000000000" pitchFamily="50" charset="-128"/>
                        </a:rPr>
                        <a:t>サイクルを継続して実施し、</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en-US" altLang="ja-JP" sz="28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情報セキュリティパフォーマンスを</a:t>
                      </a:r>
                      <a:br>
                        <a:rPr kumimoji="1" lang="en-US" altLang="ja-JP" sz="2800" dirty="0">
                          <a:solidFill>
                            <a:schemeClr val="tx1"/>
                          </a:solidFill>
                          <a:latin typeface="BIZ UDPゴシック" panose="020B0400000000000000" pitchFamily="50" charset="-128"/>
                          <a:ea typeface="BIZ UDPゴシック" panose="020B0400000000000000" pitchFamily="50" charset="-128"/>
                        </a:rPr>
                      </a:br>
                      <a:r>
                        <a:rPr kumimoji="1" lang="en-US" altLang="ja-JP" sz="28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向上させるために必要な改善を継続していく</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ー</a:t>
                      </a:r>
                    </a:p>
                  </a:txBody>
                  <a:tcPr anchor="ctr">
                    <a:solidFill>
                      <a:schemeClr val="accent6">
                        <a:lumMod val="40000"/>
                        <a:lumOff val="60000"/>
                      </a:schemeClr>
                    </a:solidFill>
                  </a:tcPr>
                </a:tc>
                <a:extLst>
                  <a:ext uri="{0D108BD9-81ED-4DB2-BD59-A6C34878D82A}">
                    <a16:rowId xmlns:a16="http://schemas.microsoft.com/office/drawing/2014/main" val="3524538270"/>
                  </a:ext>
                </a:extLst>
              </a:tr>
              <a:tr h="1705859">
                <a:tc>
                  <a:txBody>
                    <a:bodyPr/>
                    <a:lstStyle/>
                    <a:p>
                      <a:pPr defTabSz="628650">
                        <a:lnSpc>
                          <a:spcPct val="11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10.2	</a:t>
                      </a:r>
                      <a:r>
                        <a:rPr kumimoji="1" lang="ja-JP" altLang="en-US" sz="3200" dirty="0">
                          <a:solidFill>
                            <a:schemeClr val="tx1"/>
                          </a:solidFill>
                          <a:latin typeface="BIZ UDPゴシック" panose="020B0400000000000000" pitchFamily="50" charset="-128"/>
                          <a:ea typeface="BIZ UDPゴシック" panose="020B0400000000000000" pitchFamily="50" charset="-128"/>
                        </a:rPr>
                        <a:t>不適合及び是正処置</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p>
                      <a:pPr defTabSz="628650">
                        <a:lnSpc>
                          <a:spcPct val="110000"/>
                        </a:lnSpc>
                      </a:pPr>
                      <a:r>
                        <a:rPr kumimoji="1" lang="en-US" altLang="ja-JP" sz="28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不適合が発生した際の是正処置の実施</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是正要求書兼回答書</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marR="0" lvl="0" indent="0" algn="ctr" defTabSz="1320759" rtl="0" eaLnBrk="1" fontAlgn="auto" latinLnBrk="0" hangingPunct="1">
                        <a:lnSpc>
                          <a:spcPct val="110000"/>
                        </a:lnSpc>
                        <a:spcBef>
                          <a:spcPts val="0"/>
                        </a:spcBef>
                        <a:spcAft>
                          <a:spcPts val="0"/>
                        </a:spcAft>
                        <a:buClrTx/>
                        <a:buSzTx/>
                        <a:buFont typeface="Arial" panose="020B0604020202020204" pitchFamily="34" charset="0"/>
                        <a:buNone/>
                        <a:tabLst/>
                        <a:defRPr/>
                      </a:pPr>
                      <a:r>
                        <a:rPr kumimoji="1" lang="en-US" altLang="ja-JP" sz="2800" dirty="0">
                          <a:solidFill>
                            <a:schemeClr val="tx1"/>
                          </a:solidFill>
                          <a:latin typeface="BIZ UDPゴシック" panose="020B0400000000000000" pitchFamily="50" charset="-128"/>
                          <a:ea typeface="BIZ UDPゴシック" panose="020B0400000000000000" pitchFamily="50" charset="-128"/>
                        </a:rPr>
                        <a:t>P46</a:t>
                      </a:r>
                      <a:r>
                        <a:rPr kumimoji="1" lang="ja-JP" altLang="en-US" sz="2800" dirty="0">
                          <a:solidFill>
                            <a:schemeClr val="tx1"/>
                          </a:solidFill>
                          <a:latin typeface="BIZ UDPゴシック" panose="020B0400000000000000" pitchFamily="50" charset="-128"/>
                          <a:ea typeface="BIZ UDPゴシック" panose="020B0400000000000000" pitchFamily="50" charset="-128"/>
                        </a:rPr>
                        <a:t>～</a:t>
                      </a:r>
                      <a:r>
                        <a:rPr kumimoji="1" lang="en-US" altLang="ja-JP" sz="2800" dirty="0">
                          <a:solidFill>
                            <a:schemeClr val="tx1"/>
                          </a:solidFill>
                          <a:latin typeface="BIZ UDPゴシック" panose="020B0400000000000000" pitchFamily="50" charset="-128"/>
                          <a:ea typeface="BIZ UDPゴシック" panose="020B0400000000000000" pitchFamily="50" charset="-128"/>
                        </a:rPr>
                        <a:t>P48</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846263518"/>
                  </a:ext>
                </a:extLst>
              </a:tr>
            </a:tbl>
          </a:graphicData>
        </a:graphic>
      </p:graphicFrame>
      <p:sp>
        <p:nvSpPr>
          <p:cNvPr id="2" name="object 40">
            <a:extLst>
              <a:ext uri="{FF2B5EF4-FFF2-40B4-BE49-F238E27FC236}">
                <a16:creationId xmlns:a16="http://schemas.microsoft.com/office/drawing/2014/main" id="{8DB274DE-5AC6-D7A1-9CCA-9FAEE8951BC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6467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文書体系（</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構築・導入に必要な文書と記録）</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4400"/>
            <a:ext cx="15456498" cy="2308324"/>
          </a:xfrm>
          <a:prstGeom prst="rect">
            <a:avLst/>
          </a:prstGeom>
          <a:noFill/>
        </p:spPr>
        <p:txBody>
          <a:bodyPr wrap="square" lIns="91440" tIns="45720" rIns="91440" bIns="45720" anchor="t">
            <a:spAutoFit/>
          </a:bodyPr>
          <a:lstStyle/>
          <a:p>
            <a:pPr>
              <a:lnSpc>
                <a:spcPct val="90000"/>
              </a:lnSpc>
            </a:pPr>
            <a:r>
              <a:rPr kumimoji="1" lang="en-US" altLang="ja-JP" sz="3200" dirty="0">
                <a:latin typeface="BIZ UDPゴシック" panose="020B0400000000000000" pitchFamily="50" charset="-128"/>
                <a:ea typeface="BIZ UDPゴシック" panose="020B0400000000000000" pitchFamily="50" charset="-128"/>
              </a:rPr>
              <a:t>ISO/IEC 27001:2022</a:t>
            </a:r>
            <a:r>
              <a:rPr kumimoji="1" lang="ja-JP" altLang="en-US" sz="3200" dirty="0">
                <a:latin typeface="BIZ UDPゴシック" panose="020B0400000000000000" pitchFamily="50" charset="-128"/>
                <a:ea typeface="BIZ UDPゴシック" panose="020B0400000000000000" pitchFamily="50" charset="-128"/>
              </a:rPr>
              <a:t>附属書</a:t>
            </a:r>
            <a:r>
              <a:rPr kumimoji="1" lang="en-US" altLang="ja-JP" sz="3200" dirty="0">
                <a:latin typeface="BIZ UDPゴシック" panose="020B0400000000000000" pitchFamily="50" charset="-128"/>
                <a:ea typeface="BIZ UDPゴシック" panose="020B0400000000000000" pitchFamily="50" charset="-128"/>
              </a:rPr>
              <a:t>A</a:t>
            </a:r>
            <a:r>
              <a:rPr kumimoji="1" lang="ja-JP" altLang="en-US" sz="3200" dirty="0">
                <a:latin typeface="BIZ UDPゴシック" panose="020B0400000000000000" pitchFamily="50" charset="-128"/>
                <a:ea typeface="BIZ UDPゴシック" panose="020B0400000000000000" pitchFamily="50" charset="-128"/>
              </a:rPr>
              <a:t>の管理策</a:t>
            </a: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文書としての策定内容とポイント</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P49</a:t>
            </a:r>
          </a:p>
        </p:txBody>
      </p:sp>
      <p:graphicFrame>
        <p:nvGraphicFramePr>
          <p:cNvPr id="7" name="表 9">
            <a:extLst>
              <a:ext uri="{FF2B5EF4-FFF2-40B4-BE49-F238E27FC236}">
                <a16:creationId xmlns:a16="http://schemas.microsoft.com/office/drawing/2014/main" id="{CE3C411E-1809-77B8-DFF8-F10ECDDDA20E}"/>
              </a:ext>
            </a:extLst>
          </p:cNvPr>
          <p:cNvGraphicFramePr>
            <a:graphicFrameLocks noGrp="1"/>
          </p:cNvGraphicFramePr>
          <p:nvPr>
            <p:extLst>
              <p:ext uri="{D42A27DB-BD31-4B8C-83A1-F6EECF244321}">
                <p14:modId xmlns:p14="http://schemas.microsoft.com/office/powerpoint/2010/main" val="502717194"/>
              </p:ext>
            </p:extLst>
          </p:nvPr>
        </p:nvGraphicFramePr>
        <p:xfrm>
          <a:off x="1527890" y="2833734"/>
          <a:ext cx="15510076" cy="6470065"/>
        </p:xfrm>
        <a:graphic>
          <a:graphicData uri="http://schemas.openxmlformats.org/drawingml/2006/table">
            <a:tbl>
              <a:tblPr firstRow="1" bandRow="1">
                <a:tableStyleId>{5C22544A-7EE6-4342-B048-85BDC9FD1C3A}</a:tableStyleId>
              </a:tblPr>
              <a:tblGrid>
                <a:gridCol w="2975099">
                  <a:extLst>
                    <a:ext uri="{9D8B030D-6E8A-4147-A177-3AD203B41FA5}">
                      <a16:colId xmlns:a16="http://schemas.microsoft.com/office/drawing/2014/main" val="1891961886"/>
                    </a:ext>
                  </a:extLst>
                </a:gridCol>
                <a:gridCol w="1777041">
                  <a:extLst>
                    <a:ext uri="{9D8B030D-6E8A-4147-A177-3AD203B41FA5}">
                      <a16:colId xmlns:a16="http://schemas.microsoft.com/office/drawing/2014/main" val="690352773"/>
                    </a:ext>
                  </a:extLst>
                </a:gridCol>
                <a:gridCol w="10757936">
                  <a:extLst>
                    <a:ext uri="{9D8B030D-6E8A-4147-A177-3AD203B41FA5}">
                      <a16:colId xmlns:a16="http://schemas.microsoft.com/office/drawing/2014/main" val="596803531"/>
                    </a:ext>
                  </a:extLst>
                </a:gridCol>
              </a:tblGrid>
              <a:tr h="540507">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カテゴリ</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項目数</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管理策</a:t>
                      </a:r>
                    </a:p>
                  </a:txBody>
                  <a:tcPr anchor="ctr">
                    <a:solidFill>
                      <a:schemeClr val="accent6"/>
                    </a:solidFill>
                  </a:tcPr>
                </a:tc>
                <a:extLst>
                  <a:ext uri="{0D108BD9-81ED-4DB2-BD59-A6C34878D82A}">
                    <a16:rowId xmlns:a16="http://schemas.microsoft.com/office/drawing/2014/main" val="3551417218"/>
                  </a:ext>
                </a:extLst>
              </a:tr>
              <a:tr h="1192193">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組織的管理策</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37</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組織として取り組む必要のある管理策</a:t>
                      </a:r>
                      <a:endParaRPr kumimoji="1"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組織としてのルールを定めるもの</a:t>
                      </a:r>
                    </a:p>
                  </a:txBody>
                  <a:tcPr anchor="ctr">
                    <a:solidFill>
                      <a:schemeClr val="accent6">
                        <a:lumMod val="40000"/>
                        <a:lumOff val="60000"/>
                      </a:schemeClr>
                    </a:solidFill>
                  </a:tcPr>
                </a:tc>
                <a:extLst>
                  <a:ext uri="{0D108BD9-81ED-4DB2-BD59-A6C34878D82A}">
                    <a16:rowId xmlns:a16="http://schemas.microsoft.com/office/drawing/2014/main" val="2256661036"/>
                  </a:ext>
                </a:extLst>
              </a:tr>
              <a:tr h="1192193">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人的管理策</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8</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従業員に関して取り組む必要のある管理策</a:t>
                      </a:r>
                      <a:endParaRPr kumimoji="1"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情報セキュリティの意識向上や教育など</a:t>
                      </a:r>
                    </a:p>
                  </a:txBody>
                  <a:tcPr anchor="ctr">
                    <a:solidFill>
                      <a:schemeClr val="accent6">
                        <a:lumMod val="20000"/>
                        <a:lumOff val="80000"/>
                      </a:schemeClr>
                    </a:solidFill>
                  </a:tcPr>
                </a:tc>
                <a:extLst>
                  <a:ext uri="{0D108BD9-81ED-4DB2-BD59-A6C34878D82A}">
                    <a16:rowId xmlns:a16="http://schemas.microsoft.com/office/drawing/2014/main" val="3268881162"/>
                  </a:ext>
                </a:extLst>
              </a:tr>
              <a:tr h="1772586">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物理的管理策</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14</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情報システムのハードウェアや建物、設備に関する管理策</a:t>
                      </a:r>
                      <a:endParaRPr kumimoji="1"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オフィス、部屋および施設の物理的セキュリティや監視、装置の保守など</a:t>
                      </a:r>
                    </a:p>
                  </a:txBody>
                  <a:tcPr anchor="ctr">
                    <a:solidFill>
                      <a:schemeClr val="accent6">
                        <a:lumMod val="40000"/>
                        <a:lumOff val="60000"/>
                      </a:schemeClr>
                    </a:solidFill>
                  </a:tcPr>
                </a:tc>
                <a:extLst>
                  <a:ext uri="{0D108BD9-81ED-4DB2-BD59-A6C34878D82A}">
                    <a16:rowId xmlns:a16="http://schemas.microsoft.com/office/drawing/2014/main" val="1552778306"/>
                  </a:ext>
                </a:extLst>
              </a:tr>
              <a:tr h="1772586">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技術的管理策</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34</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技術面での管理策</a:t>
                      </a:r>
                      <a:endParaRPr kumimoji="1"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ネットワーク、システム全般のセキュリティ、データの暗号化、バックアップ、脆弱性管理、ログ管理、マルウェア対策など</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656946080"/>
                  </a:ext>
                </a:extLst>
              </a:tr>
            </a:tbl>
          </a:graphicData>
        </a:graphic>
      </p:graphicFrame>
      <p:sp>
        <p:nvSpPr>
          <p:cNvPr id="4" name="object 40">
            <a:extLst>
              <a:ext uri="{FF2B5EF4-FFF2-40B4-BE49-F238E27FC236}">
                <a16:creationId xmlns:a16="http://schemas.microsoft.com/office/drawing/2014/main" id="{F2F9EE15-6EF5-C194-30AE-B85905FC93A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6296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B2A2-6857-DE7E-F364-7A7F9022D6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CB0CD1-34AF-0666-E6B5-F3254DB15A61}"/>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講師紹介</a:t>
            </a:r>
          </a:p>
        </p:txBody>
      </p:sp>
      <p:pic>
        <p:nvPicPr>
          <p:cNvPr id="23" name="図 22">
            <a:extLst>
              <a:ext uri="{FF2B5EF4-FFF2-40B4-BE49-F238E27FC236}">
                <a16:creationId xmlns:a16="http://schemas.microsoft.com/office/drawing/2014/main" id="{87B612B0-52B5-0824-EFA7-B2081AA9C85B}"/>
              </a:ext>
            </a:extLst>
          </p:cNvPr>
          <p:cNvPicPr>
            <a:picLocks noChangeAspect="1"/>
          </p:cNvPicPr>
          <p:nvPr/>
        </p:nvPicPr>
        <p:blipFill>
          <a:blip r:embed="rId2"/>
          <a:stretch>
            <a:fillRect/>
          </a:stretch>
        </p:blipFill>
        <p:spPr>
          <a:xfrm>
            <a:off x="1260603" y="1929121"/>
            <a:ext cx="3667404" cy="4688229"/>
          </a:xfrm>
          <a:prstGeom prst="rect">
            <a:avLst/>
          </a:prstGeom>
        </p:spPr>
      </p:pic>
      <p:graphicFrame>
        <p:nvGraphicFramePr>
          <p:cNvPr id="28" name="表 27">
            <a:extLst>
              <a:ext uri="{FF2B5EF4-FFF2-40B4-BE49-F238E27FC236}">
                <a16:creationId xmlns:a16="http://schemas.microsoft.com/office/drawing/2014/main" id="{1A96DFE4-06D5-8091-CBDA-85291975ED2A}"/>
              </a:ext>
            </a:extLst>
          </p:cNvPr>
          <p:cNvGraphicFramePr>
            <a:graphicFrameLocks noGrp="1"/>
          </p:cNvGraphicFramePr>
          <p:nvPr/>
        </p:nvGraphicFramePr>
        <p:xfrm>
          <a:off x="5284328" y="1929120"/>
          <a:ext cx="11824578" cy="7145306"/>
        </p:xfrm>
        <a:graphic>
          <a:graphicData uri="http://schemas.openxmlformats.org/drawingml/2006/table">
            <a:tbl>
              <a:tblPr firstRow="1" bandRow="1"/>
              <a:tblGrid>
                <a:gridCol w="1838368">
                  <a:extLst>
                    <a:ext uri="{9D8B030D-6E8A-4147-A177-3AD203B41FA5}">
                      <a16:colId xmlns:a16="http://schemas.microsoft.com/office/drawing/2014/main" val="2397241105"/>
                    </a:ext>
                  </a:extLst>
                </a:gridCol>
                <a:gridCol w="9986210">
                  <a:extLst>
                    <a:ext uri="{9D8B030D-6E8A-4147-A177-3AD203B41FA5}">
                      <a16:colId xmlns:a16="http://schemas.microsoft.com/office/drawing/2014/main" val="2100268688"/>
                    </a:ext>
                  </a:extLst>
                </a:gridCol>
              </a:tblGrid>
              <a:tr h="62209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ct val="12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氏名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2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矢野　泰広（やの　よしひろ）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5856045"/>
                  </a:ext>
                </a:extLst>
              </a:tr>
              <a:tr h="6220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業務経歴</a:t>
                      </a:r>
                      <a:endParaRPr kumimoji="1" lang="en-US" altLang="ja-JP" sz="24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2400" b="0" dirty="0">
                          <a:solidFill>
                            <a:schemeClr val="tx1"/>
                          </a:solidFill>
                          <a:latin typeface="BIZ UDPゴシック" panose="020B0400000000000000" pitchFamily="50" charset="-128"/>
                          <a:ea typeface="BIZ UDPゴシック" panose="020B0400000000000000" pitchFamily="50" charset="-128"/>
                        </a:rPr>
                        <a:t>(</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セキュリティ経験：１５年）</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286199"/>
                  </a:ext>
                </a:extLst>
              </a:tr>
              <a:tr h="15813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専門分野</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ICT</a:t>
                      </a:r>
                      <a:r>
                        <a:rPr kumimoji="1" lang="ja-JP" altLang="en-US" sz="2000" dirty="0">
                          <a:latin typeface="BIZ UDPゴシック" panose="020B0400000000000000" pitchFamily="50" charset="-128"/>
                          <a:ea typeface="BIZ UDPゴシック" panose="020B0400000000000000" pitchFamily="50" charset="-128"/>
                        </a:rPr>
                        <a:t>、クラウド技術、　　　</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ネットワーク技術、</a:t>
                      </a:r>
                      <a:r>
                        <a:rPr kumimoji="1" lang="en-US" altLang="ja-JP" sz="2000" dirty="0">
                          <a:latin typeface="BIZ UDPゴシック" panose="020B0400000000000000" pitchFamily="50" charset="-128"/>
                          <a:ea typeface="BIZ UDPゴシック" panose="020B0400000000000000" pitchFamily="50" charset="-128"/>
                        </a:rPr>
                        <a:t>DB</a:t>
                      </a:r>
                      <a:r>
                        <a:rPr kumimoji="1" lang="ja-JP" altLang="en-US" sz="2000" dirty="0">
                          <a:latin typeface="BIZ UDPゴシック" panose="020B0400000000000000" pitchFamily="50" charset="-128"/>
                          <a:ea typeface="BIZ UDPゴシック" panose="020B0400000000000000" pitchFamily="50" charset="-128"/>
                        </a:rPr>
                        <a:t>設計・構築、プロジェクト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マネジメント、</a:t>
                      </a:r>
                      <a:r>
                        <a:rPr kumimoji="1" lang="en-US" altLang="ja-JP" sz="2000" dirty="0">
                          <a:latin typeface="BIZ UDPゴシック" panose="020B0400000000000000" pitchFamily="50" charset="-128"/>
                          <a:ea typeface="BIZ UDPゴシック" panose="020B0400000000000000" pitchFamily="50" charset="-128"/>
                        </a:rPr>
                        <a:t>WEB</a:t>
                      </a:r>
                      <a:r>
                        <a:rPr kumimoji="1" lang="ja-JP" altLang="en-US" sz="2000" dirty="0">
                          <a:latin typeface="BIZ UDPゴシック" panose="020B0400000000000000" pitchFamily="50" charset="-128"/>
                          <a:ea typeface="BIZ UDPゴシック" panose="020B0400000000000000" pitchFamily="50" charset="-128"/>
                        </a:rPr>
                        <a:t>システム設計・構築、</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サーバ設計・構築</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808812"/>
                  </a:ext>
                </a:extLst>
              </a:tr>
              <a:tr h="235273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保有資格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情報処理安全確保支援士（第</a:t>
                      </a:r>
                      <a:r>
                        <a:rPr kumimoji="1" lang="en-US" altLang="ja-JP" sz="2000" dirty="0">
                          <a:latin typeface="BIZ UDPゴシック" panose="020B0400000000000000" pitchFamily="50" charset="-128"/>
                          <a:ea typeface="BIZ UDPゴシック" panose="020B0400000000000000" pitchFamily="50" charset="-128"/>
                        </a:rPr>
                        <a:t>004005</a:t>
                      </a:r>
                      <a:r>
                        <a:rPr kumimoji="1" lang="ja-JP" altLang="en-US" sz="2000" dirty="0">
                          <a:latin typeface="BIZ UDPゴシック" panose="020B0400000000000000" pitchFamily="50" charset="-128"/>
                          <a:ea typeface="BIZ UDPゴシック" panose="020B0400000000000000" pitchFamily="50" charset="-128"/>
                        </a:rPr>
                        <a:t>号）</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経済産業省認定 情報処理技術者試験 プロジェクトマネージャ、</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情報処理技術者第一種、情報処理技術者第二種</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インターネット検定 </a:t>
                      </a:r>
                      <a:r>
                        <a:rPr kumimoji="1" lang="en-US" altLang="ja-JP" sz="2000" dirty="0">
                          <a:latin typeface="BIZ UDPゴシック" panose="020B0400000000000000" pitchFamily="50" charset="-128"/>
                          <a:ea typeface="BIZ UDPゴシック" panose="020B0400000000000000" pitchFamily="50" charset="-128"/>
                        </a:rPr>
                        <a:t>.com Master ADVANCE★★</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生成</a:t>
                      </a:r>
                      <a:r>
                        <a:rPr kumimoji="1" lang="en-US" altLang="ja-JP" sz="2000" dirty="0">
                          <a:latin typeface="BIZ UDPゴシック" panose="020B0400000000000000" pitchFamily="50" charset="-128"/>
                          <a:ea typeface="BIZ UDPゴシック" panose="020B0400000000000000" pitchFamily="50" charset="-128"/>
                        </a:rPr>
                        <a:t>AI</a:t>
                      </a:r>
                      <a:r>
                        <a:rPr kumimoji="1" lang="ja-JP" altLang="en-US" sz="2000" dirty="0">
                          <a:latin typeface="BIZ UDPゴシック" panose="020B0400000000000000" pitchFamily="50" charset="-128"/>
                          <a:ea typeface="BIZ UDPゴシック" panose="020B0400000000000000" pitchFamily="50" charset="-128"/>
                        </a:rPr>
                        <a:t>パスポート</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家電製品アドバイザー（</a:t>
                      </a:r>
                      <a:r>
                        <a:rPr kumimoji="1" lang="en-US" altLang="ja-JP" sz="2000" dirty="0">
                          <a:latin typeface="BIZ UDPゴシック" panose="020B0400000000000000" pitchFamily="50" charset="-128"/>
                          <a:ea typeface="BIZ UDPゴシック" panose="020B0400000000000000" pitchFamily="50" charset="-128"/>
                        </a:rPr>
                        <a:t>AV</a:t>
                      </a:r>
                      <a:r>
                        <a:rPr kumimoji="1" lang="ja-JP" altLang="en-US" sz="2000" dirty="0">
                          <a:latin typeface="BIZ UDPゴシック" panose="020B0400000000000000" pitchFamily="50" charset="-128"/>
                          <a:ea typeface="BIZ UDPゴシック" panose="020B0400000000000000" pitchFamily="50" charset="-128"/>
                        </a:rPr>
                        <a:t>情報家電・生活家電）</a:t>
                      </a:r>
                      <a:endParaRPr kumimoji="1" lang="en-US" altLang="ja-JP" sz="20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660386"/>
                  </a:ext>
                </a:extLst>
              </a:tr>
              <a:tr h="19670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コメント</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ja-JP" altLang="en-US" sz="2000" dirty="0">
                          <a:latin typeface="BIZ UDPゴシック" panose="020B0400000000000000" pitchFamily="50" charset="-128"/>
                          <a:ea typeface="BIZ UDPゴシック" panose="020B0400000000000000" pitchFamily="50" charset="-128"/>
                        </a:rPr>
                        <a:t>中小企業を中心に</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、ネットワーク、クラウド技術および情報セキュリティに関する構築や導入支援やコンサルティングの経験が豊富。併せて長年にわたり大手通信事業者の</a:t>
                      </a:r>
                      <a:r>
                        <a:rPr kumimoji="1" lang="en-US" altLang="ja-JP" sz="2000" dirty="0">
                          <a:latin typeface="BIZ UDPゴシック" panose="020B0400000000000000" pitchFamily="50" charset="-128"/>
                          <a:ea typeface="BIZ UDPゴシック" panose="020B0400000000000000" pitchFamily="50" charset="-128"/>
                        </a:rPr>
                        <a:t>SE</a:t>
                      </a:r>
                      <a:r>
                        <a:rPr kumimoji="1" lang="ja-JP" altLang="en-US" sz="2000" dirty="0">
                          <a:latin typeface="BIZ UDPゴシック" panose="020B0400000000000000" pitchFamily="50" charset="-128"/>
                          <a:ea typeface="BIZ UDPゴシック" panose="020B0400000000000000" pitchFamily="50" charset="-128"/>
                        </a:rPr>
                        <a:t>（技術営業）を対象に指導を行ってきた事から、幅広い業種、業態の企業の状況を認識しており、中小企業の課題点を的確に捉え、各企業が取り組みやすい解決策を提示する対応力に定評がある。</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2122574"/>
                  </a:ext>
                </a:extLst>
              </a:tr>
            </a:tbl>
          </a:graphicData>
        </a:graphic>
      </p:graphicFrame>
    </p:spTree>
    <p:extLst>
      <p:ext uri="{BB962C8B-B14F-4D97-AF65-F5344CB8AC3E}">
        <p14:creationId xmlns:p14="http://schemas.microsoft.com/office/powerpoint/2010/main" val="21182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文書体系（</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構築・導入に必要な文書と記録）</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4400"/>
            <a:ext cx="15456498" cy="1865126"/>
          </a:xfrm>
          <a:prstGeom prst="rect">
            <a:avLst/>
          </a:prstGeom>
          <a:noFill/>
        </p:spPr>
        <p:txBody>
          <a:bodyPr wrap="square" lIns="91440" tIns="45720" rIns="91440" bIns="45720" anchor="t">
            <a:spAutoFit/>
          </a:bodyPr>
          <a:lstStyle/>
          <a:p>
            <a:pPr>
              <a:lnSpc>
                <a:spcPct val="90000"/>
              </a:lnSpc>
            </a:pPr>
            <a:r>
              <a:rPr kumimoji="1" lang="en-US" altLang="ja-JP" sz="3200" dirty="0">
                <a:latin typeface="BIZ UDPゴシック" panose="020B0400000000000000" pitchFamily="50" charset="-128"/>
                <a:ea typeface="BIZ UDPゴシック" panose="020B0400000000000000" pitchFamily="50" charset="-128"/>
              </a:rPr>
              <a:t>ISO/IEC 27001</a:t>
            </a:r>
            <a:r>
              <a:rPr kumimoji="1" lang="ja-JP" altLang="en-US" sz="3200" dirty="0">
                <a:latin typeface="BIZ UDPゴシック" panose="020B0400000000000000" pitchFamily="50" charset="-128"/>
                <a:ea typeface="BIZ UDPゴシック" panose="020B0400000000000000" pitchFamily="50" charset="-128"/>
              </a:rPr>
              <a:t>の要求事項</a:t>
            </a: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の要求事項</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P54</a:t>
            </a:r>
          </a:p>
        </p:txBody>
      </p:sp>
      <p:graphicFrame>
        <p:nvGraphicFramePr>
          <p:cNvPr id="4" name="表 3">
            <a:extLst>
              <a:ext uri="{FF2B5EF4-FFF2-40B4-BE49-F238E27FC236}">
                <a16:creationId xmlns:a16="http://schemas.microsoft.com/office/drawing/2014/main" id="{9FDA927E-3316-D8E6-7552-98F0BC4EA8B8}"/>
              </a:ext>
            </a:extLst>
          </p:cNvPr>
          <p:cNvGraphicFramePr>
            <a:graphicFrameLocks noGrp="1"/>
          </p:cNvGraphicFramePr>
          <p:nvPr>
            <p:extLst>
              <p:ext uri="{D42A27DB-BD31-4B8C-83A1-F6EECF244321}">
                <p14:modId xmlns:p14="http://schemas.microsoft.com/office/powerpoint/2010/main" val="3030214594"/>
              </p:ext>
            </p:extLst>
          </p:nvPr>
        </p:nvGraphicFramePr>
        <p:xfrm>
          <a:off x="1554678" y="2833734"/>
          <a:ext cx="15456499" cy="6496698"/>
        </p:xfrm>
        <a:graphic>
          <a:graphicData uri="http://schemas.openxmlformats.org/drawingml/2006/table">
            <a:tbl>
              <a:tblPr firstRow="1" bandRow="1">
                <a:tableStyleId>{5C22544A-7EE6-4342-B048-85BDC9FD1C3A}</a:tableStyleId>
              </a:tblPr>
              <a:tblGrid>
                <a:gridCol w="5053332">
                  <a:extLst>
                    <a:ext uri="{9D8B030D-6E8A-4147-A177-3AD203B41FA5}">
                      <a16:colId xmlns:a16="http://schemas.microsoft.com/office/drawing/2014/main" val="2231340116"/>
                    </a:ext>
                  </a:extLst>
                </a:gridCol>
                <a:gridCol w="10403167">
                  <a:extLst>
                    <a:ext uri="{9D8B030D-6E8A-4147-A177-3AD203B41FA5}">
                      <a16:colId xmlns:a16="http://schemas.microsoft.com/office/drawing/2014/main" val="1338354734"/>
                    </a:ext>
                  </a:extLst>
                </a:gridCol>
              </a:tblGrid>
              <a:tr h="595003">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要求事項</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内容</a:t>
                      </a:r>
                    </a:p>
                  </a:txBody>
                  <a:tcPr>
                    <a:solidFill>
                      <a:schemeClr val="accent6"/>
                    </a:solidFill>
                  </a:tcPr>
                </a:tc>
                <a:extLst>
                  <a:ext uri="{0D108BD9-81ED-4DB2-BD59-A6C34878D82A}">
                    <a16:rowId xmlns:a16="http://schemas.microsoft.com/office/drawing/2014/main" val="3178352265"/>
                  </a:ext>
                </a:extLst>
              </a:tr>
              <a:tr h="664263">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の構築</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組織は、</a:t>
                      </a: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を計画し、導入する</a:t>
                      </a:r>
                    </a:p>
                  </a:txBody>
                  <a:tcPr marL="180000" marR="180000" anchor="ctr">
                    <a:solidFill>
                      <a:schemeClr val="accent6">
                        <a:lumMod val="40000"/>
                        <a:lumOff val="60000"/>
                      </a:schemeClr>
                    </a:solidFill>
                  </a:tcPr>
                </a:tc>
                <a:extLst>
                  <a:ext uri="{0D108BD9-81ED-4DB2-BD59-A6C34878D82A}">
                    <a16:rowId xmlns:a16="http://schemas.microsoft.com/office/drawing/2014/main" val="3524538270"/>
                  </a:ext>
                </a:extLst>
              </a:tr>
              <a:tr h="1309358">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リスクアセスメント</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組織内の情報セキュリティリスクを識別し、そのリスクを評価する</a:t>
                      </a:r>
                    </a:p>
                  </a:txBody>
                  <a:tcPr marL="180000" marR="180000" anchor="ctr">
                    <a:solidFill>
                      <a:schemeClr val="accent6">
                        <a:lumMod val="20000"/>
                        <a:lumOff val="80000"/>
                      </a:schemeClr>
                    </a:solidFill>
                  </a:tcPr>
                </a:tc>
                <a:extLst>
                  <a:ext uri="{0D108BD9-81ED-4DB2-BD59-A6C34878D82A}">
                    <a16:rowId xmlns:a16="http://schemas.microsoft.com/office/drawing/2014/main" val="1846263518"/>
                  </a:ext>
                </a:extLst>
              </a:tr>
              <a:tr h="1309358">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リスク対応策の実施</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評価されたリスクに対して、適切な対応策を実施する必要がある</a:t>
                      </a:r>
                    </a:p>
                  </a:txBody>
                  <a:tcPr marL="180000" marR="180000" anchor="ctr">
                    <a:solidFill>
                      <a:schemeClr val="accent6">
                        <a:lumMod val="40000"/>
                        <a:lumOff val="60000"/>
                      </a:schemeClr>
                    </a:solidFill>
                  </a:tcPr>
                </a:tc>
                <a:extLst>
                  <a:ext uri="{0D108BD9-81ED-4DB2-BD59-A6C34878D82A}">
                    <a16:rowId xmlns:a16="http://schemas.microsoft.com/office/drawing/2014/main" val="1584566057"/>
                  </a:ext>
                </a:extLst>
              </a:tr>
              <a:tr h="1309358">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の維持と改善</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は、</a:t>
                      </a:r>
                      <a:r>
                        <a:rPr kumimoji="1" lang="en-US" altLang="ja-JP" sz="2800" dirty="0">
                          <a:latin typeface="BIZ UDPゴシック" panose="020B0400000000000000" pitchFamily="50" charset="-128"/>
                          <a:ea typeface="BIZ UDPゴシック" panose="020B0400000000000000" pitchFamily="50" charset="-128"/>
                        </a:rPr>
                        <a:t>PDCA</a:t>
                      </a:r>
                      <a:r>
                        <a:rPr kumimoji="1" lang="ja-JP" altLang="en-US" sz="2800" dirty="0">
                          <a:latin typeface="BIZ UDPゴシック" panose="020B0400000000000000" pitchFamily="50" charset="-128"/>
                          <a:ea typeface="BIZ UDPゴシック" panose="020B0400000000000000" pitchFamily="50" charset="-128"/>
                        </a:rPr>
                        <a:t>サイクルに従って運用し、継続的に監視・評価され、必要に応じて改善していく</a:t>
                      </a:r>
                    </a:p>
                  </a:txBody>
                  <a:tcPr marL="180000" marR="180000" anchor="ctr">
                    <a:solidFill>
                      <a:schemeClr val="accent6">
                        <a:lumMod val="20000"/>
                        <a:lumOff val="80000"/>
                      </a:schemeClr>
                    </a:solidFill>
                  </a:tcPr>
                </a:tc>
                <a:extLst>
                  <a:ext uri="{0D108BD9-81ED-4DB2-BD59-A6C34878D82A}">
                    <a16:rowId xmlns:a16="http://schemas.microsoft.com/office/drawing/2014/main" val="686455240"/>
                  </a:ext>
                </a:extLst>
              </a:tr>
              <a:tr h="1309358">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認証取得のための要件遵守</a:t>
                      </a:r>
                    </a:p>
                  </a:txBody>
                  <a:tcPr anchor="ctr">
                    <a:solidFill>
                      <a:schemeClr val="accent6">
                        <a:lumMod val="40000"/>
                        <a:lumOff val="6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ISO/IEC 27001</a:t>
                      </a:r>
                      <a:r>
                        <a:rPr kumimoji="1" lang="ja-JP" altLang="en-US" sz="2800" dirty="0">
                          <a:latin typeface="BIZ UDPゴシック" panose="020B0400000000000000" pitchFamily="50" charset="-128"/>
                          <a:ea typeface="BIZ UDPゴシック" panose="020B0400000000000000" pitchFamily="50" charset="-128"/>
                        </a:rPr>
                        <a:t>の認証を取得するには、これらの要求事項をすべて満たす必要がある</a:t>
                      </a:r>
                    </a:p>
                  </a:txBody>
                  <a:tcPr marL="180000" marR="180000" anchor="ctr">
                    <a:solidFill>
                      <a:schemeClr val="accent6">
                        <a:lumMod val="40000"/>
                        <a:lumOff val="60000"/>
                      </a:schemeClr>
                    </a:solidFill>
                  </a:tcPr>
                </a:tc>
                <a:extLst>
                  <a:ext uri="{0D108BD9-81ED-4DB2-BD59-A6C34878D82A}">
                    <a16:rowId xmlns:a16="http://schemas.microsoft.com/office/drawing/2014/main" val="3132188621"/>
                  </a:ext>
                </a:extLst>
              </a:tr>
            </a:tbl>
          </a:graphicData>
        </a:graphic>
      </p:graphicFrame>
      <p:sp>
        <p:nvSpPr>
          <p:cNvPr id="7" name="object 40">
            <a:extLst>
              <a:ext uri="{FF2B5EF4-FFF2-40B4-BE49-F238E27FC236}">
                <a16:creationId xmlns:a16="http://schemas.microsoft.com/office/drawing/2014/main" id="{4C6CBDA2-4025-D87A-99BE-70CDC8996BFA}"/>
              </a:ext>
            </a:extLst>
          </p:cNvPr>
          <p:cNvSpPr txBox="1"/>
          <p:nvPr/>
        </p:nvSpPr>
        <p:spPr>
          <a:xfrm>
            <a:off x="7884269" y="238587"/>
            <a:ext cx="9504000"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00088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文書体系（</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構築・導入に必要な文書と記録）</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4400"/>
            <a:ext cx="15534836" cy="4891275"/>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情報セキュリティマネジメントの具体的な管理策を示す規格が</a:t>
            </a:r>
            <a:r>
              <a:rPr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ISO/IEC 27002</a:t>
            </a:r>
            <a:r>
              <a:rPr kumimoji="1" lang="ja-JP" altLang="en-US" sz="3200" dirty="0">
                <a:latin typeface="BIZ UDPゴシック" panose="020B0400000000000000" pitchFamily="50" charset="-128"/>
                <a:ea typeface="BIZ UDPゴシック" panose="020B0400000000000000" pitchFamily="50" charset="-128"/>
              </a:rPr>
              <a:t>」</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ISO/IEC 27002</a:t>
            </a:r>
            <a:r>
              <a:rPr kumimoji="1" lang="ja-JP" altLang="en-US" sz="3200" dirty="0">
                <a:latin typeface="BIZ UDPゴシック" panose="020B0400000000000000" pitchFamily="50" charset="-128"/>
                <a:ea typeface="BIZ UDPゴシック" panose="020B0400000000000000" pitchFamily="50" charset="-128"/>
              </a:rPr>
              <a:t>の管理策を取り入れ、リスク低減のための目的と管理策で構成されているもの（リスト）が「</a:t>
            </a:r>
            <a:r>
              <a:rPr kumimoji="1" lang="en-US" altLang="ja-JP" sz="3200" dirty="0">
                <a:latin typeface="BIZ UDPゴシック" panose="020B0400000000000000" pitchFamily="50" charset="-128"/>
                <a:ea typeface="BIZ UDPゴシック" panose="020B0400000000000000" pitchFamily="50" charset="-128"/>
              </a:rPr>
              <a:t>ISO/IEC 27001</a:t>
            </a:r>
            <a:r>
              <a:rPr kumimoji="1" lang="ja-JP" altLang="en-US" sz="3200" dirty="0">
                <a:latin typeface="BIZ UDPゴシック" panose="020B0400000000000000" pitchFamily="50" charset="-128"/>
                <a:ea typeface="BIZ UDPゴシック" panose="020B0400000000000000" pitchFamily="50" charset="-128"/>
              </a:rPr>
              <a:t>附属書Ａ」</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ISO/IEC 27001</a:t>
            </a:r>
            <a:r>
              <a:rPr kumimoji="1" lang="ja-JP" altLang="en-US" sz="3200" dirty="0">
                <a:latin typeface="BIZ UDPゴシック" panose="020B0400000000000000" pitchFamily="50" charset="-128"/>
                <a:ea typeface="BIZ UDPゴシック" panose="020B0400000000000000" pitchFamily="50" charset="-128"/>
              </a:rPr>
              <a:t>附属書Ａ」は、要求事項を補完するガイドラインとして位置づけされている。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全ての管理策を採用する必要はないが、採用しない理由を明確にしなければならない。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ISMS</a:t>
            </a:r>
            <a:r>
              <a:rPr lang="ja-JP" altLang="en-US" sz="3600">
                <a:latin typeface="BIZ UDPゴシック" panose="020B0400000000000000" pitchFamily="50" charset="-128"/>
                <a:ea typeface="BIZ UDPゴシック" panose="020B0400000000000000" pitchFamily="50" charset="-128"/>
              </a:rPr>
              <a:t>の管理策</a:t>
            </a:r>
          </a:p>
        </p:txBody>
      </p:sp>
      <p:sp>
        <p:nvSpPr>
          <p:cNvPr id="6" name="object 40">
            <a:extLst>
              <a:ext uri="{FF2B5EF4-FFF2-40B4-BE49-F238E27FC236}">
                <a16:creationId xmlns:a16="http://schemas.microsoft.com/office/drawing/2014/main" id="{040813F8-B251-9887-9063-699484FE068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91B06353-1DC1-4A95-4306-8B1E6CE233C6}"/>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P54</a:t>
            </a:r>
          </a:p>
        </p:txBody>
      </p:sp>
    </p:spTree>
    <p:extLst>
      <p:ext uri="{BB962C8B-B14F-4D97-AF65-F5344CB8AC3E}">
        <p14:creationId xmlns:p14="http://schemas.microsoft.com/office/powerpoint/2010/main" val="1690654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文書体系（</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構築・導入に必要な文書と記録）</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の管理策における属性</a:t>
            </a:r>
          </a:p>
        </p:txBody>
      </p:sp>
      <p:graphicFrame>
        <p:nvGraphicFramePr>
          <p:cNvPr id="4" name="表 9">
            <a:extLst>
              <a:ext uri="{FF2B5EF4-FFF2-40B4-BE49-F238E27FC236}">
                <a16:creationId xmlns:a16="http://schemas.microsoft.com/office/drawing/2014/main" id="{204A2B33-C8B1-2782-ABC6-974913B33383}"/>
              </a:ext>
            </a:extLst>
          </p:cNvPr>
          <p:cNvGraphicFramePr>
            <a:graphicFrameLocks noGrp="1"/>
          </p:cNvGraphicFramePr>
          <p:nvPr>
            <p:extLst>
              <p:ext uri="{D42A27DB-BD31-4B8C-83A1-F6EECF244321}">
                <p14:modId xmlns:p14="http://schemas.microsoft.com/office/powerpoint/2010/main" val="983873513"/>
              </p:ext>
            </p:extLst>
          </p:nvPr>
        </p:nvGraphicFramePr>
        <p:xfrm>
          <a:off x="1451689" y="2404587"/>
          <a:ext cx="15637826" cy="6931398"/>
        </p:xfrm>
        <a:graphic>
          <a:graphicData uri="http://schemas.openxmlformats.org/drawingml/2006/table">
            <a:tbl>
              <a:tblPr firstRow="1" bandRow="1">
                <a:tableStyleId>{5C22544A-7EE6-4342-B048-85BDC9FD1C3A}</a:tableStyleId>
              </a:tblPr>
              <a:tblGrid>
                <a:gridCol w="4528908">
                  <a:extLst>
                    <a:ext uri="{9D8B030D-6E8A-4147-A177-3AD203B41FA5}">
                      <a16:colId xmlns:a16="http://schemas.microsoft.com/office/drawing/2014/main" val="1891961886"/>
                    </a:ext>
                  </a:extLst>
                </a:gridCol>
                <a:gridCol w="1856668">
                  <a:extLst>
                    <a:ext uri="{9D8B030D-6E8A-4147-A177-3AD203B41FA5}">
                      <a16:colId xmlns:a16="http://schemas.microsoft.com/office/drawing/2014/main" val="690352773"/>
                    </a:ext>
                  </a:extLst>
                </a:gridCol>
                <a:gridCol w="9252250">
                  <a:extLst>
                    <a:ext uri="{9D8B030D-6E8A-4147-A177-3AD203B41FA5}">
                      <a16:colId xmlns:a16="http://schemas.microsoft.com/office/drawing/2014/main" val="596803531"/>
                    </a:ext>
                  </a:extLst>
                </a:gridCol>
              </a:tblGrid>
              <a:tr h="187538">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カテゴリ</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属性数</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属性値</a:t>
                      </a:r>
                    </a:p>
                  </a:txBody>
                  <a:tcPr anchor="ctr">
                    <a:solidFill>
                      <a:schemeClr val="accent6"/>
                    </a:solidFill>
                  </a:tcPr>
                </a:tc>
                <a:extLst>
                  <a:ext uri="{0D108BD9-81ED-4DB2-BD59-A6C34878D82A}">
                    <a16:rowId xmlns:a16="http://schemas.microsoft.com/office/drawing/2014/main" val="3551417218"/>
                  </a:ext>
                </a:extLst>
              </a:tr>
              <a:tr h="660617">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管理策タイプ</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予防、検知、是正</a:t>
                      </a:r>
                    </a:p>
                  </a:txBody>
                  <a:tcPr marL="180000" anchor="ctr">
                    <a:solidFill>
                      <a:schemeClr val="accent6">
                        <a:lumMod val="40000"/>
                        <a:lumOff val="60000"/>
                      </a:schemeClr>
                    </a:solidFill>
                  </a:tcPr>
                </a:tc>
                <a:extLst>
                  <a:ext uri="{0D108BD9-81ED-4DB2-BD59-A6C34878D82A}">
                    <a16:rowId xmlns:a16="http://schemas.microsoft.com/office/drawing/2014/main" val="2256661036"/>
                  </a:ext>
                </a:extLst>
              </a:tr>
              <a:tr h="660617">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情報セキュリティ特性</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機密性、完全性、可用性</a:t>
                      </a:r>
                    </a:p>
                  </a:txBody>
                  <a:tcPr marL="180000" anchor="ctr">
                    <a:solidFill>
                      <a:schemeClr val="accent6">
                        <a:lumMod val="20000"/>
                        <a:lumOff val="80000"/>
                      </a:schemeClr>
                    </a:solidFill>
                  </a:tcPr>
                </a:tc>
                <a:extLst>
                  <a:ext uri="{0D108BD9-81ED-4DB2-BD59-A6C34878D82A}">
                    <a16:rowId xmlns:a16="http://schemas.microsoft.com/office/drawing/2014/main" val="3268881162"/>
                  </a:ext>
                </a:extLst>
              </a:tr>
              <a:tr h="660617">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サイバーセキュリティ概念</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5</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識別、防御、検知、対応、復旧</a:t>
                      </a:r>
                    </a:p>
                  </a:txBody>
                  <a:tcPr marL="180000" anchor="ctr">
                    <a:solidFill>
                      <a:schemeClr val="accent6">
                        <a:lumMod val="40000"/>
                        <a:lumOff val="60000"/>
                      </a:schemeClr>
                    </a:solidFill>
                  </a:tcPr>
                </a:tc>
                <a:extLst>
                  <a:ext uri="{0D108BD9-81ED-4DB2-BD59-A6C34878D82A}">
                    <a16:rowId xmlns:a16="http://schemas.microsoft.com/office/drawing/2014/main" val="1552778306"/>
                  </a:ext>
                </a:extLst>
              </a:tr>
              <a:tr h="3794138">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運用機能</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15</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ガバナンス、資産管理、情報保護、人的資源のセキュリティ、物理的セキュリティ、システムおよびネットワークのセキュリティ、アプリケーションのセキュリティ、セキュリティを保った構成、識別情報およびアクセス管理、脅威およびぜい弱性の管理、継続、供給者関係のセキュリティ、法および順守、情報セキュリティ事象管理、情報セキュリティ保証</a:t>
                      </a:r>
                      <a:endParaRPr kumimoji="1" lang="en-US" altLang="ja-JP" sz="2800" dirty="0">
                        <a:latin typeface="BIZ UDPゴシック" panose="020B0400000000000000" pitchFamily="50" charset="-128"/>
                        <a:ea typeface="BIZ UDPゴシック" panose="020B0400000000000000" pitchFamily="50" charset="-128"/>
                      </a:endParaRPr>
                    </a:p>
                  </a:txBody>
                  <a:tcPr marL="180000" anchor="ctr">
                    <a:solidFill>
                      <a:schemeClr val="accent6">
                        <a:lumMod val="20000"/>
                        <a:lumOff val="80000"/>
                      </a:schemeClr>
                    </a:solidFill>
                  </a:tcPr>
                </a:tc>
                <a:extLst>
                  <a:ext uri="{0D108BD9-81ED-4DB2-BD59-A6C34878D82A}">
                    <a16:rowId xmlns:a16="http://schemas.microsoft.com/office/drawing/2014/main" val="656946080"/>
                  </a:ext>
                </a:extLst>
              </a:tr>
              <a:tr h="660617">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セキュリティドメイン</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4</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ガバナンスおよびエコシステム、保護、防御、対応力</a:t>
                      </a:r>
                      <a:endParaRPr kumimoji="1" lang="en-US" altLang="ja-JP" sz="2800" dirty="0">
                        <a:latin typeface="BIZ UDPゴシック" panose="020B0400000000000000" pitchFamily="50" charset="-128"/>
                        <a:ea typeface="BIZ UDPゴシック" panose="020B0400000000000000" pitchFamily="50" charset="-128"/>
                      </a:endParaRPr>
                    </a:p>
                  </a:txBody>
                  <a:tcPr marL="180000" anchor="ctr">
                    <a:solidFill>
                      <a:schemeClr val="accent6">
                        <a:lumMod val="40000"/>
                        <a:lumOff val="60000"/>
                      </a:schemeClr>
                    </a:solidFill>
                  </a:tcPr>
                </a:tc>
                <a:extLst>
                  <a:ext uri="{0D108BD9-81ED-4DB2-BD59-A6C34878D82A}">
                    <a16:rowId xmlns:a16="http://schemas.microsoft.com/office/drawing/2014/main" val="1882844724"/>
                  </a:ext>
                </a:extLst>
              </a:tr>
            </a:tbl>
          </a:graphicData>
        </a:graphic>
      </p:graphicFrame>
      <p:sp>
        <p:nvSpPr>
          <p:cNvPr id="6" name="object 40">
            <a:extLst>
              <a:ext uri="{FF2B5EF4-FFF2-40B4-BE49-F238E27FC236}">
                <a16:creationId xmlns:a16="http://schemas.microsoft.com/office/drawing/2014/main" id="{6BD70EF3-AB4F-FBCD-EF51-828DE2D824A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16C433C1-167F-C6FD-612D-59A0C10DC5AA}"/>
              </a:ext>
            </a:extLst>
          </p:cNvPr>
          <p:cNvSpPr txBox="1"/>
          <p:nvPr/>
        </p:nvSpPr>
        <p:spPr>
          <a:xfrm>
            <a:off x="13106608" y="124691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P54</a:t>
            </a:r>
          </a:p>
        </p:txBody>
      </p:sp>
    </p:spTree>
    <p:extLst>
      <p:ext uri="{BB962C8B-B14F-4D97-AF65-F5344CB8AC3E}">
        <p14:creationId xmlns:p14="http://schemas.microsoft.com/office/powerpoint/2010/main" val="104751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ISO/IEC27001</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の審査準備と審査内容</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ISO/IEC27001</a:t>
            </a:r>
            <a:r>
              <a:rPr lang="ja-JP" altLang="en-US" sz="3600" dirty="0">
                <a:latin typeface="BIZ UDPゴシック" panose="020B0400000000000000" pitchFamily="50" charset="-128"/>
                <a:ea typeface="BIZ UDPゴシック" panose="020B0400000000000000" pitchFamily="50" charset="-128"/>
              </a:rPr>
              <a:t>の認証機関の選定と申し込み</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13-4-1.】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P56</a:t>
            </a:r>
          </a:p>
        </p:txBody>
      </p:sp>
      <p:sp>
        <p:nvSpPr>
          <p:cNvPr id="7" name="テキスト ボックス 6">
            <a:extLst>
              <a:ext uri="{FF2B5EF4-FFF2-40B4-BE49-F238E27FC236}">
                <a16:creationId xmlns:a16="http://schemas.microsoft.com/office/drawing/2014/main" id="{3B065213-C0A8-AE97-B741-00A787B0BDCD}"/>
              </a:ext>
            </a:extLst>
          </p:cNvPr>
          <p:cNvSpPr txBox="1"/>
          <p:nvPr/>
        </p:nvSpPr>
        <p:spPr>
          <a:xfrm>
            <a:off x="1607144" y="2172675"/>
            <a:ext cx="15456498" cy="4228850"/>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認証取得の申請先</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認証機関の選択</a:t>
            </a: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9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CCBEE850-96D7-CC8B-F9AC-C5F0F66671E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pSp>
        <p:nvGrpSpPr>
          <p:cNvPr id="23" name="グループ化 22">
            <a:extLst>
              <a:ext uri="{FF2B5EF4-FFF2-40B4-BE49-F238E27FC236}">
                <a16:creationId xmlns:a16="http://schemas.microsoft.com/office/drawing/2014/main" id="{037AA8A2-35C6-ECD1-C343-CDE724DD36B9}"/>
              </a:ext>
            </a:extLst>
          </p:cNvPr>
          <p:cNvGrpSpPr/>
          <p:nvPr/>
        </p:nvGrpSpPr>
        <p:grpSpPr>
          <a:xfrm>
            <a:off x="2057413" y="2821330"/>
            <a:ext cx="14555960" cy="1513987"/>
            <a:chOff x="1779706" y="4309630"/>
            <a:chExt cx="14555960" cy="1513987"/>
          </a:xfrm>
        </p:grpSpPr>
        <p:grpSp>
          <p:nvGrpSpPr>
            <p:cNvPr id="19" name="グループ化 18">
              <a:extLst>
                <a:ext uri="{FF2B5EF4-FFF2-40B4-BE49-F238E27FC236}">
                  <a16:creationId xmlns:a16="http://schemas.microsoft.com/office/drawing/2014/main" id="{4CE0F8AE-865A-6954-C75F-DAC505C67B32}"/>
                </a:ext>
              </a:extLst>
            </p:cNvPr>
            <p:cNvGrpSpPr/>
            <p:nvPr/>
          </p:nvGrpSpPr>
          <p:grpSpPr>
            <a:xfrm>
              <a:off x="1779706" y="4309630"/>
              <a:ext cx="14555960" cy="1513987"/>
              <a:chOff x="1779706" y="4309630"/>
              <a:chExt cx="14555960" cy="1513987"/>
            </a:xfrm>
          </p:grpSpPr>
          <p:sp>
            <p:nvSpPr>
              <p:cNvPr id="12" name="正方形/長方形 11">
                <a:extLst>
                  <a:ext uri="{FF2B5EF4-FFF2-40B4-BE49-F238E27FC236}">
                    <a16:creationId xmlns:a16="http://schemas.microsoft.com/office/drawing/2014/main" id="{A22B193B-9E1B-FBA2-EA24-A4FAB30A6D05}"/>
                  </a:ext>
                </a:extLst>
              </p:cNvPr>
              <p:cNvSpPr/>
              <p:nvPr/>
            </p:nvSpPr>
            <p:spPr>
              <a:xfrm>
                <a:off x="1779706" y="4309630"/>
                <a:ext cx="3718311" cy="1513987"/>
              </a:xfrm>
              <a:prstGeom prst="rect">
                <a:avLst/>
              </a:prstGeom>
              <a:solidFill>
                <a:srgbClr val="F4B183"/>
              </a:solidFill>
              <a:ln>
                <a:solidFill>
                  <a:srgbClr val="F4B1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認証取得希望組織</a:t>
                </a:r>
              </a:p>
            </p:txBody>
          </p:sp>
          <p:sp>
            <p:nvSpPr>
              <p:cNvPr id="13" name="正方形/長方形 12">
                <a:extLst>
                  <a:ext uri="{FF2B5EF4-FFF2-40B4-BE49-F238E27FC236}">
                    <a16:creationId xmlns:a16="http://schemas.microsoft.com/office/drawing/2014/main" id="{2A6A2C05-25CB-0603-A63E-E6246E45CAD7}"/>
                  </a:ext>
                </a:extLst>
              </p:cNvPr>
              <p:cNvSpPr/>
              <p:nvPr/>
            </p:nvSpPr>
            <p:spPr>
              <a:xfrm>
                <a:off x="7198531" y="4309630"/>
                <a:ext cx="3718311" cy="1513987"/>
              </a:xfrm>
              <a:prstGeom prst="rect">
                <a:avLst/>
              </a:prstGeom>
              <a:solidFill>
                <a:srgbClr val="A9D18E"/>
              </a:solidFill>
              <a:ln>
                <a:solidFill>
                  <a:srgbClr val="A9D1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認証</a:t>
                </a:r>
                <a:r>
                  <a:rPr lang="ja-JP" altLang="en-US" sz="2800" b="1" dirty="0">
                    <a:solidFill>
                      <a:schemeClr val="tx1"/>
                    </a:solidFill>
                    <a:latin typeface="BIZ UDPゴシック" panose="020B0400000000000000" pitchFamily="50" charset="-128"/>
                    <a:ea typeface="BIZ UDPゴシック" panose="020B0400000000000000" pitchFamily="50" charset="-128"/>
                  </a:rPr>
                  <a:t>された認証機関</a:t>
                </a:r>
                <a:endParaRPr kumimoji="1" lang="ja-JP" altLang="en-US" sz="2800" b="1"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9976E288-54D9-D6AF-629D-2142B91F0AD6}"/>
                  </a:ext>
                </a:extLst>
              </p:cNvPr>
              <p:cNvSpPr/>
              <p:nvPr/>
            </p:nvSpPr>
            <p:spPr>
              <a:xfrm>
                <a:off x="12617355" y="4309630"/>
                <a:ext cx="3718311" cy="1513987"/>
              </a:xfrm>
              <a:prstGeom prst="rect">
                <a:avLst/>
              </a:prstGeom>
              <a:solidFill>
                <a:srgbClr val="9DC3E6"/>
              </a:solidFill>
              <a:ln>
                <a:solidFill>
                  <a:srgbClr val="9DC3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認定機関</a:t>
                </a:r>
                <a:br>
                  <a:rPr kumimoji="1" lang="en-US" altLang="ja-JP" sz="2800" b="1" dirty="0">
                    <a:solidFill>
                      <a:schemeClr val="tx1"/>
                    </a:solidFill>
                    <a:latin typeface="BIZ UDPゴシック" panose="020B0400000000000000" pitchFamily="50" charset="-128"/>
                    <a:ea typeface="BIZ UDPゴシック" panose="020B0400000000000000" pitchFamily="50" charset="-128"/>
                  </a:rPr>
                </a:b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r>
                  <a:rPr kumimoji="1" lang="en-US" altLang="ja-JP" sz="2800" b="1" dirty="0">
                    <a:solidFill>
                      <a:schemeClr val="tx1"/>
                    </a:solidFill>
                    <a:latin typeface="BIZ UDPゴシック" panose="020B0400000000000000" pitchFamily="50" charset="-128"/>
                    <a:ea typeface="BIZ UDPゴシック" panose="020B0400000000000000" pitchFamily="50" charset="-128"/>
                  </a:rPr>
                  <a:t>ISMS-AC</a:t>
                </a: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p>
            </p:txBody>
          </p:sp>
          <p:cxnSp>
            <p:nvCxnSpPr>
              <p:cNvPr id="16" name="直線矢印コネクタ 15">
                <a:extLst>
                  <a:ext uri="{FF2B5EF4-FFF2-40B4-BE49-F238E27FC236}">
                    <a16:creationId xmlns:a16="http://schemas.microsoft.com/office/drawing/2014/main" id="{99BAD182-03D0-E565-5990-B9E524A1F2EF}"/>
                  </a:ext>
                </a:extLst>
              </p:cNvPr>
              <p:cNvCxnSpPr/>
              <p:nvPr/>
            </p:nvCxnSpPr>
            <p:spPr>
              <a:xfrm>
                <a:off x="5498017" y="5132894"/>
                <a:ext cx="1700514" cy="0"/>
              </a:xfrm>
              <a:prstGeom prst="straightConnector1">
                <a:avLst/>
              </a:prstGeom>
              <a:ln w="38100">
                <a:tailEnd type="triangle" w="med" len="lg"/>
              </a:ln>
            </p:spPr>
            <p:style>
              <a:lnRef idx="2">
                <a:schemeClr val="dk1"/>
              </a:lnRef>
              <a:fillRef idx="0">
                <a:schemeClr val="dk1"/>
              </a:fillRef>
              <a:effectRef idx="1">
                <a:schemeClr val="dk1"/>
              </a:effectRef>
              <a:fontRef idx="minor">
                <a:schemeClr val="tx1"/>
              </a:fontRef>
            </p:style>
          </p:cxnSp>
          <p:cxnSp>
            <p:nvCxnSpPr>
              <p:cNvPr id="17" name="直線矢印コネクタ 16">
                <a:extLst>
                  <a:ext uri="{FF2B5EF4-FFF2-40B4-BE49-F238E27FC236}">
                    <a16:creationId xmlns:a16="http://schemas.microsoft.com/office/drawing/2014/main" id="{914EA3E7-01B9-7B37-3AA0-5E47F3D600A3}"/>
                  </a:ext>
                </a:extLst>
              </p:cNvPr>
              <p:cNvCxnSpPr/>
              <p:nvPr/>
            </p:nvCxnSpPr>
            <p:spPr>
              <a:xfrm>
                <a:off x="5498017" y="4980928"/>
                <a:ext cx="1700514" cy="0"/>
              </a:xfrm>
              <a:prstGeom prst="straightConnector1">
                <a:avLst/>
              </a:prstGeom>
              <a:ln w="38100">
                <a:headEnd type="triangle" w="med" len="lg"/>
                <a:tailEnd type="none" w="med" len="lg"/>
              </a:ln>
            </p:spPr>
            <p:style>
              <a:lnRef idx="2">
                <a:schemeClr val="dk1"/>
              </a:lnRef>
              <a:fillRef idx="0">
                <a:schemeClr val="dk1"/>
              </a:fillRef>
              <a:effectRef idx="1">
                <a:schemeClr val="dk1"/>
              </a:effectRef>
              <a:fontRef idx="minor">
                <a:schemeClr val="tx1"/>
              </a:fontRef>
            </p:style>
          </p:cxnSp>
          <p:cxnSp>
            <p:nvCxnSpPr>
              <p:cNvPr id="18" name="直線矢印コネクタ 17">
                <a:extLst>
                  <a:ext uri="{FF2B5EF4-FFF2-40B4-BE49-F238E27FC236}">
                    <a16:creationId xmlns:a16="http://schemas.microsoft.com/office/drawing/2014/main" id="{0A4528D9-925D-4D86-F17E-FFB5C30AB710}"/>
                  </a:ext>
                </a:extLst>
              </p:cNvPr>
              <p:cNvCxnSpPr/>
              <p:nvPr/>
            </p:nvCxnSpPr>
            <p:spPr>
              <a:xfrm>
                <a:off x="10916842" y="5066624"/>
                <a:ext cx="1700514" cy="0"/>
              </a:xfrm>
              <a:prstGeom prst="straightConnector1">
                <a:avLst/>
              </a:prstGeom>
              <a:ln w="38100">
                <a:prstDash val="dash"/>
                <a:headEnd type="triangle" w="med" len="lg"/>
                <a:tailEnd type="none" w="med" len="lg"/>
              </a:ln>
            </p:spPr>
            <p:style>
              <a:lnRef idx="2">
                <a:schemeClr val="dk1"/>
              </a:lnRef>
              <a:fillRef idx="0">
                <a:schemeClr val="dk1"/>
              </a:fillRef>
              <a:effectRef idx="1">
                <a:schemeClr val="dk1"/>
              </a:effectRef>
              <a:fontRef idx="minor">
                <a:schemeClr val="tx1"/>
              </a:fontRef>
            </p:style>
          </p:cxnSp>
        </p:grpSp>
        <p:sp>
          <p:nvSpPr>
            <p:cNvPr id="20" name="テキスト ボックス 19">
              <a:extLst>
                <a:ext uri="{FF2B5EF4-FFF2-40B4-BE49-F238E27FC236}">
                  <a16:creationId xmlns:a16="http://schemas.microsoft.com/office/drawing/2014/main" id="{016B8A52-ED9C-3BFA-F045-CCED7A48772D}"/>
                </a:ext>
              </a:extLst>
            </p:cNvPr>
            <p:cNvSpPr txBox="1"/>
            <p:nvPr/>
          </p:nvSpPr>
          <p:spPr>
            <a:xfrm>
              <a:off x="5612063" y="4400742"/>
              <a:ext cx="1518364" cy="492443"/>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認証登録</a:t>
              </a:r>
            </a:p>
          </p:txBody>
        </p:sp>
        <p:sp>
          <p:nvSpPr>
            <p:cNvPr id="21" name="テキスト ボックス 20">
              <a:extLst>
                <a:ext uri="{FF2B5EF4-FFF2-40B4-BE49-F238E27FC236}">
                  <a16:creationId xmlns:a16="http://schemas.microsoft.com/office/drawing/2014/main" id="{98D88C81-E1FE-6D08-CC36-39CBFE3FEC82}"/>
                </a:ext>
              </a:extLst>
            </p:cNvPr>
            <p:cNvSpPr txBox="1"/>
            <p:nvPr/>
          </p:nvSpPr>
          <p:spPr>
            <a:xfrm>
              <a:off x="5945487" y="5236241"/>
              <a:ext cx="851515" cy="492443"/>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申請</a:t>
              </a:r>
            </a:p>
          </p:txBody>
        </p:sp>
        <p:sp>
          <p:nvSpPr>
            <p:cNvPr id="22" name="テキスト ボックス 21">
              <a:extLst>
                <a:ext uri="{FF2B5EF4-FFF2-40B4-BE49-F238E27FC236}">
                  <a16:creationId xmlns:a16="http://schemas.microsoft.com/office/drawing/2014/main" id="{CE285665-6252-76AE-F384-5F36D3B6C650}"/>
                </a:ext>
              </a:extLst>
            </p:cNvPr>
            <p:cNvSpPr txBox="1"/>
            <p:nvPr/>
          </p:nvSpPr>
          <p:spPr>
            <a:xfrm>
              <a:off x="11341341" y="4491955"/>
              <a:ext cx="851515" cy="492443"/>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認定</a:t>
              </a:r>
            </a:p>
          </p:txBody>
        </p:sp>
      </p:grpSp>
      <p:grpSp>
        <p:nvGrpSpPr>
          <p:cNvPr id="48" name="グループ化 47">
            <a:extLst>
              <a:ext uri="{FF2B5EF4-FFF2-40B4-BE49-F238E27FC236}">
                <a16:creationId xmlns:a16="http://schemas.microsoft.com/office/drawing/2014/main" id="{A04E49E6-6E7E-F499-6729-B041B3CB0D4E}"/>
              </a:ext>
            </a:extLst>
          </p:cNvPr>
          <p:cNvGrpSpPr/>
          <p:nvPr/>
        </p:nvGrpSpPr>
        <p:grpSpPr>
          <a:xfrm>
            <a:off x="2057412" y="5440343"/>
            <a:ext cx="14529324" cy="3648439"/>
            <a:chOff x="2057412" y="5440343"/>
            <a:chExt cx="14529324" cy="3648439"/>
          </a:xfrm>
        </p:grpSpPr>
        <p:sp>
          <p:nvSpPr>
            <p:cNvPr id="24" name="正方形/長方形 23">
              <a:extLst>
                <a:ext uri="{FF2B5EF4-FFF2-40B4-BE49-F238E27FC236}">
                  <a16:creationId xmlns:a16="http://schemas.microsoft.com/office/drawing/2014/main" id="{78FF02E5-8616-1C11-BA14-580E63E5BA53}"/>
                </a:ext>
              </a:extLst>
            </p:cNvPr>
            <p:cNvSpPr/>
            <p:nvPr/>
          </p:nvSpPr>
          <p:spPr>
            <a:xfrm>
              <a:off x="12868425" y="5541295"/>
              <a:ext cx="3718311" cy="854606"/>
            </a:xfrm>
            <a:prstGeom prst="rect">
              <a:avLst/>
            </a:prstGeom>
            <a:solidFill>
              <a:srgbClr val="A9D18E"/>
            </a:solidFill>
            <a:ln>
              <a:solidFill>
                <a:srgbClr val="A9D1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認証</a:t>
              </a:r>
              <a:r>
                <a:rPr lang="ja-JP" altLang="en-US" sz="2400" b="1" dirty="0">
                  <a:solidFill>
                    <a:schemeClr val="tx1"/>
                  </a:solidFill>
                  <a:latin typeface="BIZ UDPゴシック" panose="020B0400000000000000" pitchFamily="50" charset="-128"/>
                  <a:ea typeface="BIZ UDPゴシック" panose="020B0400000000000000" pitchFamily="50" charset="-128"/>
                </a:rPr>
                <a:t>された認証機関</a:t>
              </a:r>
              <a:r>
                <a:rPr lang="en-US" altLang="ja-JP" sz="2400" b="1" dirty="0">
                  <a:solidFill>
                    <a:schemeClr val="tx1"/>
                  </a:solidFill>
                  <a:latin typeface="BIZ UDPゴシック" panose="020B0400000000000000" pitchFamily="50" charset="-128"/>
                  <a:ea typeface="BIZ UDPゴシック" panose="020B0400000000000000" pitchFamily="50" charset="-128"/>
                </a:rPr>
                <a:t>A</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AB1FADAE-3990-73D5-557E-37596E6F3FF9}"/>
                </a:ext>
              </a:extLst>
            </p:cNvPr>
            <p:cNvSpPr/>
            <p:nvPr/>
          </p:nvSpPr>
          <p:spPr>
            <a:xfrm>
              <a:off x="12868425" y="6491995"/>
              <a:ext cx="3718311" cy="854606"/>
            </a:xfrm>
            <a:prstGeom prst="rect">
              <a:avLst/>
            </a:prstGeom>
            <a:solidFill>
              <a:srgbClr val="A9D18E"/>
            </a:solidFill>
            <a:ln>
              <a:solidFill>
                <a:srgbClr val="A9D1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認証</a:t>
              </a:r>
              <a:r>
                <a:rPr lang="ja-JP" altLang="en-US" sz="2400" b="1" dirty="0">
                  <a:solidFill>
                    <a:schemeClr val="tx1"/>
                  </a:solidFill>
                  <a:latin typeface="BIZ UDPゴシック" panose="020B0400000000000000" pitchFamily="50" charset="-128"/>
                  <a:ea typeface="BIZ UDPゴシック" panose="020B0400000000000000" pitchFamily="50" charset="-128"/>
                </a:rPr>
                <a:t>された認証機関</a:t>
              </a:r>
              <a:r>
                <a:rPr lang="en-US" altLang="ja-JP" sz="2400" b="1" dirty="0">
                  <a:solidFill>
                    <a:schemeClr val="tx1"/>
                  </a:solidFill>
                  <a:latin typeface="BIZ UDPゴシック" panose="020B0400000000000000" pitchFamily="50" charset="-128"/>
                  <a:ea typeface="BIZ UDPゴシック" panose="020B0400000000000000" pitchFamily="50" charset="-128"/>
                </a:rPr>
                <a:t>B</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6D75EC78-A59A-36F0-B880-23EBF3BB40F1}"/>
                </a:ext>
              </a:extLst>
            </p:cNvPr>
            <p:cNvSpPr/>
            <p:nvPr/>
          </p:nvSpPr>
          <p:spPr>
            <a:xfrm>
              <a:off x="12868425" y="8148918"/>
              <a:ext cx="3718311" cy="854606"/>
            </a:xfrm>
            <a:prstGeom prst="rect">
              <a:avLst/>
            </a:prstGeom>
            <a:solidFill>
              <a:srgbClr val="A9D18E"/>
            </a:solidFill>
            <a:ln>
              <a:solidFill>
                <a:srgbClr val="A9D1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認証</a:t>
              </a:r>
              <a:r>
                <a:rPr lang="ja-JP" altLang="en-US" sz="2400" b="1" dirty="0">
                  <a:solidFill>
                    <a:schemeClr val="tx1"/>
                  </a:solidFill>
                  <a:latin typeface="BIZ UDPゴシック" panose="020B0400000000000000" pitchFamily="50" charset="-128"/>
                  <a:ea typeface="BIZ UDPゴシック" panose="020B0400000000000000" pitchFamily="50" charset="-128"/>
                </a:rPr>
                <a:t>された認証機関</a:t>
              </a:r>
              <a:r>
                <a:rPr lang="en-US" altLang="ja-JP" sz="2400" b="1" dirty="0">
                  <a:solidFill>
                    <a:schemeClr val="tx1"/>
                  </a:solidFill>
                  <a:latin typeface="BIZ UDPゴシック" panose="020B0400000000000000" pitchFamily="50" charset="-128"/>
                  <a:ea typeface="BIZ UDPゴシック" panose="020B0400000000000000" pitchFamily="50" charset="-128"/>
                </a:rPr>
                <a:t>N</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0C59EB62-50AE-B2D1-AD9D-80DC658FE252}"/>
                </a:ext>
              </a:extLst>
            </p:cNvPr>
            <p:cNvCxnSpPr>
              <a:cxnSpLocks/>
              <a:stCxn id="25" idx="2"/>
              <a:endCxn id="26" idx="0"/>
            </p:cNvCxnSpPr>
            <p:nvPr/>
          </p:nvCxnSpPr>
          <p:spPr>
            <a:xfrm>
              <a:off x="14727581" y="7346601"/>
              <a:ext cx="0" cy="802317"/>
            </a:xfrm>
            <a:prstGeom prst="line">
              <a:avLst/>
            </a:prstGeom>
            <a:ln w="47625">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2" name="正方形/長方形 41">
              <a:extLst>
                <a:ext uri="{FF2B5EF4-FFF2-40B4-BE49-F238E27FC236}">
                  <a16:creationId xmlns:a16="http://schemas.microsoft.com/office/drawing/2014/main" id="{3E52E650-A093-F120-0E2D-7C82C8E32388}"/>
                </a:ext>
              </a:extLst>
            </p:cNvPr>
            <p:cNvSpPr/>
            <p:nvPr/>
          </p:nvSpPr>
          <p:spPr>
            <a:xfrm>
              <a:off x="2057412" y="5515419"/>
              <a:ext cx="3718311" cy="1513987"/>
            </a:xfrm>
            <a:prstGeom prst="rect">
              <a:avLst/>
            </a:prstGeom>
            <a:solidFill>
              <a:srgbClr val="F4B183"/>
            </a:solidFill>
            <a:ln>
              <a:solidFill>
                <a:srgbClr val="F4B1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認証取得希望組織</a:t>
              </a:r>
            </a:p>
          </p:txBody>
        </p:sp>
        <p:sp>
          <p:nvSpPr>
            <p:cNvPr id="44" name="左中かっこ 43">
              <a:extLst>
                <a:ext uri="{FF2B5EF4-FFF2-40B4-BE49-F238E27FC236}">
                  <a16:creationId xmlns:a16="http://schemas.microsoft.com/office/drawing/2014/main" id="{0DB96E8A-0FCE-515F-AD4F-1D19C73EFABE}"/>
                </a:ext>
              </a:extLst>
            </p:cNvPr>
            <p:cNvSpPr/>
            <p:nvPr/>
          </p:nvSpPr>
          <p:spPr>
            <a:xfrm>
              <a:off x="12257495" y="5440343"/>
              <a:ext cx="372862" cy="3597014"/>
            </a:xfrm>
            <a:prstGeom prst="leftBrace">
              <a:avLst>
                <a:gd name="adj1" fmla="val 31741"/>
                <a:gd name="adj2" fmla="val 24825"/>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55F545EA-B285-9088-D7CD-9A4C57A84449}"/>
                </a:ext>
              </a:extLst>
            </p:cNvPr>
            <p:cNvSpPr/>
            <p:nvPr/>
          </p:nvSpPr>
          <p:spPr>
            <a:xfrm>
              <a:off x="8728954" y="8032227"/>
              <a:ext cx="3409507" cy="10565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申請が受けられない</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ケースがある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895DBB06-AD0D-0A3C-B757-4CE2F5D618A7}"/>
                </a:ext>
              </a:extLst>
            </p:cNvPr>
            <p:cNvSpPr/>
            <p:nvPr/>
          </p:nvSpPr>
          <p:spPr>
            <a:xfrm>
              <a:off x="2319542" y="7176473"/>
              <a:ext cx="4508693" cy="187175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5600" indent="-266700">
                <a:buFont typeface="Arial" panose="020B0604020202020204" pitchFamily="34" charset="0"/>
                <a:buChar char="•"/>
              </a:pPr>
              <a:r>
                <a:rPr lang="ja-JP" altLang="en-US" dirty="0">
                  <a:solidFill>
                    <a:schemeClr val="tx1"/>
                  </a:solidFill>
                  <a:latin typeface="BIZ UDPゴシック" panose="020B0400000000000000" pitchFamily="50" charset="-128"/>
                  <a:ea typeface="BIZ UDPゴシック" panose="020B0400000000000000" pitchFamily="50" charset="-128"/>
                </a:rPr>
                <a:t>条件を十分に確認する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355600" indent="-266700">
                <a:buFont typeface="Arial" panose="020B0604020202020204" pitchFamily="34" charset="0"/>
                <a:buChar char="•"/>
              </a:pPr>
              <a:r>
                <a:rPr kumimoji="1" lang="ja-JP" altLang="en-US" dirty="0">
                  <a:solidFill>
                    <a:schemeClr val="tx1"/>
                  </a:solidFill>
                  <a:latin typeface="BIZ UDPゴシック" panose="020B0400000000000000" pitchFamily="50" charset="-128"/>
                  <a:ea typeface="BIZ UDPゴシック" panose="020B0400000000000000" pitchFamily="50" charset="-128"/>
                </a:rPr>
                <a:t>必要により見積りを取る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355600" indent="-266700">
                <a:buFont typeface="Arial" panose="020B0604020202020204" pitchFamily="34" charset="0"/>
                <a:buChar char="•"/>
              </a:pPr>
              <a:r>
                <a:rPr lang="ja-JP" altLang="en-US" dirty="0">
                  <a:solidFill>
                    <a:schemeClr val="tx1"/>
                  </a:solidFill>
                  <a:latin typeface="BIZ UDPゴシック" panose="020B0400000000000000" pitchFamily="50" charset="-128"/>
                  <a:ea typeface="BIZ UDPゴシック" panose="020B0400000000000000" pitchFamily="50" charset="-128"/>
                </a:rPr>
                <a:t>決まったら申請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355600" indent="-266700">
                <a:buFont typeface="Arial" panose="020B0604020202020204" pitchFamily="34" charset="0"/>
                <a:buChar char="•"/>
              </a:pPr>
              <a:r>
                <a:rPr kumimoji="1" lang="ja-JP" altLang="en-US" dirty="0">
                  <a:solidFill>
                    <a:schemeClr val="tx1"/>
                  </a:solidFill>
                  <a:latin typeface="BIZ UDPゴシック" panose="020B0400000000000000" pitchFamily="50" charset="-128"/>
                  <a:ea typeface="BIZ UDPゴシック" panose="020B0400000000000000" pitchFamily="50" charset="-128"/>
                </a:rPr>
                <a:t>契約を交わす場合がある</a:t>
              </a:r>
            </a:p>
          </p:txBody>
        </p:sp>
        <p:sp>
          <p:nvSpPr>
            <p:cNvPr id="47" name="矢印: 右 46">
              <a:extLst>
                <a:ext uri="{FF2B5EF4-FFF2-40B4-BE49-F238E27FC236}">
                  <a16:creationId xmlns:a16="http://schemas.microsoft.com/office/drawing/2014/main" id="{109664CF-C592-F40F-DB61-FF2746B1907E}"/>
                </a:ext>
              </a:extLst>
            </p:cNvPr>
            <p:cNvSpPr/>
            <p:nvPr/>
          </p:nvSpPr>
          <p:spPr>
            <a:xfrm>
              <a:off x="6274261" y="5722017"/>
              <a:ext cx="5560156" cy="1205660"/>
            </a:xfrm>
            <a:prstGeom prst="rightArrow">
              <a:avLst>
                <a:gd name="adj1" fmla="val 64727"/>
                <a:gd name="adj2" fmla="val 52945"/>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申 請</a:t>
              </a:r>
            </a:p>
          </p:txBody>
        </p:sp>
      </p:grpSp>
    </p:spTree>
    <p:extLst>
      <p:ext uri="{BB962C8B-B14F-4D97-AF65-F5344CB8AC3E}">
        <p14:creationId xmlns:p14="http://schemas.microsoft.com/office/powerpoint/2010/main" val="177470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ISO/IEC27001</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の審査準備と審査内容</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ISO/IEC27001</a:t>
            </a:r>
            <a:r>
              <a:rPr lang="ja-JP" altLang="en-US" sz="3600" dirty="0">
                <a:latin typeface="BIZ UDPゴシック" panose="020B0400000000000000" pitchFamily="50" charset="-128"/>
                <a:ea typeface="BIZ UDPゴシック" panose="020B0400000000000000" pitchFamily="50" charset="-128"/>
              </a:rPr>
              <a:t>の審査事前準備</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13-4-2.】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P57</a:t>
            </a:r>
          </a:p>
        </p:txBody>
      </p:sp>
      <p:sp>
        <p:nvSpPr>
          <p:cNvPr id="7" name="テキスト ボックス 6">
            <a:extLst>
              <a:ext uri="{FF2B5EF4-FFF2-40B4-BE49-F238E27FC236}">
                <a16:creationId xmlns:a16="http://schemas.microsoft.com/office/drawing/2014/main" id="{3B065213-C0A8-AE97-B741-00A787B0BDCD}"/>
              </a:ext>
            </a:extLst>
          </p:cNvPr>
          <p:cNvSpPr txBox="1"/>
          <p:nvPr/>
        </p:nvSpPr>
        <p:spPr>
          <a:xfrm>
            <a:off x="1554679" y="2174400"/>
            <a:ext cx="15456498" cy="5974649"/>
          </a:xfrm>
          <a:prstGeom prst="rect">
            <a:avLst/>
          </a:prstGeom>
          <a:noFill/>
        </p:spPr>
        <p:txBody>
          <a:bodyPr wrap="square" lIns="91440" tIns="45720" rIns="91440" bIns="45720" anchor="t">
            <a:spAutoFit/>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の構築ステップ</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適用範囲の決定</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情報セキュリティ方針の策定</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体制の確立</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文書化</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リスクアセスメントの実施</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従業員の教育</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内部監査</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マネジメントレビュー</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20DCB144-31CE-F921-F4C2-F3284093649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5689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ISO/IEC27001</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の審査準備と審査内容</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ISO/IEC27001</a:t>
            </a:r>
            <a:r>
              <a:rPr lang="ja-JP" altLang="en-US" sz="3600" dirty="0">
                <a:latin typeface="BIZ UDPゴシック" panose="020B0400000000000000" pitchFamily="50" charset="-128"/>
                <a:ea typeface="BIZ UDPゴシック" panose="020B0400000000000000" pitchFamily="50" charset="-128"/>
              </a:rPr>
              <a:t>の審査（第一段・第二段）</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13-4-3.】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P58</a:t>
            </a:r>
          </a:p>
        </p:txBody>
      </p:sp>
      <p:sp>
        <p:nvSpPr>
          <p:cNvPr id="2" name="テキスト ボックス 1">
            <a:extLst>
              <a:ext uri="{FF2B5EF4-FFF2-40B4-BE49-F238E27FC236}">
                <a16:creationId xmlns:a16="http://schemas.microsoft.com/office/drawing/2014/main" id="{3AE666A2-5D3D-26E0-1163-E10F32FA747F}"/>
              </a:ext>
            </a:extLst>
          </p:cNvPr>
          <p:cNvSpPr txBox="1"/>
          <p:nvPr/>
        </p:nvSpPr>
        <p:spPr>
          <a:xfrm>
            <a:off x="1554679" y="2174400"/>
            <a:ext cx="15490448" cy="4349589"/>
          </a:xfrm>
          <a:prstGeom prst="rect">
            <a:avLst/>
          </a:prstGeom>
          <a:noFill/>
        </p:spPr>
        <p:txBody>
          <a:bodyPr wrap="square">
            <a:spAutoFit/>
          </a:bodyPr>
          <a:lstStyle/>
          <a:p>
            <a:pPr>
              <a:lnSpc>
                <a:spcPct val="110000"/>
              </a:lnSpc>
            </a:pPr>
            <a:r>
              <a:rPr lang="ja-JP" altLang="en-US" sz="3200" b="0" i="0" dirty="0">
                <a:effectLst/>
                <a:latin typeface="BIZ UDPゴシック" panose="020B0400000000000000" pitchFamily="50" charset="-128"/>
                <a:ea typeface="BIZ UDPゴシック" panose="020B0400000000000000" pitchFamily="50" charset="-128"/>
              </a:rPr>
              <a:t>「</a:t>
            </a:r>
            <a:r>
              <a:rPr lang="en-US" altLang="ja-JP" sz="3200" b="0" i="0" dirty="0">
                <a:effectLst/>
                <a:latin typeface="BIZ UDPゴシック" panose="020B0400000000000000" pitchFamily="50" charset="-128"/>
                <a:ea typeface="BIZ UDPゴシック" panose="020B0400000000000000" pitchFamily="50" charset="-128"/>
              </a:rPr>
              <a:t>ISMS</a:t>
            </a:r>
            <a:r>
              <a:rPr lang="ja-JP" altLang="en-US" sz="3200" b="0" i="0" dirty="0">
                <a:effectLst/>
                <a:latin typeface="BIZ UDPゴシック" panose="020B0400000000000000" pitchFamily="50" charset="-128"/>
                <a:ea typeface="BIZ UDPゴシック" panose="020B0400000000000000" pitchFamily="50" charset="-128"/>
              </a:rPr>
              <a:t>認証」は、組織の</a:t>
            </a:r>
            <a:r>
              <a:rPr lang="en-US" altLang="ja-JP" sz="3200" b="0" i="0" dirty="0">
                <a:effectLst/>
                <a:latin typeface="BIZ UDPゴシック" panose="020B0400000000000000" pitchFamily="50" charset="-128"/>
                <a:ea typeface="BIZ UDPゴシック" panose="020B0400000000000000" pitchFamily="50" charset="-128"/>
              </a:rPr>
              <a:t>ISMS</a:t>
            </a:r>
            <a:r>
              <a:rPr lang="ja-JP" altLang="en-US" sz="3200" b="0" i="0" dirty="0">
                <a:effectLst/>
                <a:latin typeface="BIZ UDPゴシック" panose="020B0400000000000000" pitchFamily="50" charset="-128"/>
                <a:ea typeface="BIZ UDPゴシック" panose="020B0400000000000000" pitchFamily="50" charset="-128"/>
              </a:rPr>
              <a:t>が</a:t>
            </a:r>
            <a:r>
              <a:rPr lang="en-US" altLang="ja-JP" sz="3200" b="0" i="0" dirty="0">
                <a:effectLst/>
                <a:latin typeface="BIZ UDPゴシック" panose="020B0400000000000000" pitchFamily="50" charset="-128"/>
                <a:ea typeface="BIZ UDPゴシック" panose="020B0400000000000000" pitchFamily="50" charset="-128"/>
              </a:rPr>
              <a:t>ISO/IEC 27001</a:t>
            </a:r>
            <a:r>
              <a:rPr lang="ja-JP" altLang="en-US" sz="3200" b="0" i="0" dirty="0">
                <a:effectLst/>
                <a:latin typeface="BIZ UDPゴシック" panose="020B0400000000000000" pitchFamily="50" charset="-128"/>
                <a:ea typeface="BIZ UDPゴシック" panose="020B0400000000000000" pitchFamily="50" charset="-128"/>
              </a:rPr>
              <a:t>に準拠しているかを第三者認証機関が審査する制度。この評価は国際的な「</a:t>
            </a:r>
            <a:r>
              <a:rPr lang="en-US" altLang="ja-JP" sz="3200" b="0" i="0" dirty="0">
                <a:effectLst/>
                <a:latin typeface="BIZ UDPゴシック" panose="020B0400000000000000" pitchFamily="50" charset="-128"/>
                <a:ea typeface="BIZ UDPゴシック" panose="020B0400000000000000" pitchFamily="50" charset="-128"/>
              </a:rPr>
              <a:t>ISMS</a:t>
            </a:r>
            <a:r>
              <a:rPr lang="ja-JP" altLang="en-US" sz="3200" b="0" i="0" dirty="0">
                <a:effectLst/>
                <a:latin typeface="BIZ UDPゴシック" panose="020B0400000000000000" pitchFamily="50" charset="-128"/>
                <a:ea typeface="BIZ UDPゴシック" panose="020B0400000000000000" pitchFamily="50" charset="-128"/>
              </a:rPr>
              <a:t>適合性評価制度」のもとで行われ</a:t>
            </a:r>
            <a:r>
              <a:rPr lang="ja-JP" altLang="en-US" sz="3200" dirty="0">
                <a:latin typeface="BIZ UDPゴシック" panose="020B0400000000000000" pitchFamily="50" charset="-128"/>
                <a:ea typeface="BIZ UDPゴシック" panose="020B0400000000000000" pitchFamily="50" charset="-128"/>
              </a:rPr>
              <a:t>る</a:t>
            </a:r>
            <a:r>
              <a:rPr lang="ja-JP" altLang="en-US" sz="3200" b="0" i="0" dirty="0">
                <a:effectLst/>
                <a:latin typeface="BIZ UDPゴシック" panose="020B0400000000000000" pitchFamily="50" charset="-128"/>
                <a:ea typeface="BIZ UDPゴシック" panose="020B0400000000000000" pitchFamily="50" charset="-128"/>
              </a:rPr>
              <a:t>。</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認定と認証</a:t>
            </a: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graphicFrame>
        <p:nvGraphicFramePr>
          <p:cNvPr id="9" name="表 16">
            <a:extLst>
              <a:ext uri="{FF2B5EF4-FFF2-40B4-BE49-F238E27FC236}">
                <a16:creationId xmlns:a16="http://schemas.microsoft.com/office/drawing/2014/main" id="{F4E65699-20B7-34AD-B071-C62FC3850067}"/>
              </a:ext>
            </a:extLst>
          </p:cNvPr>
          <p:cNvGraphicFramePr>
            <a:graphicFrameLocks noGrp="1"/>
          </p:cNvGraphicFramePr>
          <p:nvPr>
            <p:extLst>
              <p:ext uri="{D42A27DB-BD31-4B8C-83A1-F6EECF244321}">
                <p14:modId xmlns:p14="http://schemas.microsoft.com/office/powerpoint/2010/main" val="2972795322"/>
              </p:ext>
            </p:extLst>
          </p:nvPr>
        </p:nvGraphicFramePr>
        <p:xfrm>
          <a:off x="1691136" y="4474745"/>
          <a:ext cx="4949361" cy="3787101"/>
        </p:xfrm>
        <a:graphic>
          <a:graphicData uri="http://schemas.openxmlformats.org/drawingml/2006/table">
            <a:tbl>
              <a:tblPr firstRow="1" bandRow="1">
                <a:tableStyleId>{5940675A-B579-460E-94D1-54222C63F5DA}</a:tableStyleId>
              </a:tblPr>
              <a:tblGrid>
                <a:gridCol w="704461">
                  <a:extLst>
                    <a:ext uri="{9D8B030D-6E8A-4147-A177-3AD203B41FA5}">
                      <a16:colId xmlns:a16="http://schemas.microsoft.com/office/drawing/2014/main" val="1869041782"/>
                    </a:ext>
                  </a:extLst>
                </a:gridCol>
                <a:gridCol w="4244900">
                  <a:extLst>
                    <a:ext uri="{9D8B030D-6E8A-4147-A177-3AD203B41FA5}">
                      <a16:colId xmlns:a16="http://schemas.microsoft.com/office/drawing/2014/main" val="102999313"/>
                    </a:ext>
                  </a:extLst>
                </a:gridCol>
              </a:tblGrid>
              <a:tr h="2458715">
                <a:tc>
                  <a:txBody>
                    <a:bodyPr/>
                    <a:lstStyle/>
                    <a:p>
                      <a:pPr algn="ct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認定</a:t>
                      </a:r>
                    </a:p>
                  </a:txBody>
                  <a:tcPr anchor="ctr">
                    <a:solidFill>
                      <a:schemeClr val="accent6">
                        <a:lumMod val="75000"/>
                      </a:schemeClr>
                    </a:solidFill>
                  </a:tcPr>
                </a:tc>
                <a:tc>
                  <a:txBody>
                    <a:bodyPr/>
                    <a:lstStyle/>
                    <a:p>
                      <a:pPr algn="l">
                        <a:lnSpc>
                          <a:spcPct val="11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認定機関が認証機関を審査し、認証を遂行する能力のあることを公式に承認する行為</a:t>
                      </a:r>
                    </a:p>
                  </a:txBody>
                  <a:tcPr anchor="ctr">
                    <a:solidFill>
                      <a:schemeClr val="bg1"/>
                    </a:solidFill>
                  </a:tcPr>
                </a:tc>
                <a:extLst>
                  <a:ext uri="{0D108BD9-81ED-4DB2-BD59-A6C34878D82A}">
                    <a16:rowId xmlns:a16="http://schemas.microsoft.com/office/drawing/2014/main" val="698675781"/>
                  </a:ext>
                </a:extLst>
              </a:tr>
              <a:tr h="1328386">
                <a:tc>
                  <a:txBody>
                    <a:bodyPr/>
                    <a:lstStyle/>
                    <a:p>
                      <a:pPr algn="ct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認証</a:t>
                      </a:r>
                    </a:p>
                  </a:txBody>
                  <a:tcPr anchor="ctr">
                    <a:solidFill>
                      <a:schemeClr val="accent6">
                        <a:lumMod val="75000"/>
                      </a:schemeClr>
                    </a:solidFill>
                  </a:tcPr>
                </a:tc>
                <a:tc>
                  <a:txBody>
                    <a:bodyPr/>
                    <a:lstStyle/>
                    <a:p>
                      <a:pPr algn="l">
                        <a:lnSpc>
                          <a:spcPct val="11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第三者が文書で保証する手続き</a:t>
                      </a:r>
                    </a:p>
                  </a:txBody>
                  <a:tcPr anchor="ctr">
                    <a:solidFill>
                      <a:schemeClr val="bg1"/>
                    </a:solidFill>
                  </a:tcPr>
                </a:tc>
                <a:extLst>
                  <a:ext uri="{0D108BD9-81ED-4DB2-BD59-A6C34878D82A}">
                    <a16:rowId xmlns:a16="http://schemas.microsoft.com/office/drawing/2014/main" val="2455704458"/>
                  </a:ext>
                </a:extLst>
              </a:tr>
            </a:tbl>
          </a:graphicData>
        </a:graphic>
      </p:graphicFrame>
      <p:sp>
        <p:nvSpPr>
          <p:cNvPr id="7" name="object 40">
            <a:extLst>
              <a:ext uri="{FF2B5EF4-FFF2-40B4-BE49-F238E27FC236}">
                <a16:creationId xmlns:a16="http://schemas.microsoft.com/office/drawing/2014/main" id="{5D616767-5972-A79A-F96C-25AABACF96E9}"/>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pSp>
        <p:nvGrpSpPr>
          <p:cNvPr id="24" name="グループ化 23">
            <a:extLst>
              <a:ext uri="{FF2B5EF4-FFF2-40B4-BE49-F238E27FC236}">
                <a16:creationId xmlns:a16="http://schemas.microsoft.com/office/drawing/2014/main" id="{EE172885-B2EE-2E9F-3D1F-455AAAF44698}"/>
              </a:ext>
            </a:extLst>
          </p:cNvPr>
          <p:cNvGrpSpPr/>
          <p:nvPr/>
        </p:nvGrpSpPr>
        <p:grpSpPr>
          <a:xfrm>
            <a:off x="7128022" y="3429932"/>
            <a:ext cx="10042954" cy="5643046"/>
            <a:chOff x="7128022" y="3429932"/>
            <a:chExt cx="10042954" cy="5643046"/>
          </a:xfrm>
        </p:grpSpPr>
        <p:pic>
          <p:nvPicPr>
            <p:cNvPr id="4" name="図 3">
              <a:extLst>
                <a:ext uri="{FF2B5EF4-FFF2-40B4-BE49-F238E27FC236}">
                  <a16:creationId xmlns:a16="http://schemas.microsoft.com/office/drawing/2014/main" id="{BD4C4ED2-3B48-8333-65D1-5C19FFE1932A}"/>
                </a:ext>
              </a:extLst>
            </p:cNvPr>
            <p:cNvPicPr>
              <a:picLocks noChangeAspect="1"/>
            </p:cNvPicPr>
            <p:nvPr/>
          </p:nvPicPr>
          <p:blipFill>
            <a:blip r:embed="rId3"/>
            <a:stretch>
              <a:fillRect/>
            </a:stretch>
          </p:blipFill>
          <p:spPr>
            <a:xfrm>
              <a:off x="7188128" y="3488964"/>
              <a:ext cx="9982848" cy="5348727"/>
            </a:xfrm>
            <a:prstGeom prst="rect">
              <a:avLst/>
            </a:prstGeom>
          </p:spPr>
        </p:pic>
        <p:sp>
          <p:nvSpPr>
            <p:cNvPr id="16" name="正方形/長方形 15">
              <a:extLst>
                <a:ext uri="{FF2B5EF4-FFF2-40B4-BE49-F238E27FC236}">
                  <a16:creationId xmlns:a16="http://schemas.microsoft.com/office/drawing/2014/main" id="{487AC8D5-3C5C-B25F-D276-B61478268C5D}"/>
                </a:ext>
              </a:extLst>
            </p:cNvPr>
            <p:cNvSpPr/>
            <p:nvPr/>
          </p:nvSpPr>
          <p:spPr>
            <a:xfrm>
              <a:off x="7128022" y="5414021"/>
              <a:ext cx="2871680" cy="1432330"/>
            </a:xfrm>
            <a:prstGeom prst="rect">
              <a:avLst/>
            </a:prstGeom>
            <a:solidFill>
              <a:srgbClr val="9DC3E6"/>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認定機関</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情報マネジメント</a:t>
              </a:r>
              <a:br>
                <a:rPr kumimoji="1" lang="en-US" altLang="ja-JP" sz="2000" b="1" dirty="0">
                  <a:solidFill>
                    <a:schemeClr val="tx1"/>
                  </a:solidFill>
                  <a:latin typeface="BIZ UDPゴシック" panose="020B0400000000000000" pitchFamily="50" charset="-128"/>
                  <a:ea typeface="BIZ UDPゴシック" panose="020B0400000000000000" pitchFamily="50" charset="-128"/>
                </a:rPr>
              </a:br>
              <a:r>
                <a:rPr kumimoji="1" lang="ja-JP" altLang="en-US" sz="2000" b="1" dirty="0">
                  <a:solidFill>
                    <a:schemeClr val="tx1"/>
                  </a:solidFill>
                  <a:latin typeface="BIZ UDPゴシック" panose="020B0400000000000000" pitchFamily="50" charset="-128"/>
                  <a:ea typeface="BIZ UDPゴシック" panose="020B0400000000000000" pitchFamily="50" charset="-128"/>
                </a:rPr>
                <a:t>システム認定</a:t>
              </a:r>
              <a:r>
                <a:rPr lang="ja-JP" altLang="en-US" sz="2000" b="1" dirty="0">
                  <a:solidFill>
                    <a:schemeClr val="tx1"/>
                  </a:solidFill>
                  <a:latin typeface="BIZ UDPゴシック" panose="020B0400000000000000" pitchFamily="50" charset="-128"/>
                  <a:ea typeface="BIZ UDPゴシック" panose="020B0400000000000000" pitchFamily="50" charset="-128"/>
                </a:rPr>
                <a:t>センター</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ISMS-AC</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a:t>
              </a:r>
            </a:p>
          </p:txBody>
        </p:sp>
        <p:sp>
          <p:nvSpPr>
            <p:cNvPr id="17" name="正方形/長方形 16">
              <a:extLst>
                <a:ext uri="{FF2B5EF4-FFF2-40B4-BE49-F238E27FC236}">
                  <a16:creationId xmlns:a16="http://schemas.microsoft.com/office/drawing/2014/main" id="{B7336567-CF9D-1846-B0EF-A22B69AE8BD7}"/>
                </a:ext>
              </a:extLst>
            </p:cNvPr>
            <p:cNvSpPr/>
            <p:nvPr/>
          </p:nvSpPr>
          <p:spPr>
            <a:xfrm>
              <a:off x="9883055" y="3429932"/>
              <a:ext cx="2023038" cy="1260763"/>
            </a:xfrm>
            <a:prstGeom prst="rect">
              <a:avLst/>
            </a:prstGeom>
            <a:solidFill>
              <a:srgbClr val="A9D18E"/>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認証機関</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2000" b="1" dirty="0">
                  <a:solidFill>
                    <a:schemeClr val="tx1"/>
                  </a:solidFill>
                  <a:latin typeface="BIZ UDPゴシック" panose="020B0400000000000000" pitchFamily="50" charset="-128"/>
                  <a:ea typeface="BIZ UDPゴシック" panose="020B0400000000000000" pitchFamily="50" charset="-128"/>
                </a:rPr>
                <a:t>（審査登録機関）</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170A0A73-6664-5A41-FA83-97E08A4742F2}"/>
                </a:ext>
              </a:extLst>
            </p:cNvPr>
            <p:cNvSpPr/>
            <p:nvPr/>
          </p:nvSpPr>
          <p:spPr>
            <a:xfrm>
              <a:off x="9883055" y="7663976"/>
              <a:ext cx="2023038" cy="1260763"/>
            </a:xfrm>
            <a:prstGeom prst="rect">
              <a:avLst/>
            </a:prstGeom>
            <a:solidFill>
              <a:srgbClr val="FFC0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要員認証機関</a:t>
              </a:r>
              <a:r>
                <a:rPr lang="ja-JP" altLang="en-US" sz="2000" b="1" dirty="0">
                  <a:solidFill>
                    <a:schemeClr val="tx1"/>
                  </a:solidFill>
                  <a:latin typeface="BIZ UDPゴシック" panose="020B0400000000000000" pitchFamily="50" charset="-128"/>
                  <a:ea typeface="BIZ UDPゴシック" panose="020B0400000000000000" pitchFamily="50" charset="-128"/>
                </a:rPr>
                <a:t>（審査登録機関）</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D02462B-2BDF-DCBC-9DD6-518F92BFAEB9}"/>
                </a:ext>
              </a:extLst>
            </p:cNvPr>
            <p:cNvSpPr/>
            <p:nvPr/>
          </p:nvSpPr>
          <p:spPr>
            <a:xfrm>
              <a:off x="12218949" y="5513802"/>
              <a:ext cx="2430451" cy="1260763"/>
            </a:xfrm>
            <a:prstGeom prst="rect">
              <a:avLst/>
            </a:prstGeom>
            <a:solidFill>
              <a:srgbClr val="F4B18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2000" b="1" dirty="0">
                  <a:solidFill>
                    <a:schemeClr val="tx1"/>
                  </a:solidFill>
                  <a:latin typeface="BIZ UDPゴシック" panose="020B0400000000000000" pitchFamily="50" charset="-128"/>
                  <a:ea typeface="BIZ UDPゴシック" panose="020B0400000000000000" pitchFamily="50" charset="-128"/>
                </a:rPr>
                <a:t>ISMS</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の認証を</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2000" b="1" dirty="0">
                  <a:solidFill>
                    <a:schemeClr val="tx1"/>
                  </a:solidFill>
                  <a:latin typeface="BIZ UDPゴシック" panose="020B0400000000000000" pitchFamily="50" charset="-128"/>
                  <a:ea typeface="BIZ UDPゴシック" panose="020B0400000000000000" pitchFamily="50" charset="-128"/>
                </a:rPr>
                <a:t>受ける組織</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a:t>
              </a:r>
              <a:r>
                <a:rPr lang="ja-JP" altLang="en-US" sz="2000" b="1" dirty="0">
                  <a:solidFill>
                    <a:schemeClr val="tx1"/>
                  </a:solidFill>
                  <a:latin typeface="BIZ UDPゴシック" panose="020B0400000000000000" pitchFamily="50" charset="-128"/>
                  <a:ea typeface="BIZ UDPゴシック" panose="020B0400000000000000" pitchFamily="50" charset="-128"/>
                </a:rPr>
                <a:t>企業・団体など</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a:t>
              </a:r>
            </a:p>
          </p:txBody>
        </p:sp>
        <p:sp>
          <p:nvSpPr>
            <p:cNvPr id="20" name="フローチャート: 書類 19">
              <a:extLst>
                <a:ext uri="{FF2B5EF4-FFF2-40B4-BE49-F238E27FC236}">
                  <a16:creationId xmlns:a16="http://schemas.microsoft.com/office/drawing/2014/main" id="{385F0FC6-015D-5EB1-70A0-67D86FF55036}"/>
                </a:ext>
              </a:extLst>
            </p:cNvPr>
            <p:cNvSpPr/>
            <p:nvPr/>
          </p:nvSpPr>
          <p:spPr>
            <a:xfrm>
              <a:off x="12550846" y="7146523"/>
              <a:ext cx="1766656" cy="1926455"/>
            </a:xfrm>
            <a:prstGeom prst="flowChartDocument">
              <a:avLst/>
            </a:prstGeom>
            <a:solidFill>
              <a:srgbClr val="F4B183"/>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認証文書</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（登録証）</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2000" dirty="0">
                  <a:solidFill>
                    <a:schemeClr val="tx1"/>
                  </a:solidFill>
                  <a:latin typeface="BIZ UDPゴシック" panose="020B0400000000000000" pitchFamily="50" charset="-128"/>
                  <a:ea typeface="BIZ UDPゴシック" panose="020B0400000000000000" pitchFamily="50" charset="-128"/>
                </a:rPr>
                <a:t>ISO/IEC</a:t>
              </a:r>
            </a:p>
            <a:p>
              <a:pPr algn="ctr"/>
              <a:r>
                <a:rPr kumimoji="1" lang="en-US" altLang="ja-JP" sz="2000" dirty="0">
                  <a:solidFill>
                    <a:schemeClr val="tx1"/>
                  </a:solidFill>
                  <a:latin typeface="BIZ UDPゴシック" panose="020B0400000000000000" pitchFamily="50" charset="-128"/>
                  <a:ea typeface="BIZ UDPゴシック" panose="020B0400000000000000" pitchFamily="50" charset="-128"/>
                </a:rPr>
                <a:t>27001</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072A1CBC-5E69-9EA1-F287-ADF458F62830}"/>
                </a:ext>
              </a:extLst>
            </p:cNvPr>
            <p:cNvSpPr txBox="1"/>
            <p:nvPr/>
          </p:nvSpPr>
          <p:spPr>
            <a:xfrm>
              <a:off x="10415990" y="5240363"/>
              <a:ext cx="954107" cy="400110"/>
            </a:xfrm>
            <a:prstGeom prst="rect">
              <a:avLst/>
            </a:prstGeom>
            <a:solidFill>
              <a:schemeClr val="bg1"/>
            </a:solid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審査員</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B9F413E5-5C35-E33C-B364-21B205EE12A9}"/>
                </a:ext>
              </a:extLst>
            </p:cNvPr>
            <p:cNvSpPr txBox="1"/>
            <p:nvPr/>
          </p:nvSpPr>
          <p:spPr>
            <a:xfrm>
              <a:off x="14332492" y="7830959"/>
              <a:ext cx="1058303" cy="369332"/>
            </a:xfrm>
            <a:prstGeom prst="rect">
              <a:avLst/>
            </a:prstGeom>
            <a:solidFill>
              <a:schemeClr val="bg1"/>
            </a:solidFill>
          </p:spPr>
          <p:txBody>
            <a:bodyPr wrap="none" rtlCol="0">
              <a:spAutoFit/>
            </a:bodyPr>
            <a:lstStyle/>
            <a:p>
              <a:r>
                <a:rPr lang="ja-JP" altLang="en-US" sz="1800" dirty="0">
                  <a:latin typeface="BIZ UDPゴシック" panose="020B0400000000000000" pitchFamily="50" charset="-128"/>
                  <a:ea typeface="BIZ UDPゴシック" panose="020B0400000000000000" pitchFamily="50" charset="-128"/>
                </a:rPr>
                <a:t>アピール</a:t>
              </a:r>
              <a:endParaRPr kumimoji="1" lang="ja-JP" altLang="en-US" sz="18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2BC7D230-91FB-1D17-7ADB-8C508E99F317}"/>
                </a:ext>
              </a:extLst>
            </p:cNvPr>
            <p:cNvSpPr txBox="1"/>
            <p:nvPr/>
          </p:nvSpPr>
          <p:spPr>
            <a:xfrm>
              <a:off x="15390795" y="4690695"/>
              <a:ext cx="1595309" cy="400110"/>
            </a:xfrm>
            <a:prstGeom prst="rect">
              <a:avLst/>
            </a:prstGeom>
            <a:solidFill>
              <a:schemeClr val="bg1"/>
            </a:solidFill>
          </p:spPr>
          <p:txBody>
            <a:bodyPr wrap="none" rtlCol="0">
              <a:spAutoFit/>
            </a:bodyPr>
            <a:lstStyle/>
            <a:p>
              <a:r>
                <a:rPr lang="ja-JP" altLang="en-US" sz="2000" b="1" dirty="0">
                  <a:latin typeface="BIZ UDPゴシック" panose="020B0400000000000000" pitchFamily="50" charset="-128"/>
                  <a:ea typeface="BIZ UDPゴシック" panose="020B0400000000000000" pitchFamily="50" charset="-128"/>
                </a:rPr>
                <a:t>顧客・取引先</a:t>
              </a:r>
              <a:endParaRPr kumimoji="1" lang="ja-JP" altLang="en-US" sz="20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96892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ISO/IEC27001</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の審査準備と審査内容</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ISO/IEC27001</a:t>
            </a:r>
            <a:r>
              <a:rPr lang="ja-JP" altLang="en-US" sz="3600" dirty="0">
                <a:latin typeface="BIZ UDPゴシック" panose="020B0400000000000000" pitchFamily="50" charset="-128"/>
                <a:ea typeface="BIZ UDPゴシック" panose="020B0400000000000000" pitchFamily="50" charset="-128"/>
              </a:rPr>
              <a:t>の審査（第一段・第二段）</a:t>
            </a:r>
          </a:p>
        </p:txBody>
      </p:sp>
      <p:sp>
        <p:nvSpPr>
          <p:cNvPr id="7" name="テキスト ボックス 6">
            <a:extLst>
              <a:ext uri="{FF2B5EF4-FFF2-40B4-BE49-F238E27FC236}">
                <a16:creationId xmlns:a16="http://schemas.microsoft.com/office/drawing/2014/main" id="{3B065213-C0A8-AE97-B741-00A787B0BDCD}"/>
              </a:ext>
            </a:extLst>
          </p:cNvPr>
          <p:cNvSpPr txBox="1"/>
          <p:nvPr/>
        </p:nvSpPr>
        <p:spPr>
          <a:xfrm>
            <a:off x="1554679" y="2174400"/>
            <a:ext cx="15456498" cy="2554545"/>
          </a:xfrm>
          <a:prstGeom prst="rect">
            <a:avLst/>
          </a:prstGeom>
          <a:noFill/>
        </p:spPr>
        <p:txBody>
          <a:bodyPr wrap="square" lIns="91440" tIns="45720" rIns="91440" bIns="45720" anchor="t">
            <a:spAutoFit/>
          </a:bodyPr>
          <a:lstStyle/>
          <a:p>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認証審査プロセス</a:t>
            </a:r>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p:txBody>
      </p:sp>
      <p:graphicFrame>
        <p:nvGraphicFramePr>
          <p:cNvPr id="11" name="表 16">
            <a:extLst>
              <a:ext uri="{FF2B5EF4-FFF2-40B4-BE49-F238E27FC236}">
                <a16:creationId xmlns:a16="http://schemas.microsoft.com/office/drawing/2014/main" id="{70AC3803-34D4-D4CA-60A6-12AE430DC7A2}"/>
              </a:ext>
            </a:extLst>
          </p:cNvPr>
          <p:cNvGraphicFramePr>
            <a:graphicFrameLocks noGrp="1"/>
          </p:cNvGraphicFramePr>
          <p:nvPr>
            <p:extLst>
              <p:ext uri="{D42A27DB-BD31-4B8C-83A1-F6EECF244321}">
                <p14:modId xmlns:p14="http://schemas.microsoft.com/office/powerpoint/2010/main" val="4230150956"/>
              </p:ext>
            </p:extLst>
          </p:nvPr>
        </p:nvGraphicFramePr>
        <p:xfrm>
          <a:off x="1332852" y="4865322"/>
          <a:ext cx="15765543" cy="4443078"/>
        </p:xfrm>
        <a:graphic>
          <a:graphicData uri="http://schemas.openxmlformats.org/drawingml/2006/table">
            <a:tbl>
              <a:tblPr firstRow="1" bandRow="1">
                <a:tableStyleId>{5940675A-B579-460E-94D1-54222C63F5DA}</a:tableStyleId>
              </a:tblPr>
              <a:tblGrid>
                <a:gridCol w="1144018">
                  <a:extLst>
                    <a:ext uri="{9D8B030D-6E8A-4147-A177-3AD203B41FA5}">
                      <a16:colId xmlns:a16="http://schemas.microsoft.com/office/drawing/2014/main" val="1869041782"/>
                    </a:ext>
                  </a:extLst>
                </a:gridCol>
                <a:gridCol w="2924305">
                  <a:extLst>
                    <a:ext uri="{9D8B030D-6E8A-4147-A177-3AD203B41FA5}">
                      <a16:colId xmlns:a16="http://schemas.microsoft.com/office/drawing/2014/main" val="3931830917"/>
                    </a:ext>
                  </a:extLst>
                </a:gridCol>
                <a:gridCol w="2924305">
                  <a:extLst>
                    <a:ext uri="{9D8B030D-6E8A-4147-A177-3AD203B41FA5}">
                      <a16:colId xmlns:a16="http://schemas.microsoft.com/office/drawing/2014/main" val="102999313"/>
                    </a:ext>
                  </a:extLst>
                </a:gridCol>
                <a:gridCol w="2924305">
                  <a:extLst>
                    <a:ext uri="{9D8B030D-6E8A-4147-A177-3AD203B41FA5}">
                      <a16:colId xmlns:a16="http://schemas.microsoft.com/office/drawing/2014/main" val="82687830"/>
                    </a:ext>
                  </a:extLst>
                </a:gridCol>
                <a:gridCol w="2924305">
                  <a:extLst>
                    <a:ext uri="{9D8B030D-6E8A-4147-A177-3AD203B41FA5}">
                      <a16:colId xmlns:a16="http://schemas.microsoft.com/office/drawing/2014/main" val="1147255148"/>
                    </a:ext>
                  </a:extLst>
                </a:gridCol>
                <a:gridCol w="2924305">
                  <a:extLst>
                    <a:ext uri="{9D8B030D-6E8A-4147-A177-3AD203B41FA5}">
                      <a16:colId xmlns:a16="http://schemas.microsoft.com/office/drawing/2014/main" val="882731880"/>
                    </a:ext>
                  </a:extLst>
                </a:gridCol>
              </a:tblGrid>
              <a:tr h="835766">
                <a:tc>
                  <a:txBody>
                    <a:bodyPr/>
                    <a:lstStyle/>
                    <a:p>
                      <a:pPr algn="ctr">
                        <a:lnSpc>
                          <a:spcPct val="110000"/>
                        </a:lnSpc>
                      </a:pPr>
                      <a:r>
                        <a:rPr kumimoji="1" lang="ja-JP" altLang="en-US" sz="1800" b="1" dirty="0">
                          <a:solidFill>
                            <a:schemeClr val="bg1"/>
                          </a:solidFill>
                          <a:latin typeface="BIZ UDPゴシック" panose="020B0400000000000000" pitchFamily="50" charset="-128"/>
                          <a:ea typeface="BIZ UDPゴシック" panose="020B0400000000000000" pitchFamily="50" charset="-128"/>
                        </a:rPr>
                        <a:t>ステップ</a:t>
                      </a:r>
                    </a:p>
                  </a:txBody>
                  <a:tcPr anchor="ctr">
                    <a:solidFill>
                      <a:srgbClr val="3B7D23"/>
                    </a:solidFill>
                  </a:tcPr>
                </a:tc>
                <a:tc>
                  <a:txBody>
                    <a:bodyPr/>
                    <a:lstStyle/>
                    <a:p>
                      <a:pPr algn="ct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申請</a:t>
                      </a:r>
                    </a:p>
                  </a:txBody>
                  <a:tcPr anchor="ctr">
                    <a:solidFill>
                      <a:schemeClr val="accent6">
                        <a:lumMod val="75000"/>
                      </a:schemeClr>
                    </a:solidFill>
                  </a:tcPr>
                </a:tc>
                <a:tc>
                  <a:txBody>
                    <a:bodyPr/>
                    <a:lstStyle/>
                    <a:p>
                      <a:pPr algn="ct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審査日程の確認</a:t>
                      </a:r>
                    </a:p>
                  </a:txBody>
                  <a:tcPr anchor="ctr">
                    <a:solidFill>
                      <a:schemeClr val="accent6">
                        <a:lumMod val="75000"/>
                      </a:schemeClr>
                    </a:solidFill>
                  </a:tcPr>
                </a:tc>
                <a:tc>
                  <a:txBody>
                    <a:bodyPr/>
                    <a:lstStyle/>
                    <a:p>
                      <a:pPr algn="ct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初回認証審査</a:t>
                      </a:r>
                    </a:p>
                  </a:txBody>
                  <a:tcPr anchor="ctr">
                    <a:solidFill>
                      <a:schemeClr val="accent6">
                        <a:lumMod val="75000"/>
                      </a:schemeClr>
                    </a:solidFill>
                  </a:tcPr>
                </a:tc>
                <a:tc>
                  <a:txBody>
                    <a:bodyPr/>
                    <a:lstStyle/>
                    <a:p>
                      <a:pPr algn="ct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認証登録</a:t>
                      </a:r>
                    </a:p>
                  </a:txBody>
                  <a:tcPr anchor="ctr">
                    <a:solidFill>
                      <a:schemeClr val="accent6">
                        <a:lumMod val="75000"/>
                      </a:schemeClr>
                    </a:solidFill>
                  </a:tcPr>
                </a:tc>
                <a:tc>
                  <a:txBody>
                    <a:bodyPr/>
                    <a:lstStyle/>
                    <a:p>
                      <a:pPr algn="ctr">
                        <a:lnSpc>
                          <a:spcPct val="11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報告・公開</a:t>
                      </a:r>
                    </a:p>
                  </a:txBody>
                  <a:tcPr anchor="ctr">
                    <a:solidFill>
                      <a:schemeClr val="accent6">
                        <a:lumMod val="75000"/>
                      </a:schemeClr>
                    </a:solidFill>
                  </a:tcPr>
                </a:tc>
                <a:extLst>
                  <a:ext uri="{0D108BD9-81ED-4DB2-BD59-A6C34878D82A}">
                    <a16:rowId xmlns:a16="http://schemas.microsoft.com/office/drawing/2014/main" val="698675781"/>
                  </a:ext>
                </a:extLst>
              </a:tr>
              <a:tr h="3607312">
                <a:tc>
                  <a:txBody>
                    <a:bodyPr/>
                    <a:lstStyle/>
                    <a:p>
                      <a:pPr algn="ctr">
                        <a:lnSpc>
                          <a:spcPct val="110000"/>
                        </a:lnSpc>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概要</a:t>
                      </a:r>
                    </a:p>
                  </a:txBody>
                  <a:tcPr anchor="ctr">
                    <a:no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新規取得する際、今までと異なる認証機関で受診する場合は、申請が必要</a:t>
                      </a:r>
                    </a:p>
                  </a:txBody>
                  <a:tcPr marL="180000" marR="180000" marT="108000" marB="108000"/>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組織と認証機関との間で、審査日程の確認を行う</a:t>
                      </a:r>
                    </a:p>
                  </a:txBody>
                  <a:tcPr marL="180000" marR="180000" marT="108000" marB="108000"/>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新規の場合は原則として</a:t>
                      </a:r>
                      <a:r>
                        <a:rPr kumimoji="1" lang="en-US" altLang="ja-JP" sz="2800" dirty="0">
                          <a:latin typeface="BIZ UDPゴシック" panose="020B0400000000000000" pitchFamily="50" charset="-128"/>
                          <a:ea typeface="BIZ UDPゴシック" panose="020B0400000000000000" pitchFamily="50" charset="-128"/>
                        </a:rPr>
                        <a:t>1</a:t>
                      </a:r>
                      <a:r>
                        <a:rPr kumimoji="1" lang="ja-JP" altLang="en-US" sz="2800" dirty="0">
                          <a:latin typeface="BIZ UDPゴシック" panose="020B0400000000000000" pitchFamily="50" charset="-128"/>
                          <a:ea typeface="BIZ UDPゴシック" panose="020B0400000000000000" pitchFamily="50" charset="-128"/>
                        </a:rPr>
                        <a:t>次審査と</a:t>
                      </a:r>
                      <a:r>
                        <a:rPr kumimoji="1" lang="en-US" altLang="ja-JP" sz="2800" dirty="0">
                          <a:latin typeface="BIZ UDPゴシック" panose="020B0400000000000000" pitchFamily="50" charset="-128"/>
                          <a:ea typeface="BIZ UDPゴシック" panose="020B0400000000000000" pitchFamily="50" charset="-128"/>
                        </a:rPr>
                        <a:t>2</a:t>
                      </a:r>
                      <a:r>
                        <a:rPr kumimoji="1" lang="ja-JP" altLang="en-US" sz="2800" dirty="0">
                          <a:latin typeface="BIZ UDPゴシック" panose="020B0400000000000000" pitchFamily="50" charset="-128"/>
                          <a:ea typeface="BIZ UDPゴシック" panose="020B0400000000000000" pitchFamily="50" charset="-128"/>
                        </a:rPr>
                        <a:t>次審査の</a:t>
                      </a:r>
                      <a:r>
                        <a:rPr kumimoji="1" lang="en-US" altLang="ja-JP" sz="2800" dirty="0">
                          <a:latin typeface="BIZ UDPゴシック" panose="020B0400000000000000" pitchFamily="50" charset="-128"/>
                          <a:ea typeface="BIZ UDPゴシック" panose="020B0400000000000000" pitchFamily="50" charset="-128"/>
                        </a:rPr>
                        <a:t>2</a:t>
                      </a:r>
                      <a:r>
                        <a:rPr kumimoji="1" lang="ja-JP" altLang="en-US" sz="2800" dirty="0">
                          <a:latin typeface="BIZ UDPゴシック" panose="020B0400000000000000" pitchFamily="50" charset="-128"/>
                          <a:ea typeface="BIZ UDPゴシック" panose="020B0400000000000000" pitchFamily="50" charset="-128"/>
                        </a:rPr>
                        <a:t>回で実施される</a:t>
                      </a:r>
                    </a:p>
                  </a:txBody>
                  <a:tcPr marL="180000" marR="180000" marT="108000" marB="108000"/>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審査の結果、適合していることが確認されると認証書が発行され、登録完了となる</a:t>
                      </a:r>
                    </a:p>
                  </a:txBody>
                  <a:tcPr marL="180000" marR="180000" marT="108000" marB="108000"/>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認証された旨が認証機関から</a:t>
                      </a:r>
                      <a:r>
                        <a:rPr kumimoji="1" lang="en-US" altLang="ja-JP" sz="2800" dirty="0">
                          <a:latin typeface="BIZ UDPゴシック" panose="020B0400000000000000" pitchFamily="50" charset="-128"/>
                          <a:ea typeface="BIZ UDPゴシック" panose="020B0400000000000000" pitchFamily="50" charset="-128"/>
                        </a:rPr>
                        <a:t>ISMS-AC</a:t>
                      </a:r>
                      <a:r>
                        <a:rPr kumimoji="1" lang="ja-JP" altLang="en-US" sz="2800" dirty="0">
                          <a:latin typeface="BIZ UDPゴシック" panose="020B0400000000000000" pitchFamily="50" charset="-128"/>
                          <a:ea typeface="BIZ UDPゴシック" panose="020B0400000000000000" pitchFamily="50" charset="-128"/>
                        </a:rPr>
                        <a:t>に報告され次第、</a:t>
                      </a:r>
                      <a:r>
                        <a:rPr kumimoji="1" lang="en-US" altLang="ja-JP" sz="2800" dirty="0">
                          <a:latin typeface="BIZ UDPゴシック" panose="020B0400000000000000" pitchFamily="50" charset="-128"/>
                          <a:ea typeface="BIZ UDPゴシック" panose="020B0400000000000000" pitchFamily="50" charset="-128"/>
                        </a:rPr>
                        <a:t>ISMS-AC</a:t>
                      </a:r>
                      <a:r>
                        <a:rPr kumimoji="1" lang="ja-JP" altLang="en-US" sz="2800" dirty="0">
                          <a:latin typeface="BIZ UDPゴシック" panose="020B0400000000000000" pitchFamily="50" charset="-128"/>
                          <a:ea typeface="BIZ UDPゴシック" panose="020B0400000000000000" pitchFamily="50" charset="-128"/>
                        </a:rPr>
                        <a:t>ホームページで公開される</a:t>
                      </a:r>
                      <a:endParaRPr kumimoji="1" lang="en-US" altLang="ja-JP" sz="2800" dirty="0">
                        <a:latin typeface="BIZ UDPゴシック" panose="020B0400000000000000" pitchFamily="50" charset="-128"/>
                        <a:ea typeface="BIZ UDPゴシック" panose="020B0400000000000000" pitchFamily="50" charset="-128"/>
                      </a:endParaRPr>
                    </a:p>
                  </a:txBody>
                  <a:tcPr marL="180000" marR="180000" marT="108000" marB="108000"/>
                </a:tc>
                <a:extLst>
                  <a:ext uri="{0D108BD9-81ED-4DB2-BD59-A6C34878D82A}">
                    <a16:rowId xmlns:a16="http://schemas.microsoft.com/office/drawing/2014/main" val="633055544"/>
                  </a:ext>
                </a:extLst>
              </a:tr>
            </a:tbl>
          </a:graphicData>
        </a:graphic>
      </p:graphicFrame>
      <p:sp>
        <p:nvSpPr>
          <p:cNvPr id="2" name="テキスト ボックス 1">
            <a:extLst>
              <a:ext uri="{FF2B5EF4-FFF2-40B4-BE49-F238E27FC236}">
                <a16:creationId xmlns:a16="http://schemas.microsoft.com/office/drawing/2014/main" id="{47CCB472-A6B5-0122-C590-D244481068DE}"/>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13-4-3.】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P59</a:t>
            </a:r>
          </a:p>
        </p:txBody>
      </p:sp>
      <p:sp>
        <p:nvSpPr>
          <p:cNvPr id="4" name="object 40">
            <a:extLst>
              <a:ext uri="{FF2B5EF4-FFF2-40B4-BE49-F238E27FC236}">
                <a16:creationId xmlns:a16="http://schemas.microsoft.com/office/drawing/2014/main" id="{1F5C0602-39BF-F8DF-6184-CFAFB1B51ECA}"/>
              </a:ext>
            </a:extLst>
          </p:cNvPr>
          <p:cNvSpPr txBox="1"/>
          <p:nvPr/>
        </p:nvSpPr>
        <p:spPr>
          <a:xfrm>
            <a:off x="7884269" y="235852"/>
            <a:ext cx="9504000"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pSp>
        <p:nvGrpSpPr>
          <p:cNvPr id="18" name="グループ化 17">
            <a:extLst>
              <a:ext uri="{FF2B5EF4-FFF2-40B4-BE49-F238E27FC236}">
                <a16:creationId xmlns:a16="http://schemas.microsoft.com/office/drawing/2014/main" id="{BF98271B-FC85-4C0C-2167-11F952CB967B}"/>
              </a:ext>
            </a:extLst>
          </p:cNvPr>
          <p:cNvGrpSpPr/>
          <p:nvPr/>
        </p:nvGrpSpPr>
        <p:grpSpPr>
          <a:xfrm>
            <a:off x="2989159" y="2574521"/>
            <a:ext cx="13913925" cy="2410865"/>
            <a:chOff x="2989159" y="2574521"/>
            <a:chExt cx="13913925" cy="2410865"/>
          </a:xfrm>
        </p:grpSpPr>
        <p:grpSp>
          <p:nvGrpSpPr>
            <p:cNvPr id="9" name="グループ化 8">
              <a:extLst>
                <a:ext uri="{FF2B5EF4-FFF2-40B4-BE49-F238E27FC236}">
                  <a16:creationId xmlns:a16="http://schemas.microsoft.com/office/drawing/2014/main" id="{C2092DE8-F8D9-E108-32B9-FBEE4CCEBDCC}"/>
                </a:ext>
              </a:extLst>
            </p:cNvPr>
            <p:cNvGrpSpPr/>
            <p:nvPr/>
          </p:nvGrpSpPr>
          <p:grpSpPr>
            <a:xfrm>
              <a:off x="2989159" y="2574521"/>
              <a:ext cx="13913925" cy="2410865"/>
              <a:chOff x="2625172" y="2434487"/>
              <a:chExt cx="14134833" cy="2648557"/>
            </a:xfrm>
          </p:grpSpPr>
          <p:pic>
            <p:nvPicPr>
              <p:cNvPr id="12" name="図 11">
                <a:extLst>
                  <a:ext uri="{FF2B5EF4-FFF2-40B4-BE49-F238E27FC236}">
                    <a16:creationId xmlns:a16="http://schemas.microsoft.com/office/drawing/2014/main" id="{935452AF-E4A2-CA0D-1DB5-77ACBC1024B2}"/>
                  </a:ext>
                </a:extLst>
              </p:cNvPr>
              <p:cNvPicPr>
                <a:picLocks noChangeAspect="1"/>
              </p:cNvPicPr>
              <p:nvPr/>
            </p:nvPicPr>
            <p:blipFill>
              <a:blip r:embed="rId3"/>
              <a:stretch>
                <a:fillRect/>
              </a:stretch>
            </p:blipFill>
            <p:spPr>
              <a:xfrm>
                <a:off x="2625172" y="2662676"/>
                <a:ext cx="13652112" cy="2025034"/>
              </a:xfrm>
              <a:prstGeom prst="rect">
                <a:avLst/>
              </a:prstGeom>
            </p:spPr>
          </p:pic>
          <p:pic>
            <p:nvPicPr>
              <p:cNvPr id="13" name="図 12" descr="アイコン が含まれている画像&#10;&#10;自動的に生成された説明">
                <a:extLst>
                  <a:ext uri="{FF2B5EF4-FFF2-40B4-BE49-F238E27FC236}">
                    <a16:creationId xmlns:a16="http://schemas.microsoft.com/office/drawing/2014/main" id="{40033B2E-5BFC-3A1E-99FC-723D34F56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1448" y="2434487"/>
                <a:ext cx="2648557" cy="2648557"/>
              </a:xfrm>
              <a:prstGeom prst="rect">
                <a:avLst/>
              </a:prstGeom>
            </p:spPr>
          </p:pic>
        </p:grpSp>
        <p:sp>
          <p:nvSpPr>
            <p:cNvPr id="14" name="テキスト ボックス 13">
              <a:extLst>
                <a:ext uri="{FF2B5EF4-FFF2-40B4-BE49-F238E27FC236}">
                  <a16:creationId xmlns:a16="http://schemas.microsoft.com/office/drawing/2014/main" id="{2CFCD21A-1DBA-C9D4-3FC1-E26060275E93}"/>
                </a:ext>
              </a:extLst>
            </p:cNvPr>
            <p:cNvSpPr txBox="1"/>
            <p:nvPr/>
          </p:nvSpPr>
          <p:spPr>
            <a:xfrm>
              <a:off x="4683423" y="2939453"/>
              <a:ext cx="1258678" cy="461665"/>
            </a:xfrm>
            <a:prstGeom prst="rect">
              <a:avLst/>
            </a:prstGeom>
            <a:solidFill>
              <a:schemeClr val="bg1"/>
            </a:solidFill>
          </p:spPr>
          <p:txBody>
            <a:bodyPr wrap="none" rtlCol="0">
              <a:spAutoFit/>
            </a:bodyPr>
            <a:lstStyle/>
            <a:p>
              <a:r>
                <a:rPr lang="ja-JP" altLang="en-US" sz="2400" b="1" dirty="0">
                  <a:latin typeface="BIZ UDPゴシック" panose="020B0400000000000000" pitchFamily="50" charset="-128"/>
                  <a:ea typeface="BIZ UDPゴシック" panose="020B0400000000000000" pitchFamily="50" charset="-128"/>
                </a:rPr>
                <a:t>約</a:t>
              </a:r>
              <a:r>
                <a:rPr lang="en-US" altLang="ja-JP" sz="2400" b="1" dirty="0">
                  <a:latin typeface="BIZ UDPゴシック" panose="020B0400000000000000" pitchFamily="50" charset="-128"/>
                  <a:ea typeface="BIZ UDPゴシック" panose="020B0400000000000000" pitchFamily="50" charset="-128"/>
                </a:rPr>
                <a:t>1</a:t>
              </a:r>
              <a:r>
                <a:rPr lang="ja-JP" altLang="en-US" sz="2400" b="1" dirty="0">
                  <a:latin typeface="BIZ UDPゴシック" panose="020B0400000000000000" pitchFamily="50" charset="-128"/>
                  <a:ea typeface="BIZ UDPゴシック" panose="020B0400000000000000" pitchFamily="50" charset="-128"/>
                </a:rPr>
                <a:t>ヶ月</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99BB59C1-A15F-8E03-1721-748F15E85820}"/>
                </a:ext>
              </a:extLst>
            </p:cNvPr>
            <p:cNvSpPr txBox="1"/>
            <p:nvPr/>
          </p:nvSpPr>
          <p:spPr>
            <a:xfrm>
              <a:off x="7636365" y="2939453"/>
              <a:ext cx="1258678" cy="461665"/>
            </a:xfrm>
            <a:prstGeom prst="rect">
              <a:avLst/>
            </a:prstGeom>
            <a:solidFill>
              <a:schemeClr val="bg1"/>
            </a:solidFill>
          </p:spPr>
          <p:txBody>
            <a:bodyPr wrap="none" rtlCol="0">
              <a:spAutoFit/>
            </a:bodyPr>
            <a:lstStyle/>
            <a:p>
              <a:r>
                <a:rPr lang="ja-JP" altLang="en-US" sz="2400" b="1" dirty="0">
                  <a:latin typeface="BIZ UDPゴシック" panose="020B0400000000000000" pitchFamily="50" charset="-128"/>
                  <a:ea typeface="BIZ UDPゴシック" panose="020B0400000000000000" pitchFamily="50" charset="-128"/>
                </a:rPr>
                <a:t>約</a:t>
              </a:r>
              <a:r>
                <a:rPr lang="en-US" altLang="ja-JP" sz="2400" b="1" dirty="0">
                  <a:latin typeface="BIZ UDPゴシック" panose="020B0400000000000000" pitchFamily="50" charset="-128"/>
                  <a:ea typeface="BIZ UDPゴシック" panose="020B0400000000000000" pitchFamily="50" charset="-128"/>
                </a:rPr>
                <a:t>1</a:t>
              </a:r>
              <a:r>
                <a:rPr lang="ja-JP" altLang="en-US" sz="2400" b="1" dirty="0">
                  <a:latin typeface="BIZ UDPゴシック" panose="020B0400000000000000" pitchFamily="50" charset="-128"/>
                  <a:ea typeface="BIZ UDPゴシック" panose="020B0400000000000000" pitchFamily="50" charset="-128"/>
                </a:rPr>
                <a:t>ヶ月</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A165B612-2DEB-D56F-33F6-ECB6FDCCFBA5}"/>
                </a:ext>
              </a:extLst>
            </p:cNvPr>
            <p:cNvSpPr txBox="1"/>
            <p:nvPr/>
          </p:nvSpPr>
          <p:spPr>
            <a:xfrm>
              <a:off x="10531965" y="2939453"/>
              <a:ext cx="1258678" cy="461665"/>
            </a:xfrm>
            <a:prstGeom prst="rect">
              <a:avLst/>
            </a:prstGeom>
            <a:solidFill>
              <a:schemeClr val="bg1"/>
            </a:solidFill>
          </p:spPr>
          <p:txBody>
            <a:bodyPr wrap="none" rtlCol="0">
              <a:spAutoFit/>
            </a:bodyPr>
            <a:lstStyle/>
            <a:p>
              <a:r>
                <a:rPr lang="ja-JP" altLang="en-US" sz="2400" b="1" dirty="0">
                  <a:latin typeface="BIZ UDPゴシック" panose="020B0400000000000000" pitchFamily="50" charset="-128"/>
                  <a:ea typeface="BIZ UDPゴシック" panose="020B0400000000000000" pitchFamily="50" charset="-128"/>
                </a:rPr>
                <a:t>約</a:t>
              </a:r>
              <a:r>
                <a:rPr lang="en-US" altLang="ja-JP" sz="2400" b="1" dirty="0">
                  <a:latin typeface="BIZ UDPゴシック" panose="020B0400000000000000" pitchFamily="50" charset="-128"/>
                  <a:ea typeface="BIZ UDPゴシック" panose="020B0400000000000000" pitchFamily="50" charset="-128"/>
                </a:rPr>
                <a:t>1</a:t>
              </a:r>
              <a:r>
                <a:rPr lang="ja-JP" altLang="en-US" sz="2400" b="1" dirty="0">
                  <a:latin typeface="BIZ UDPゴシック" panose="020B0400000000000000" pitchFamily="50" charset="-128"/>
                  <a:ea typeface="BIZ UDPゴシック" panose="020B0400000000000000" pitchFamily="50" charset="-128"/>
                </a:rPr>
                <a:t>ヶ月</a:t>
              </a:r>
              <a:endParaRPr kumimoji="1" lang="ja-JP" altLang="en-US" sz="2400" b="1" dirty="0">
                <a:latin typeface="BIZ UDPゴシック" panose="020B0400000000000000" pitchFamily="50" charset="-128"/>
                <a:ea typeface="BIZ UDPゴシック" panose="020B0400000000000000" pitchFamily="50" charset="-128"/>
              </a:endParaRPr>
            </a:p>
          </p:txBody>
        </p:sp>
      </p:grpSp>
      <p:sp>
        <p:nvSpPr>
          <p:cNvPr id="17" name="正方形/長方形 16">
            <a:extLst>
              <a:ext uri="{FF2B5EF4-FFF2-40B4-BE49-F238E27FC236}">
                <a16:creationId xmlns:a16="http://schemas.microsoft.com/office/drawing/2014/main" id="{C03A225F-F79C-E45A-8D02-2F9C93B989DD}"/>
              </a:ext>
            </a:extLst>
          </p:cNvPr>
          <p:cNvSpPr/>
          <p:nvPr/>
        </p:nvSpPr>
        <p:spPr>
          <a:xfrm>
            <a:off x="14457414" y="1709288"/>
            <a:ext cx="3527518" cy="642077"/>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lang="ja-JP" altLang="en-US" sz="2000" dirty="0">
                <a:solidFill>
                  <a:srgbClr val="FF0000"/>
                </a:solidFill>
                <a:latin typeface="BIZ UDPゴシック" panose="020B0400000000000000" pitchFamily="50" charset="-128"/>
                <a:ea typeface="BIZ UDPゴシック" panose="020B0400000000000000" pitchFamily="50" charset="-128"/>
              </a:rPr>
              <a:t>図内の文字鮮明化</a:t>
            </a:r>
            <a:endParaRPr kumimoji="1" lang="en-US" altLang="ja-JP"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64632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ISO/IEC27001</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の審査準備と審査内容</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ISO/IEC27001</a:t>
            </a:r>
            <a:r>
              <a:rPr lang="ja-JP" altLang="en-US" sz="3600" dirty="0">
                <a:latin typeface="BIZ UDPゴシック" panose="020B0400000000000000" pitchFamily="50" charset="-128"/>
                <a:ea typeface="BIZ UDPゴシック" panose="020B0400000000000000" pitchFamily="50" charset="-128"/>
              </a:rPr>
              <a:t>の維持審査・再認証審査</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13-4-4.】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P59</a:t>
            </a:r>
          </a:p>
        </p:txBody>
      </p:sp>
      <p:sp>
        <p:nvSpPr>
          <p:cNvPr id="7" name="テキスト ボックス 6">
            <a:extLst>
              <a:ext uri="{FF2B5EF4-FFF2-40B4-BE49-F238E27FC236}">
                <a16:creationId xmlns:a16="http://schemas.microsoft.com/office/drawing/2014/main" id="{3B065213-C0A8-AE97-B741-00A787B0BDCD}"/>
              </a:ext>
            </a:extLst>
          </p:cNvPr>
          <p:cNvSpPr txBox="1"/>
          <p:nvPr/>
        </p:nvSpPr>
        <p:spPr>
          <a:xfrm>
            <a:off x="1554679" y="2174400"/>
            <a:ext cx="15456498" cy="4891275"/>
          </a:xfrm>
          <a:prstGeom prst="rect">
            <a:avLst/>
          </a:prstGeom>
          <a:noFill/>
        </p:spPr>
        <p:txBody>
          <a:bodyPr wrap="square" lIns="91440" tIns="45720" rIns="91440" bIns="45720" anchor="t">
            <a:spAutoFit/>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認証の維持および更新審査プロセス</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年に</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回以上の維持審査（サーベイランス審査）</a:t>
            </a: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年ごとに認証の有効期限を更新するための更新審査</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br>
              <a:rPr lang="en-US" altLang="ja-JP" sz="3200" dirty="0">
                <a:latin typeface="BIZ UDPゴシック" panose="020B0400000000000000" pitchFamily="50" charset="-128"/>
                <a:ea typeface="BIZ UDPゴシック" panose="020B0400000000000000" pitchFamily="50" charset="-128"/>
              </a:rPr>
            </a:b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A3395C6A-BEAD-4C37-C64B-192680E5D891}"/>
              </a:ext>
            </a:extLst>
          </p:cNvPr>
          <p:cNvSpPr txBox="1"/>
          <p:nvPr/>
        </p:nvSpPr>
        <p:spPr>
          <a:xfrm>
            <a:off x="7884269" y="235852"/>
            <a:ext cx="9504000"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pSp>
        <p:nvGrpSpPr>
          <p:cNvPr id="26" name="グループ化 25">
            <a:extLst>
              <a:ext uri="{FF2B5EF4-FFF2-40B4-BE49-F238E27FC236}">
                <a16:creationId xmlns:a16="http://schemas.microsoft.com/office/drawing/2014/main" id="{DC4A3E45-86E9-9EA7-D1E3-FF65E5E1BFC3}"/>
              </a:ext>
            </a:extLst>
          </p:cNvPr>
          <p:cNvGrpSpPr/>
          <p:nvPr/>
        </p:nvGrpSpPr>
        <p:grpSpPr>
          <a:xfrm>
            <a:off x="1306601" y="4243773"/>
            <a:ext cx="16124451" cy="4872389"/>
            <a:chOff x="1306601" y="4003933"/>
            <a:chExt cx="16124451" cy="4872389"/>
          </a:xfrm>
        </p:grpSpPr>
        <p:pic>
          <p:nvPicPr>
            <p:cNvPr id="2" name="図 1">
              <a:extLst>
                <a:ext uri="{FF2B5EF4-FFF2-40B4-BE49-F238E27FC236}">
                  <a16:creationId xmlns:a16="http://schemas.microsoft.com/office/drawing/2014/main" id="{E69408A3-0C4F-4854-790F-C53CC418D3F5}"/>
                </a:ext>
              </a:extLst>
            </p:cNvPr>
            <p:cNvPicPr>
              <a:picLocks noChangeAspect="1"/>
            </p:cNvPicPr>
            <p:nvPr/>
          </p:nvPicPr>
          <p:blipFill>
            <a:blip r:embed="rId3"/>
            <a:stretch>
              <a:fillRect/>
            </a:stretch>
          </p:blipFill>
          <p:spPr>
            <a:xfrm>
              <a:off x="1306601" y="4003933"/>
              <a:ext cx="16124451" cy="4872389"/>
            </a:xfrm>
            <a:prstGeom prst="rect">
              <a:avLst/>
            </a:prstGeom>
          </p:spPr>
        </p:pic>
        <p:sp>
          <p:nvSpPr>
            <p:cNvPr id="11" name="テキスト ボックス 10">
              <a:extLst>
                <a:ext uri="{FF2B5EF4-FFF2-40B4-BE49-F238E27FC236}">
                  <a16:creationId xmlns:a16="http://schemas.microsoft.com/office/drawing/2014/main" id="{23A46347-093E-57A6-C7BE-D404442CFA39}"/>
                </a:ext>
              </a:extLst>
            </p:cNvPr>
            <p:cNvSpPr txBox="1"/>
            <p:nvPr/>
          </p:nvSpPr>
          <p:spPr>
            <a:xfrm>
              <a:off x="1685390" y="4262178"/>
              <a:ext cx="2031325" cy="461665"/>
            </a:xfrm>
            <a:prstGeom prst="rect">
              <a:avLst/>
            </a:prstGeom>
            <a:solidFill>
              <a:schemeClr val="bg1"/>
            </a:solid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初回認証審査</a:t>
              </a:r>
            </a:p>
          </p:txBody>
        </p:sp>
        <p:sp>
          <p:nvSpPr>
            <p:cNvPr id="12" name="テキスト ボックス 11">
              <a:extLst>
                <a:ext uri="{FF2B5EF4-FFF2-40B4-BE49-F238E27FC236}">
                  <a16:creationId xmlns:a16="http://schemas.microsoft.com/office/drawing/2014/main" id="{E6B5BC1B-E580-7E8E-9B7C-D6E90DEEDB6B}"/>
                </a:ext>
              </a:extLst>
            </p:cNvPr>
            <p:cNvSpPr txBox="1"/>
            <p:nvPr/>
          </p:nvSpPr>
          <p:spPr>
            <a:xfrm>
              <a:off x="3847426" y="4262178"/>
              <a:ext cx="1415772" cy="461665"/>
            </a:xfrm>
            <a:prstGeom prst="rect">
              <a:avLst/>
            </a:prstGeom>
            <a:solidFill>
              <a:schemeClr val="bg1"/>
            </a:solid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維持審査</a:t>
              </a:r>
            </a:p>
          </p:txBody>
        </p:sp>
        <p:sp>
          <p:nvSpPr>
            <p:cNvPr id="13" name="テキスト ボックス 12">
              <a:extLst>
                <a:ext uri="{FF2B5EF4-FFF2-40B4-BE49-F238E27FC236}">
                  <a16:creationId xmlns:a16="http://schemas.microsoft.com/office/drawing/2014/main" id="{D24288DF-F531-C265-AE74-F521383570B3}"/>
                </a:ext>
              </a:extLst>
            </p:cNvPr>
            <p:cNvSpPr txBox="1"/>
            <p:nvPr/>
          </p:nvSpPr>
          <p:spPr>
            <a:xfrm>
              <a:off x="5581288" y="4262178"/>
              <a:ext cx="1415772" cy="461665"/>
            </a:xfrm>
            <a:prstGeom prst="rect">
              <a:avLst/>
            </a:prstGeom>
            <a:solidFill>
              <a:schemeClr val="bg1"/>
            </a:solid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維持審査</a:t>
              </a:r>
            </a:p>
          </p:txBody>
        </p:sp>
        <p:sp>
          <p:nvSpPr>
            <p:cNvPr id="14" name="テキスト ボックス 13">
              <a:extLst>
                <a:ext uri="{FF2B5EF4-FFF2-40B4-BE49-F238E27FC236}">
                  <a16:creationId xmlns:a16="http://schemas.microsoft.com/office/drawing/2014/main" id="{9922135B-B0A4-6D64-E7BA-CC27D80E7CC2}"/>
                </a:ext>
              </a:extLst>
            </p:cNvPr>
            <p:cNvSpPr txBox="1"/>
            <p:nvPr/>
          </p:nvSpPr>
          <p:spPr>
            <a:xfrm>
              <a:off x="7315150" y="4262178"/>
              <a:ext cx="1415772" cy="461665"/>
            </a:xfrm>
            <a:prstGeom prst="rect">
              <a:avLst/>
            </a:prstGeom>
            <a:solidFill>
              <a:schemeClr val="bg1"/>
            </a:solidFill>
          </p:spPr>
          <p:txBody>
            <a:bodyPr wrap="none" rtlCol="0">
              <a:spAutoFit/>
            </a:bodyPr>
            <a:lstStyle/>
            <a:p>
              <a:r>
                <a:rPr lang="ja-JP" altLang="en-US" sz="2400" b="1" dirty="0">
                  <a:latin typeface="BIZ UDPゴシック" panose="020B0400000000000000" pitchFamily="50" charset="-128"/>
                  <a:ea typeface="BIZ UDPゴシック" panose="020B0400000000000000" pitchFamily="50" charset="-128"/>
                </a:rPr>
                <a:t>更新</a:t>
              </a:r>
              <a:r>
                <a:rPr kumimoji="1" lang="ja-JP" altLang="en-US" sz="2400" b="1" dirty="0">
                  <a:latin typeface="BIZ UDPゴシック" panose="020B0400000000000000" pitchFamily="50" charset="-128"/>
                  <a:ea typeface="BIZ UDPゴシック" panose="020B0400000000000000" pitchFamily="50" charset="-128"/>
                </a:rPr>
                <a:t>審査</a:t>
              </a:r>
            </a:p>
          </p:txBody>
        </p:sp>
        <p:sp>
          <p:nvSpPr>
            <p:cNvPr id="15" name="テキスト ボックス 14">
              <a:extLst>
                <a:ext uri="{FF2B5EF4-FFF2-40B4-BE49-F238E27FC236}">
                  <a16:creationId xmlns:a16="http://schemas.microsoft.com/office/drawing/2014/main" id="{E2CBF12B-3D6B-1950-5233-B1EF88371406}"/>
                </a:ext>
              </a:extLst>
            </p:cNvPr>
            <p:cNvSpPr txBox="1"/>
            <p:nvPr/>
          </p:nvSpPr>
          <p:spPr>
            <a:xfrm>
              <a:off x="9049012" y="4262178"/>
              <a:ext cx="1415772" cy="461665"/>
            </a:xfrm>
            <a:prstGeom prst="rect">
              <a:avLst/>
            </a:prstGeom>
            <a:solidFill>
              <a:schemeClr val="bg1"/>
            </a:solid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維持審査</a:t>
              </a:r>
            </a:p>
          </p:txBody>
        </p:sp>
        <p:sp>
          <p:nvSpPr>
            <p:cNvPr id="16" name="テキスト ボックス 15">
              <a:extLst>
                <a:ext uri="{FF2B5EF4-FFF2-40B4-BE49-F238E27FC236}">
                  <a16:creationId xmlns:a16="http://schemas.microsoft.com/office/drawing/2014/main" id="{4EF3EB45-609F-AE20-F04F-956A2C83F779}"/>
                </a:ext>
              </a:extLst>
            </p:cNvPr>
            <p:cNvSpPr txBox="1"/>
            <p:nvPr/>
          </p:nvSpPr>
          <p:spPr>
            <a:xfrm>
              <a:off x="10782874" y="4262178"/>
              <a:ext cx="1415772" cy="461665"/>
            </a:xfrm>
            <a:prstGeom prst="rect">
              <a:avLst/>
            </a:prstGeom>
            <a:solidFill>
              <a:schemeClr val="bg1"/>
            </a:solid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維持審査</a:t>
              </a:r>
            </a:p>
          </p:txBody>
        </p:sp>
        <p:sp>
          <p:nvSpPr>
            <p:cNvPr id="17" name="テキスト ボックス 16">
              <a:extLst>
                <a:ext uri="{FF2B5EF4-FFF2-40B4-BE49-F238E27FC236}">
                  <a16:creationId xmlns:a16="http://schemas.microsoft.com/office/drawing/2014/main" id="{39FEC210-4700-F482-5BAA-0351C1F78312}"/>
                </a:ext>
              </a:extLst>
            </p:cNvPr>
            <p:cNvSpPr txBox="1"/>
            <p:nvPr/>
          </p:nvSpPr>
          <p:spPr>
            <a:xfrm>
              <a:off x="12516736" y="4262178"/>
              <a:ext cx="1415772" cy="461665"/>
            </a:xfrm>
            <a:prstGeom prst="rect">
              <a:avLst/>
            </a:prstGeom>
            <a:solidFill>
              <a:schemeClr val="bg1"/>
            </a:solidFill>
          </p:spPr>
          <p:txBody>
            <a:bodyPr wrap="none" rtlCol="0">
              <a:spAutoFit/>
            </a:bodyPr>
            <a:lstStyle/>
            <a:p>
              <a:r>
                <a:rPr lang="ja-JP" altLang="en-US" sz="2400" b="1" dirty="0">
                  <a:latin typeface="BIZ UDPゴシック" panose="020B0400000000000000" pitchFamily="50" charset="-128"/>
                  <a:ea typeface="BIZ UDPゴシック" panose="020B0400000000000000" pitchFamily="50" charset="-128"/>
                </a:rPr>
                <a:t>更新</a:t>
              </a:r>
              <a:r>
                <a:rPr kumimoji="1" lang="ja-JP" altLang="en-US" sz="2400" b="1" dirty="0">
                  <a:latin typeface="BIZ UDPゴシック" panose="020B0400000000000000" pitchFamily="50" charset="-128"/>
                  <a:ea typeface="BIZ UDPゴシック" panose="020B0400000000000000" pitchFamily="50" charset="-128"/>
                </a:rPr>
                <a:t>審査</a:t>
              </a:r>
            </a:p>
          </p:txBody>
        </p:sp>
        <p:sp>
          <p:nvSpPr>
            <p:cNvPr id="18" name="テキスト ボックス 17">
              <a:extLst>
                <a:ext uri="{FF2B5EF4-FFF2-40B4-BE49-F238E27FC236}">
                  <a16:creationId xmlns:a16="http://schemas.microsoft.com/office/drawing/2014/main" id="{1D3C8E38-A962-3830-7A30-546C242981EA}"/>
                </a:ext>
              </a:extLst>
            </p:cNvPr>
            <p:cNvSpPr txBox="1"/>
            <p:nvPr/>
          </p:nvSpPr>
          <p:spPr>
            <a:xfrm>
              <a:off x="14861513" y="6523989"/>
              <a:ext cx="1345240" cy="461665"/>
            </a:xfrm>
            <a:prstGeom prst="rect">
              <a:avLst/>
            </a:prstGeom>
            <a:solidFill>
              <a:schemeClr val="bg1"/>
            </a:solidFill>
          </p:spPr>
          <p:txBody>
            <a:bodyPr wrap="none" rtlCol="0">
              <a:spAutoFit/>
            </a:bodyPr>
            <a:lstStyle/>
            <a:p>
              <a:r>
                <a:rPr lang="ja-JP" altLang="en-US" sz="2400" b="1" dirty="0">
                  <a:latin typeface="BIZ UDPゴシック" panose="020B0400000000000000" pitchFamily="50" charset="-128"/>
                  <a:ea typeface="BIZ UDPゴシック" panose="020B0400000000000000" pitchFamily="50" charset="-128"/>
                </a:rPr>
                <a:t>繰り返し</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F213AE05-DCC5-B963-B66F-28F08D21EC33}"/>
                </a:ext>
              </a:extLst>
            </p:cNvPr>
            <p:cNvSpPr txBox="1"/>
            <p:nvPr/>
          </p:nvSpPr>
          <p:spPr>
            <a:xfrm>
              <a:off x="4058220" y="8103404"/>
              <a:ext cx="994183" cy="461665"/>
            </a:xfrm>
            <a:prstGeom prst="rect">
              <a:avLst/>
            </a:prstGeom>
            <a:solidFill>
              <a:schemeClr val="bg1"/>
            </a:solidFill>
          </p:spPr>
          <p:txBody>
            <a:bodyPr wrap="none" rtlCol="0">
              <a:spAutoFit/>
            </a:bodyPr>
            <a:lstStyle/>
            <a:p>
              <a:r>
                <a:rPr kumimoji="1" lang="en-US" altLang="ja-JP" sz="2400" b="1" dirty="0">
                  <a:latin typeface="BIZ UDPゴシック" panose="020B0400000000000000" pitchFamily="50" charset="-128"/>
                  <a:ea typeface="BIZ UDPゴシック" panose="020B0400000000000000" pitchFamily="50" charset="-128"/>
                </a:rPr>
                <a:t>1</a:t>
              </a:r>
              <a:r>
                <a:rPr kumimoji="1" lang="ja-JP" altLang="en-US" sz="2400" b="1" dirty="0">
                  <a:latin typeface="BIZ UDPゴシック" panose="020B0400000000000000" pitchFamily="50" charset="-128"/>
                  <a:ea typeface="BIZ UDPゴシック" panose="020B0400000000000000" pitchFamily="50" charset="-128"/>
                </a:rPr>
                <a:t>年目</a:t>
              </a:r>
            </a:p>
          </p:txBody>
        </p:sp>
        <p:sp>
          <p:nvSpPr>
            <p:cNvPr id="21" name="テキスト ボックス 20">
              <a:extLst>
                <a:ext uri="{FF2B5EF4-FFF2-40B4-BE49-F238E27FC236}">
                  <a16:creationId xmlns:a16="http://schemas.microsoft.com/office/drawing/2014/main" id="{BC7F8B86-1B60-BF33-DF07-1CE7F2521E76}"/>
                </a:ext>
              </a:extLst>
            </p:cNvPr>
            <p:cNvSpPr txBox="1"/>
            <p:nvPr/>
          </p:nvSpPr>
          <p:spPr>
            <a:xfrm>
              <a:off x="5756015" y="8103404"/>
              <a:ext cx="1034257" cy="461665"/>
            </a:xfrm>
            <a:prstGeom prst="rect">
              <a:avLst/>
            </a:prstGeom>
            <a:solidFill>
              <a:schemeClr val="bg1"/>
            </a:solidFill>
          </p:spPr>
          <p:txBody>
            <a:bodyPr wrap="none" rtlCol="0">
              <a:spAutoFit/>
            </a:bodyPr>
            <a:lstStyle/>
            <a:p>
              <a:r>
                <a:rPr lang="en-US" altLang="ja-JP" sz="2400" b="1" dirty="0">
                  <a:latin typeface="BIZ UDPゴシック" panose="020B0400000000000000" pitchFamily="50" charset="-128"/>
                  <a:ea typeface="BIZ UDPゴシック" panose="020B0400000000000000" pitchFamily="50" charset="-128"/>
                </a:rPr>
                <a:t>2</a:t>
              </a:r>
              <a:r>
                <a:rPr kumimoji="1" lang="ja-JP" altLang="en-US" sz="2400" b="1" dirty="0">
                  <a:latin typeface="BIZ UDPゴシック" panose="020B0400000000000000" pitchFamily="50" charset="-128"/>
                  <a:ea typeface="BIZ UDPゴシック" panose="020B0400000000000000" pitchFamily="50" charset="-128"/>
                </a:rPr>
                <a:t>年目</a:t>
              </a:r>
            </a:p>
          </p:txBody>
        </p:sp>
        <p:sp>
          <p:nvSpPr>
            <p:cNvPr id="22" name="テキスト ボックス 21">
              <a:extLst>
                <a:ext uri="{FF2B5EF4-FFF2-40B4-BE49-F238E27FC236}">
                  <a16:creationId xmlns:a16="http://schemas.microsoft.com/office/drawing/2014/main" id="{DE2B415D-4CDF-A646-D2BF-96EC5C220953}"/>
                </a:ext>
              </a:extLst>
            </p:cNvPr>
            <p:cNvSpPr txBox="1"/>
            <p:nvPr/>
          </p:nvSpPr>
          <p:spPr>
            <a:xfrm>
              <a:off x="7493884" y="8103404"/>
              <a:ext cx="1034257" cy="461665"/>
            </a:xfrm>
            <a:prstGeom prst="rect">
              <a:avLst/>
            </a:prstGeom>
            <a:solidFill>
              <a:schemeClr val="bg1"/>
            </a:solidFill>
          </p:spPr>
          <p:txBody>
            <a:bodyPr wrap="none" rtlCol="0">
              <a:spAutoFit/>
            </a:bodyPr>
            <a:lstStyle/>
            <a:p>
              <a:r>
                <a:rPr kumimoji="1" lang="en-US" altLang="ja-JP" sz="2400" b="1" dirty="0">
                  <a:latin typeface="BIZ UDPゴシック" panose="020B0400000000000000" pitchFamily="50" charset="-128"/>
                  <a:ea typeface="BIZ UDPゴシック" panose="020B0400000000000000" pitchFamily="50" charset="-128"/>
                </a:rPr>
                <a:t>3</a:t>
              </a:r>
              <a:r>
                <a:rPr kumimoji="1" lang="ja-JP" altLang="en-US" sz="2400" b="1" dirty="0">
                  <a:latin typeface="BIZ UDPゴシック" panose="020B0400000000000000" pitchFamily="50" charset="-128"/>
                  <a:ea typeface="BIZ UDPゴシック" panose="020B0400000000000000" pitchFamily="50" charset="-128"/>
                </a:rPr>
                <a:t>年目</a:t>
              </a:r>
            </a:p>
          </p:txBody>
        </p:sp>
        <p:sp>
          <p:nvSpPr>
            <p:cNvPr id="23" name="テキスト ボックス 22">
              <a:extLst>
                <a:ext uri="{FF2B5EF4-FFF2-40B4-BE49-F238E27FC236}">
                  <a16:creationId xmlns:a16="http://schemas.microsoft.com/office/drawing/2014/main" id="{1F3BAE1F-3BBF-A94F-FE75-17E889A35A71}"/>
                </a:ext>
              </a:extLst>
            </p:cNvPr>
            <p:cNvSpPr txBox="1"/>
            <p:nvPr/>
          </p:nvSpPr>
          <p:spPr>
            <a:xfrm>
              <a:off x="9231753" y="8103404"/>
              <a:ext cx="1034257" cy="461665"/>
            </a:xfrm>
            <a:prstGeom prst="rect">
              <a:avLst/>
            </a:prstGeom>
            <a:solidFill>
              <a:schemeClr val="bg1"/>
            </a:solidFill>
          </p:spPr>
          <p:txBody>
            <a:bodyPr wrap="none" rtlCol="0">
              <a:spAutoFit/>
            </a:bodyPr>
            <a:lstStyle/>
            <a:p>
              <a:r>
                <a:rPr kumimoji="1" lang="en-US" altLang="ja-JP" sz="2400" b="1" dirty="0">
                  <a:latin typeface="BIZ UDPゴシック" panose="020B0400000000000000" pitchFamily="50" charset="-128"/>
                  <a:ea typeface="BIZ UDPゴシック" panose="020B0400000000000000" pitchFamily="50" charset="-128"/>
                </a:rPr>
                <a:t>4</a:t>
              </a:r>
              <a:r>
                <a:rPr kumimoji="1" lang="ja-JP" altLang="en-US" sz="2400" b="1" dirty="0">
                  <a:latin typeface="BIZ UDPゴシック" panose="020B0400000000000000" pitchFamily="50" charset="-128"/>
                  <a:ea typeface="BIZ UDPゴシック" panose="020B0400000000000000" pitchFamily="50" charset="-128"/>
                </a:rPr>
                <a:t>年目</a:t>
              </a:r>
            </a:p>
          </p:txBody>
        </p:sp>
        <p:sp>
          <p:nvSpPr>
            <p:cNvPr id="24" name="テキスト ボックス 23">
              <a:extLst>
                <a:ext uri="{FF2B5EF4-FFF2-40B4-BE49-F238E27FC236}">
                  <a16:creationId xmlns:a16="http://schemas.microsoft.com/office/drawing/2014/main" id="{6F143FF6-0445-F020-5EF3-80936009CD4D}"/>
                </a:ext>
              </a:extLst>
            </p:cNvPr>
            <p:cNvSpPr txBox="1"/>
            <p:nvPr/>
          </p:nvSpPr>
          <p:spPr>
            <a:xfrm>
              <a:off x="10969622" y="8103404"/>
              <a:ext cx="1034257" cy="461665"/>
            </a:xfrm>
            <a:prstGeom prst="rect">
              <a:avLst/>
            </a:prstGeom>
            <a:solidFill>
              <a:schemeClr val="bg1"/>
            </a:solidFill>
          </p:spPr>
          <p:txBody>
            <a:bodyPr wrap="none" rtlCol="0">
              <a:spAutoFit/>
            </a:bodyPr>
            <a:lstStyle/>
            <a:p>
              <a:r>
                <a:rPr kumimoji="1" lang="en-US" altLang="ja-JP" sz="2400" b="1" dirty="0">
                  <a:latin typeface="BIZ UDPゴシック" panose="020B0400000000000000" pitchFamily="50" charset="-128"/>
                  <a:ea typeface="BIZ UDPゴシック" panose="020B0400000000000000" pitchFamily="50" charset="-128"/>
                </a:rPr>
                <a:t>5</a:t>
              </a:r>
              <a:r>
                <a:rPr kumimoji="1" lang="ja-JP" altLang="en-US" sz="2400" b="1" dirty="0">
                  <a:latin typeface="BIZ UDPゴシック" panose="020B0400000000000000" pitchFamily="50" charset="-128"/>
                  <a:ea typeface="BIZ UDPゴシック" panose="020B0400000000000000" pitchFamily="50" charset="-128"/>
                </a:rPr>
                <a:t>年目</a:t>
              </a:r>
            </a:p>
          </p:txBody>
        </p:sp>
        <p:sp>
          <p:nvSpPr>
            <p:cNvPr id="25" name="テキスト ボックス 24">
              <a:extLst>
                <a:ext uri="{FF2B5EF4-FFF2-40B4-BE49-F238E27FC236}">
                  <a16:creationId xmlns:a16="http://schemas.microsoft.com/office/drawing/2014/main" id="{BAA6F3C3-3BC2-DFA8-8309-CB86DFFF8602}"/>
                </a:ext>
              </a:extLst>
            </p:cNvPr>
            <p:cNvSpPr txBox="1"/>
            <p:nvPr/>
          </p:nvSpPr>
          <p:spPr>
            <a:xfrm>
              <a:off x="12707493" y="8103404"/>
              <a:ext cx="1034257" cy="461665"/>
            </a:xfrm>
            <a:prstGeom prst="rect">
              <a:avLst/>
            </a:prstGeom>
            <a:solidFill>
              <a:schemeClr val="bg1"/>
            </a:solidFill>
          </p:spPr>
          <p:txBody>
            <a:bodyPr wrap="none" rtlCol="0">
              <a:spAutoFit/>
            </a:bodyPr>
            <a:lstStyle/>
            <a:p>
              <a:r>
                <a:rPr kumimoji="1" lang="en-US" altLang="ja-JP" sz="2400" b="1" dirty="0">
                  <a:latin typeface="BIZ UDPゴシック" panose="020B0400000000000000" pitchFamily="50" charset="-128"/>
                  <a:ea typeface="BIZ UDPゴシック" panose="020B0400000000000000" pitchFamily="50" charset="-128"/>
                </a:rPr>
                <a:t>6</a:t>
              </a:r>
              <a:r>
                <a:rPr kumimoji="1" lang="ja-JP" altLang="en-US" sz="2400" b="1" dirty="0">
                  <a:latin typeface="BIZ UDPゴシック" panose="020B0400000000000000" pitchFamily="50" charset="-128"/>
                  <a:ea typeface="BIZ UDPゴシック" panose="020B0400000000000000" pitchFamily="50" charset="-128"/>
                </a:rPr>
                <a:t>年目</a:t>
              </a:r>
            </a:p>
          </p:txBody>
        </p:sp>
      </p:grpSp>
    </p:spTree>
    <p:extLst>
      <p:ext uri="{BB962C8B-B14F-4D97-AF65-F5344CB8AC3E}">
        <p14:creationId xmlns:p14="http://schemas.microsoft.com/office/powerpoint/2010/main" val="1813949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a:latin typeface="BIZ UDPゴシック" panose="020B0400000000000000" pitchFamily="50" charset="-128"/>
                <a:ea typeface="BIZ UDPゴシック" panose="020B0400000000000000" pitchFamily="50" charset="-128"/>
              </a:rPr>
              <a:t>第</a:t>
            </a:r>
            <a:r>
              <a:rPr lang="en-US" altLang="ja-JP" sz="4000">
                <a:latin typeface="BIZ UDPゴシック" panose="020B0400000000000000" pitchFamily="50" charset="-128"/>
                <a:ea typeface="BIZ UDPゴシック" panose="020B0400000000000000" pitchFamily="50" charset="-128"/>
              </a:rPr>
              <a:t>14</a:t>
            </a:r>
            <a:r>
              <a:rPr lang="ja-JP" altLang="en-US" sz="400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の</a:t>
            </a:r>
            <a:r>
              <a:rPr lang="ja-JP" altLang="en-US" sz="4000">
                <a:latin typeface="BIZ UDPゴシック" panose="020B0400000000000000" pitchFamily="50" charset="-128"/>
                <a:ea typeface="BIZ UDPゴシック" panose="020B0400000000000000" pitchFamily="50" charset="-128"/>
              </a:rPr>
              <a:t>管理策</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管理策の分類と構成</a:t>
            </a:r>
          </a:p>
        </p:txBody>
      </p:sp>
    </p:spTree>
    <p:extLst>
      <p:ext uri="{BB962C8B-B14F-4D97-AF65-F5344CB8AC3E}">
        <p14:creationId xmlns:p14="http://schemas.microsoft.com/office/powerpoint/2010/main" val="3983442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管理策の分類と構成</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管理策：</a:t>
            </a:r>
            <a:r>
              <a:rPr lang="en-US" altLang="ja-JP" sz="3600" dirty="0">
                <a:latin typeface="BIZ UDPゴシック" panose="020B0400000000000000" pitchFamily="50" charset="-128"/>
                <a:ea typeface="BIZ UDPゴシック" panose="020B0400000000000000" pitchFamily="50" charset="-128"/>
              </a:rPr>
              <a:t>ISO/IEC</a:t>
            </a:r>
            <a:r>
              <a:rPr lang="ja-JP" altLang="en-US" sz="3600" dirty="0">
                <a:latin typeface="BIZ UDPゴシック" panose="020B0400000000000000" pitchFamily="50" charset="-128"/>
                <a:ea typeface="BIZ UDPゴシック" panose="020B0400000000000000" pitchFamily="50" charset="-128"/>
              </a:rPr>
              <a:t> </a:t>
            </a:r>
            <a:r>
              <a:rPr lang="en-US" altLang="ja-JP" sz="3600" dirty="0">
                <a:latin typeface="BIZ UDPゴシック" panose="020B0400000000000000" pitchFamily="50" charset="-128"/>
                <a:ea typeface="BIZ UDPゴシック" panose="020B0400000000000000" pitchFamily="50" charset="-128"/>
              </a:rPr>
              <a:t>27002</a:t>
            </a:r>
            <a:endParaRPr lang="ja-JP" altLang="en-US"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14-1-1.】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P62</a:t>
            </a:r>
          </a:p>
        </p:txBody>
      </p:sp>
      <p:sp>
        <p:nvSpPr>
          <p:cNvPr id="2" name="object 40">
            <a:extLst>
              <a:ext uri="{FF2B5EF4-FFF2-40B4-BE49-F238E27FC236}">
                <a16:creationId xmlns:a16="http://schemas.microsoft.com/office/drawing/2014/main" id="{38A8423F-714C-C9B3-C6B3-6271321F4FF5}"/>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矢印: 右 2">
            <a:extLst>
              <a:ext uri="{FF2B5EF4-FFF2-40B4-BE49-F238E27FC236}">
                <a16:creationId xmlns:a16="http://schemas.microsoft.com/office/drawing/2014/main" id="{93AFF2CB-60E5-107E-85B2-23B34CA31C14}"/>
              </a:ext>
            </a:extLst>
          </p:cNvPr>
          <p:cNvSpPr/>
          <p:nvPr/>
        </p:nvSpPr>
        <p:spPr>
          <a:xfrm>
            <a:off x="9072173" y="4368912"/>
            <a:ext cx="1783882" cy="3117870"/>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Pゴシック" panose="020B0400000000000000" pitchFamily="50" charset="-128"/>
                <a:ea typeface="BIZ UDPゴシック" panose="020B0400000000000000" pitchFamily="50" charset="-128"/>
              </a:rPr>
              <a:t>改</a:t>
            </a:r>
            <a:endParaRPr kumimoji="1" lang="en-US" altLang="ja-JP" sz="3200" b="1" dirty="0">
              <a:latin typeface="BIZ UDPゴシック" panose="020B0400000000000000" pitchFamily="50" charset="-128"/>
              <a:ea typeface="BIZ UDPゴシック" panose="020B0400000000000000" pitchFamily="50" charset="-128"/>
            </a:endParaRPr>
          </a:p>
          <a:p>
            <a:pPr algn="ctr"/>
            <a:r>
              <a:rPr kumimoji="1" lang="ja-JP" altLang="en-US" sz="3200" b="1" dirty="0">
                <a:latin typeface="BIZ UDPゴシック" panose="020B0400000000000000" pitchFamily="50" charset="-128"/>
                <a:ea typeface="BIZ UDPゴシック" panose="020B0400000000000000" pitchFamily="50" charset="-128"/>
              </a:rPr>
              <a:t>訂</a:t>
            </a:r>
          </a:p>
        </p:txBody>
      </p:sp>
      <p:grpSp>
        <p:nvGrpSpPr>
          <p:cNvPr id="37" name="グループ化 36">
            <a:extLst>
              <a:ext uri="{FF2B5EF4-FFF2-40B4-BE49-F238E27FC236}">
                <a16:creationId xmlns:a16="http://schemas.microsoft.com/office/drawing/2014/main" id="{4D99A7D8-6BCC-6FC0-17C7-0AF301B58A3E}"/>
              </a:ext>
            </a:extLst>
          </p:cNvPr>
          <p:cNvGrpSpPr/>
          <p:nvPr/>
        </p:nvGrpSpPr>
        <p:grpSpPr>
          <a:xfrm>
            <a:off x="2080316" y="2189413"/>
            <a:ext cx="6568069" cy="7227439"/>
            <a:chOff x="1572315" y="2189413"/>
            <a:chExt cx="6568069" cy="7227439"/>
          </a:xfrm>
        </p:grpSpPr>
        <p:sp>
          <p:nvSpPr>
            <p:cNvPr id="7" name="正方形/長方形 6">
              <a:extLst>
                <a:ext uri="{FF2B5EF4-FFF2-40B4-BE49-F238E27FC236}">
                  <a16:creationId xmlns:a16="http://schemas.microsoft.com/office/drawing/2014/main" id="{CBAC114F-DAA1-C685-AA17-282D3F5C0D61}"/>
                </a:ext>
              </a:extLst>
            </p:cNvPr>
            <p:cNvSpPr/>
            <p:nvPr/>
          </p:nvSpPr>
          <p:spPr>
            <a:xfrm>
              <a:off x="1572315" y="2698594"/>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情報セキュリティのための方針群</a:t>
              </a:r>
            </a:p>
          </p:txBody>
        </p:sp>
        <p:sp>
          <p:nvSpPr>
            <p:cNvPr id="9" name="正方形/長方形 8">
              <a:extLst>
                <a:ext uri="{FF2B5EF4-FFF2-40B4-BE49-F238E27FC236}">
                  <a16:creationId xmlns:a16="http://schemas.microsoft.com/office/drawing/2014/main" id="{94063E43-EDCD-B43B-1A2C-AD2AC6D2B9C4}"/>
                </a:ext>
              </a:extLst>
            </p:cNvPr>
            <p:cNvSpPr/>
            <p:nvPr/>
          </p:nvSpPr>
          <p:spPr>
            <a:xfrm>
              <a:off x="1572315" y="3181111"/>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情報セキュリティのための</a:t>
              </a:r>
              <a:r>
                <a:rPr lang="ja-JP" altLang="en-US" sz="2000" dirty="0">
                  <a:solidFill>
                    <a:schemeClr val="tx1"/>
                  </a:solidFill>
                  <a:latin typeface="BIZ UDPゴシック" panose="020B0400000000000000" pitchFamily="50" charset="-128"/>
                  <a:ea typeface="BIZ UDPゴシック" panose="020B0400000000000000" pitchFamily="50" charset="-128"/>
                </a:rPr>
                <a:t>組織</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9447F4DA-E793-E3BC-2AD6-D3B260391CA4}"/>
                </a:ext>
              </a:extLst>
            </p:cNvPr>
            <p:cNvSpPr/>
            <p:nvPr/>
          </p:nvSpPr>
          <p:spPr>
            <a:xfrm>
              <a:off x="1572315" y="3663628"/>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人的資源のセキュリティ</a:t>
              </a:r>
            </a:p>
          </p:txBody>
        </p:sp>
        <p:sp>
          <p:nvSpPr>
            <p:cNvPr id="11" name="正方形/長方形 10">
              <a:extLst>
                <a:ext uri="{FF2B5EF4-FFF2-40B4-BE49-F238E27FC236}">
                  <a16:creationId xmlns:a16="http://schemas.microsoft.com/office/drawing/2014/main" id="{3A7C2796-A2AD-DBDA-8098-F56E220CBE08}"/>
                </a:ext>
              </a:extLst>
            </p:cNvPr>
            <p:cNvSpPr/>
            <p:nvPr/>
          </p:nvSpPr>
          <p:spPr>
            <a:xfrm>
              <a:off x="1572315" y="4146145"/>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資産の管理</a:t>
              </a:r>
            </a:p>
          </p:txBody>
        </p:sp>
        <p:sp>
          <p:nvSpPr>
            <p:cNvPr id="12" name="正方形/長方形 11">
              <a:extLst>
                <a:ext uri="{FF2B5EF4-FFF2-40B4-BE49-F238E27FC236}">
                  <a16:creationId xmlns:a16="http://schemas.microsoft.com/office/drawing/2014/main" id="{A0ABF477-6E77-9A8F-16CF-BA377A079574}"/>
                </a:ext>
              </a:extLst>
            </p:cNvPr>
            <p:cNvSpPr/>
            <p:nvPr/>
          </p:nvSpPr>
          <p:spPr>
            <a:xfrm>
              <a:off x="1572315" y="4628662"/>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アクセス制御</a:t>
              </a:r>
            </a:p>
          </p:txBody>
        </p:sp>
        <p:sp>
          <p:nvSpPr>
            <p:cNvPr id="13" name="正方形/長方形 12">
              <a:extLst>
                <a:ext uri="{FF2B5EF4-FFF2-40B4-BE49-F238E27FC236}">
                  <a16:creationId xmlns:a16="http://schemas.microsoft.com/office/drawing/2014/main" id="{72576448-0B0E-DBFB-5D64-FDAE0632A2BF}"/>
                </a:ext>
              </a:extLst>
            </p:cNvPr>
            <p:cNvSpPr/>
            <p:nvPr/>
          </p:nvSpPr>
          <p:spPr>
            <a:xfrm>
              <a:off x="1572315" y="5111179"/>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暗号</a:t>
              </a:r>
            </a:p>
          </p:txBody>
        </p:sp>
        <p:sp>
          <p:nvSpPr>
            <p:cNvPr id="14" name="正方形/長方形 13">
              <a:extLst>
                <a:ext uri="{FF2B5EF4-FFF2-40B4-BE49-F238E27FC236}">
                  <a16:creationId xmlns:a16="http://schemas.microsoft.com/office/drawing/2014/main" id="{E241CD1F-9E98-7092-DEF2-90C668CF6466}"/>
                </a:ext>
              </a:extLst>
            </p:cNvPr>
            <p:cNvSpPr/>
            <p:nvPr/>
          </p:nvSpPr>
          <p:spPr>
            <a:xfrm>
              <a:off x="1572315" y="5593696"/>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物理的及び環境的セキュリティ</a:t>
              </a:r>
            </a:p>
          </p:txBody>
        </p:sp>
        <p:sp>
          <p:nvSpPr>
            <p:cNvPr id="15" name="正方形/長方形 14">
              <a:extLst>
                <a:ext uri="{FF2B5EF4-FFF2-40B4-BE49-F238E27FC236}">
                  <a16:creationId xmlns:a16="http://schemas.microsoft.com/office/drawing/2014/main" id="{2D595E68-8CC2-9F20-0CB1-CF803F339310}"/>
                </a:ext>
              </a:extLst>
            </p:cNvPr>
            <p:cNvSpPr/>
            <p:nvPr/>
          </p:nvSpPr>
          <p:spPr>
            <a:xfrm>
              <a:off x="1572315" y="6076213"/>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運用のセキュリティ</a:t>
              </a:r>
            </a:p>
          </p:txBody>
        </p:sp>
        <p:sp>
          <p:nvSpPr>
            <p:cNvPr id="16" name="正方形/長方形 15">
              <a:extLst>
                <a:ext uri="{FF2B5EF4-FFF2-40B4-BE49-F238E27FC236}">
                  <a16:creationId xmlns:a16="http://schemas.microsoft.com/office/drawing/2014/main" id="{EC059771-14CC-648D-01D7-C131E5C96A85}"/>
                </a:ext>
              </a:extLst>
            </p:cNvPr>
            <p:cNvSpPr/>
            <p:nvPr/>
          </p:nvSpPr>
          <p:spPr>
            <a:xfrm>
              <a:off x="1572315" y="6558730"/>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通信のセキュリティ</a:t>
              </a:r>
            </a:p>
          </p:txBody>
        </p:sp>
        <p:sp>
          <p:nvSpPr>
            <p:cNvPr id="17" name="正方形/長方形 16">
              <a:extLst>
                <a:ext uri="{FF2B5EF4-FFF2-40B4-BE49-F238E27FC236}">
                  <a16:creationId xmlns:a16="http://schemas.microsoft.com/office/drawing/2014/main" id="{EE54FDDC-3C02-F1B5-3315-FD038D9B774C}"/>
                </a:ext>
              </a:extLst>
            </p:cNvPr>
            <p:cNvSpPr/>
            <p:nvPr/>
          </p:nvSpPr>
          <p:spPr>
            <a:xfrm>
              <a:off x="1572315" y="7041247"/>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システムの取得、開発及び保守</a:t>
              </a:r>
            </a:p>
          </p:txBody>
        </p:sp>
        <p:sp>
          <p:nvSpPr>
            <p:cNvPr id="18" name="正方形/長方形 17">
              <a:extLst>
                <a:ext uri="{FF2B5EF4-FFF2-40B4-BE49-F238E27FC236}">
                  <a16:creationId xmlns:a16="http://schemas.microsoft.com/office/drawing/2014/main" id="{DCF86CAC-78EB-2395-A60A-BE14024B434C}"/>
                </a:ext>
              </a:extLst>
            </p:cNvPr>
            <p:cNvSpPr/>
            <p:nvPr/>
          </p:nvSpPr>
          <p:spPr>
            <a:xfrm>
              <a:off x="1572315" y="7523764"/>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Pゴシック" panose="020B0400000000000000" pitchFamily="50" charset="-128"/>
                  <a:ea typeface="BIZ UDPゴシック" panose="020B0400000000000000" pitchFamily="50" charset="-128"/>
                </a:rPr>
                <a:t>供給者関係</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94AA132D-16EF-A9AB-5CCC-3033813A8660}"/>
                </a:ext>
              </a:extLst>
            </p:cNvPr>
            <p:cNvSpPr/>
            <p:nvPr/>
          </p:nvSpPr>
          <p:spPr>
            <a:xfrm>
              <a:off x="1572315" y="8006281"/>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情報セキュリティインシデント管理</a:t>
              </a:r>
            </a:p>
          </p:txBody>
        </p:sp>
        <p:sp>
          <p:nvSpPr>
            <p:cNvPr id="20" name="正方形/長方形 19">
              <a:extLst>
                <a:ext uri="{FF2B5EF4-FFF2-40B4-BE49-F238E27FC236}">
                  <a16:creationId xmlns:a16="http://schemas.microsoft.com/office/drawing/2014/main" id="{F1A2051C-8318-84AE-5A1A-50020A00943F}"/>
                </a:ext>
              </a:extLst>
            </p:cNvPr>
            <p:cNvSpPr/>
            <p:nvPr/>
          </p:nvSpPr>
          <p:spPr>
            <a:xfrm>
              <a:off x="1572315" y="8488798"/>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事業</a:t>
              </a:r>
              <a:r>
                <a:rPr lang="ja-JP" altLang="en-US" sz="2000" dirty="0">
                  <a:solidFill>
                    <a:schemeClr val="tx1"/>
                  </a:solidFill>
                  <a:latin typeface="BIZ UDPゴシック" panose="020B0400000000000000" pitchFamily="50" charset="-128"/>
                  <a:ea typeface="BIZ UDPゴシック" panose="020B0400000000000000" pitchFamily="50" charset="-128"/>
                </a:rPr>
                <a:t>継続</a:t>
              </a:r>
              <a:r>
                <a:rPr kumimoji="1" lang="ja-JP" altLang="en-US" sz="2000" dirty="0">
                  <a:solidFill>
                    <a:schemeClr val="tx1"/>
                  </a:solidFill>
                  <a:latin typeface="BIZ UDPゴシック" panose="020B0400000000000000" pitchFamily="50" charset="-128"/>
                  <a:ea typeface="BIZ UDPゴシック" panose="020B0400000000000000" pitchFamily="50" charset="-128"/>
                </a:rPr>
                <a:t>マネジメントにおける情報セキュリティの側面</a:t>
              </a:r>
            </a:p>
          </p:txBody>
        </p:sp>
        <p:sp>
          <p:nvSpPr>
            <p:cNvPr id="22" name="正方形/長方形 21">
              <a:extLst>
                <a:ext uri="{FF2B5EF4-FFF2-40B4-BE49-F238E27FC236}">
                  <a16:creationId xmlns:a16="http://schemas.microsoft.com/office/drawing/2014/main" id="{550FFA91-6511-5B10-E47D-9606EE2A54C7}"/>
                </a:ext>
              </a:extLst>
            </p:cNvPr>
            <p:cNvSpPr/>
            <p:nvPr/>
          </p:nvSpPr>
          <p:spPr>
            <a:xfrm>
              <a:off x="1572315" y="8971317"/>
              <a:ext cx="6568069" cy="4455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遵守</a:t>
              </a:r>
            </a:p>
          </p:txBody>
        </p:sp>
        <p:sp>
          <p:nvSpPr>
            <p:cNvPr id="23" name="テキスト ボックス 22">
              <a:extLst>
                <a:ext uri="{FF2B5EF4-FFF2-40B4-BE49-F238E27FC236}">
                  <a16:creationId xmlns:a16="http://schemas.microsoft.com/office/drawing/2014/main" id="{EDC1E595-CAC4-0788-DFD4-DF93D2D717F9}"/>
                </a:ext>
              </a:extLst>
            </p:cNvPr>
            <p:cNvSpPr txBox="1"/>
            <p:nvPr/>
          </p:nvSpPr>
          <p:spPr>
            <a:xfrm>
              <a:off x="2782704" y="2189413"/>
              <a:ext cx="4147289" cy="492443"/>
            </a:xfrm>
            <a:prstGeom prst="rect">
              <a:avLst/>
            </a:prstGeom>
            <a:noFill/>
          </p:spPr>
          <p:txBody>
            <a:bodyPr wrap="none" rtlCol="0">
              <a:spAutoFit/>
            </a:bodyPr>
            <a:lstStyle/>
            <a:p>
              <a:r>
                <a:rPr kumimoji="1" lang="en-US" altLang="ja-JP" b="1" dirty="0">
                  <a:latin typeface="BIZ UDPゴシック" panose="020B0400000000000000" pitchFamily="50" charset="-128"/>
                  <a:ea typeface="BIZ UDPゴシック" panose="020B0400000000000000" pitchFamily="50" charset="-128"/>
                </a:rPr>
                <a:t>ISO/IEC 27002:2013</a:t>
              </a:r>
            </a:p>
          </p:txBody>
        </p:sp>
      </p:grpSp>
      <p:grpSp>
        <p:nvGrpSpPr>
          <p:cNvPr id="36" name="グループ化 35">
            <a:extLst>
              <a:ext uri="{FF2B5EF4-FFF2-40B4-BE49-F238E27FC236}">
                <a16:creationId xmlns:a16="http://schemas.microsoft.com/office/drawing/2014/main" id="{CE0B7938-A064-AAB8-3F38-FD50C5F6705D}"/>
              </a:ext>
            </a:extLst>
          </p:cNvPr>
          <p:cNvGrpSpPr/>
          <p:nvPr/>
        </p:nvGrpSpPr>
        <p:grpSpPr>
          <a:xfrm>
            <a:off x="11064922" y="2144388"/>
            <a:ext cx="4765210" cy="7222068"/>
            <a:chOff x="9323207" y="2166210"/>
            <a:chExt cx="4765210" cy="7222068"/>
          </a:xfrm>
        </p:grpSpPr>
        <p:sp>
          <p:nvSpPr>
            <p:cNvPr id="29" name="正方形/長方形 28">
              <a:extLst>
                <a:ext uri="{FF2B5EF4-FFF2-40B4-BE49-F238E27FC236}">
                  <a16:creationId xmlns:a16="http://schemas.microsoft.com/office/drawing/2014/main" id="{73580FA6-B97B-1A77-18AF-D58969929F0C}"/>
                </a:ext>
              </a:extLst>
            </p:cNvPr>
            <p:cNvSpPr/>
            <p:nvPr/>
          </p:nvSpPr>
          <p:spPr>
            <a:xfrm>
              <a:off x="9554386"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lang="ja-JP" altLang="en-US" sz="2400" dirty="0">
                  <a:solidFill>
                    <a:schemeClr val="tx1"/>
                  </a:solidFill>
                  <a:latin typeface="BIZ UDPゴシック" panose="020B0400000000000000" pitchFamily="50" charset="-128"/>
                  <a:ea typeface="BIZ UDPゴシック" panose="020B0400000000000000" pitchFamily="50" charset="-128"/>
                </a:rPr>
                <a:t>管理策タイプ</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AD1EDA7F-DD9F-3F83-AD08-5EBB7ED94C32}"/>
                </a:ext>
              </a:extLst>
            </p:cNvPr>
            <p:cNvSpPr/>
            <p:nvPr/>
          </p:nvSpPr>
          <p:spPr>
            <a:xfrm>
              <a:off x="10442442"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lang="ja-JP" altLang="en-US" sz="2400" dirty="0">
                  <a:solidFill>
                    <a:schemeClr val="tx1"/>
                  </a:solidFill>
                  <a:latin typeface="BIZ UDPゴシック" panose="020B0400000000000000" pitchFamily="50" charset="-128"/>
                  <a:ea typeface="BIZ UDPゴシック" panose="020B0400000000000000" pitchFamily="50" charset="-128"/>
                </a:rPr>
                <a:t>情報セキュリティ特性</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2E062F2D-BAF2-B0A1-1879-D0AF3F120B72}"/>
                </a:ext>
              </a:extLst>
            </p:cNvPr>
            <p:cNvSpPr/>
            <p:nvPr/>
          </p:nvSpPr>
          <p:spPr>
            <a:xfrm>
              <a:off x="11330498"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kumimoji="1" lang="ja-JP" altLang="en-US" sz="2400" dirty="0">
                  <a:solidFill>
                    <a:schemeClr val="tx1"/>
                  </a:solidFill>
                  <a:latin typeface="BIZ UDPゴシック" panose="020B0400000000000000" pitchFamily="50" charset="-128"/>
                  <a:ea typeface="BIZ UDPゴシック" panose="020B0400000000000000" pitchFamily="50" charset="-128"/>
                </a:rPr>
                <a:t>サイバーセキュリティ概念</a:t>
              </a:r>
            </a:p>
          </p:txBody>
        </p:sp>
        <p:sp>
          <p:nvSpPr>
            <p:cNvPr id="33" name="正方形/長方形 32">
              <a:extLst>
                <a:ext uri="{FF2B5EF4-FFF2-40B4-BE49-F238E27FC236}">
                  <a16:creationId xmlns:a16="http://schemas.microsoft.com/office/drawing/2014/main" id="{B544ECFA-6F93-5D0E-4050-25208A4468F0}"/>
                </a:ext>
              </a:extLst>
            </p:cNvPr>
            <p:cNvSpPr/>
            <p:nvPr/>
          </p:nvSpPr>
          <p:spPr>
            <a:xfrm>
              <a:off x="12218554"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lang="ja-JP" altLang="en-US" sz="2400" dirty="0">
                  <a:solidFill>
                    <a:schemeClr val="tx1"/>
                  </a:solidFill>
                  <a:latin typeface="BIZ UDPゴシック" panose="020B0400000000000000" pitchFamily="50" charset="-128"/>
                  <a:ea typeface="BIZ UDPゴシック" panose="020B0400000000000000" pitchFamily="50" charset="-128"/>
                </a:rPr>
                <a:t>運用機能</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5C69D6E0-1A06-3AE0-451A-F9E4C0BE8AAD}"/>
                </a:ext>
              </a:extLst>
            </p:cNvPr>
            <p:cNvSpPr/>
            <p:nvPr/>
          </p:nvSpPr>
          <p:spPr>
            <a:xfrm>
              <a:off x="13106608" y="2678607"/>
              <a:ext cx="772942" cy="670967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bIns="180000" rtlCol="0" anchor="ctr"/>
            <a:lstStyle/>
            <a:p>
              <a:pPr algn="r"/>
              <a:r>
                <a:rPr lang="ja-JP" altLang="en-US" sz="2400" dirty="0">
                  <a:solidFill>
                    <a:schemeClr val="tx1"/>
                  </a:solidFill>
                  <a:latin typeface="BIZ UDPゴシック" panose="020B0400000000000000" pitchFamily="50" charset="-128"/>
                  <a:ea typeface="BIZ UDPゴシック" panose="020B0400000000000000" pitchFamily="50" charset="-128"/>
                </a:rPr>
                <a:t>セキュリティドメイン</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0388843-14D4-98F6-58B2-CF464D386777}"/>
                </a:ext>
              </a:extLst>
            </p:cNvPr>
            <p:cNvSpPr/>
            <p:nvPr/>
          </p:nvSpPr>
          <p:spPr>
            <a:xfrm>
              <a:off x="9323207" y="2846392"/>
              <a:ext cx="4765210" cy="58563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組織的管理策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2DF8E64B-7E3A-D556-CEE3-D2E7D5214246}"/>
                </a:ext>
              </a:extLst>
            </p:cNvPr>
            <p:cNvSpPr/>
            <p:nvPr/>
          </p:nvSpPr>
          <p:spPr>
            <a:xfrm>
              <a:off x="9323207" y="3505189"/>
              <a:ext cx="4765210" cy="58563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人的管理策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86731239-BCB1-0FF6-EC4C-770F264884C5}"/>
                </a:ext>
              </a:extLst>
            </p:cNvPr>
            <p:cNvSpPr/>
            <p:nvPr/>
          </p:nvSpPr>
          <p:spPr>
            <a:xfrm>
              <a:off x="9323207" y="4163986"/>
              <a:ext cx="4765210" cy="58563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物理的管理策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59AE983-C866-D282-FAD3-214470B96D65}"/>
                </a:ext>
              </a:extLst>
            </p:cNvPr>
            <p:cNvSpPr/>
            <p:nvPr/>
          </p:nvSpPr>
          <p:spPr>
            <a:xfrm>
              <a:off x="9323207" y="4822783"/>
              <a:ext cx="4765210" cy="58563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技術的管理策</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B4C03209-DA02-342C-3E5E-3B28D741B4B4}"/>
                </a:ext>
              </a:extLst>
            </p:cNvPr>
            <p:cNvSpPr txBox="1"/>
            <p:nvPr/>
          </p:nvSpPr>
          <p:spPr>
            <a:xfrm>
              <a:off x="9610526" y="2166210"/>
              <a:ext cx="4190571" cy="492443"/>
            </a:xfrm>
            <a:prstGeom prst="rect">
              <a:avLst/>
            </a:prstGeom>
            <a:noFill/>
          </p:spPr>
          <p:txBody>
            <a:bodyPr wrap="none" rtlCol="0">
              <a:spAutoFit/>
            </a:bodyPr>
            <a:lstStyle/>
            <a:p>
              <a:r>
                <a:rPr kumimoji="1" lang="en-US" altLang="ja-JP" b="1" dirty="0">
                  <a:latin typeface="BIZ UDPゴシック" panose="020B0400000000000000" pitchFamily="50" charset="-128"/>
                  <a:ea typeface="BIZ UDPゴシック" panose="020B0400000000000000" pitchFamily="50" charset="-128"/>
                </a:rPr>
                <a:t>ISO/IEC 27002:20</a:t>
              </a:r>
              <a:r>
                <a:rPr kumimoji="1" lang="ja-JP" altLang="en-US" b="1" dirty="0">
                  <a:latin typeface="BIZ UDPゴシック" panose="020B0400000000000000" pitchFamily="50" charset="-128"/>
                  <a:ea typeface="BIZ UDPゴシック" panose="020B0400000000000000" pitchFamily="50" charset="-128"/>
                </a:rPr>
                <a:t>２２</a:t>
              </a:r>
              <a:endParaRPr kumimoji="1" lang="en-US" altLang="ja-JP"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6269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209B-EEA2-81A0-5578-158907C47875}"/>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目的</a:t>
            </a:r>
          </a:p>
        </p:txBody>
      </p:sp>
      <p:sp>
        <p:nvSpPr>
          <p:cNvPr id="3" name="コンテンツ プレースホルダー 2">
            <a:extLst>
              <a:ext uri="{FF2B5EF4-FFF2-40B4-BE49-F238E27FC236}">
                <a16:creationId xmlns:a16="http://schemas.microsoft.com/office/drawing/2014/main" id="{B204EAC6-2779-3F9C-E790-B566106E22F5}"/>
              </a:ext>
            </a:extLst>
          </p:cNvPr>
          <p:cNvSpPr>
            <a:spLocks noGrp="1"/>
          </p:cNvSpPr>
          <p:nvPr>
            <p:ph idx="1"/>
          </p:nvPr>
        </p:nvSpPr>
        <p:spPr>
          <a:xfrm>
            <a:off x="1210699" y="1602300"/>
            <a:ext cx="16215367" cy="1808275"/>
          </a:xfrm>
        </p:spPr>
        <p:txBody>
          <a:bodyPr>
            <a:normAutofit lnSpcReduction="10000"/>
          </a:bodyPr>
          <a:lstStyle/>
          <a:p>
            <a:pPr>
              <a:lnSpc>
                <a:spcPct val="110000"/>
              </a:lnSpc>
              <a:spcBef>
                <a:spcPts val="0"/>
              </a:spcBef>
            </a:pPr>
            <a:r>
              <a:rPr lang="ja-JP" altLang="en-US" sz="3600" dirty="0"/>
              <a:t>継続的なセキュリティ対策の実施を支援する。</a:t>
            </a:r>
            <a:endParaRPr lang="en-US" altLang="ja-JP" sz="3600" dirty="0"/>
          </a:p>
          <a:p>
            <a:pPr>
              <a:lnSpc>
                <a:spcPct val="110000"/>
              </a:lnSpc>
              <a:spcBef>
                <a:spcPts val="0"/>
              </a:spcBef>
            </a:pPr>
            <a:r>
              <a:rPr lang="ja-JP" altLang="en-US" sz="3600" dirty="0"/>
              <a:t>人材の育成と実践的な課題解決を通じて、サプライチェーン全体のセキュリティ強化を図る。</a:t>
            </a:r>
          </a:p>
        </p:txBody>
      </p:sp>
      <p:sp>
        <p:nvSpPr>
          <p:cNvPr id="5" name="四角形: 角を丸くする 4">
            <a:extLst>
              <a:ext uri="{FF2B5EF4-FFF2-40B4-BE49-F238E27FC236}">
                <a16:creationId xmlns:a16="http://schemas.microsoft.com/office/drawing/2014/main" id="{B99BFC12-B3DB-EF35-ACBF-15BE1F263744}"/>
              </a:ext>
            </a:extLst>
          </p:cNvPr>
          <p:cNvSpPr/>
          <p:nvPr/>
        </p:nvSpPr>
        <p:spPr>
          <a:xfrm>
            <a:off x="1451120" y="3410574"/>
            <a:ext cx="3960000" cy="320143"/>
          </a:xfrm>
          <a:prstGeom prst="roundRect">
            <a:avLst>
              <a:gd name="adj" fmla="val 37371"/>
            </a:avLst>
          </a:prstGeom>
          <a:solidFill>
            <a:srgbClr val="009F40"/>
          </a:solidFill>
          <a:ln>
            <a:solidFill>
              <a:srgbClr val="009F40"/>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東京都他事業と本事業の位置づけ</a:t>
            </a:r>
          </a:p>
        </p:txBody>
      </p:sp>
      <p:graphicFrame>
        <p:nvGraphicFramePr>
          <p:cNvPr id="6" name="表 5">
            <a:extLst>
              <a:ext uri="{FF2B5EF4-FFF2-40B4-BE49-F238E27FC236}">
                <a16:creationId xmlns:a16="http://schemas.microsoft.com/office/drawing/2014/main" id="{B20C05BB-C50E-03CA-F903-E5D16E700F0B}"/>
              </a:ext>
            </a:extLst>
          </p:cNvPr>
          <p:cNvGraphicFramePr>
            <a:graphicFrameLocks noGrp="1"/>
          </p:cNvGraphicFramePr>
          <p:nvPr/>
        </p:nvGraphicFramePr>
        <p:xfrm>
          <a:off x="1451119" y="3947184"/>
          <a:ext cx="15326015" cy="5360496"/>
        </p:xfrm>
        <a:graphic>
          <a:graphicData uri="http://schemas.openxmlformats.org/drawingml/2006/table">
            <a:tbl>
              <a:tblPr firstRow="1" bandRow="1"/>
              <a:tblGrid>
                <a:gridCol w="4362827">
                  <a:extLst>
                    <a:ext uri="{9D8B030D-6E8A-4147-A177-3AD203B41FA5}">
                      <a16:colId xmlns:a16="http://schemas.microsoft.com/office/drawing/2014/main" val="3855113614"/>
                    </a:ext>
                  </a:extLst>
                </a:gridCol>
                <a:gridCol w="1827198">
                  <a:extLst>
                    <a:ext uri="{9D8B030D-6E8A-4147-A177-3AD203B41FA5}">
                      <a16:colId xmlns:a16="http://schemas.microsoft.com/office/drawing/2014/main" val="2154927355"/>
                    </a:ext>
                  </a:extLst>
                </a:gridCol>
                <a:gridCol w="1827198">
                  <a:extLst>
                    <a:ext uri="{9D8B030D-6E8A-4147-A177-3AD203B41FA5}">
                      <a16:colId xmlns:a16="http://schemas.microsoft.com/office/drawing/2014/main" val="3028577936"/>
                    </a:ext>
                  </a:extLst>
                </a:gridCol>
                <a:gridCol w="1827198">
                  <a:extLst>
                    <a:ext uri="{9D8B030D-6E8A-4147-A177-3AD203B41FA5}">
                      <a16:colId xmlns:a16="http://schemas.microsoft.com/office/drawing/2014/main" val="825409994"/>
                    </a:ext>
                  </a:extLst>
                </a:gridCol>
                <a:gridCol w="1827198">
                  <a:extLst>
                    <a:ext uri="{9D8B030D-6E8A-4147-A177-3AD203B41FA5}">
                      <a16:colId xmlns:a16="http://schemas.microsoft.com/office/drawing/2014/main" val="407809782"/>
                    </a:ext>
                  </a:extLst>
                </a:gridCol>
                <a:gridCol w="1827198">
                  <a:extLst>
                    <a:ext uri="{9D8B030D-6E8A-4147-A177-3AD203B41FA5}">
                      <a16:colId xmlns:a16="http://schemas.microsoft.com/office/drawing/2014/main" val="641757842"/>
                    </a:ext>
                  </a:extLst>
                </a:gridCol>
                <a:gridCol w="1827198">
                  <a:extLst>
                    <a:ext uri="{9D8B030D-6E8A-4147-A177-3AD203B41FA5}">
                      <a16:colId xmlns:a16="http://schemas.microsoft.com/office/drawing/2014/main" val="2878393405"/>
                    </a:ext>
                  </a:extLst>
                </a:gridCol>
              </a:tblGrid>
              <a:tr h="36103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0" dirty="0">
                          <a:latin typeface="BIZ UDPゴシック" panose="020B0400000000000000" pitchFamily="50" charset="-128"/>
                          <a:ea typeface="BIZ UDPゴシック" panose="020B0400000000000000" pitchFamily="50" charset="-128"/>
                        </a:rPr>
                        <a:t>成熟度レベル　</a:t>
                      </a:r>
                      <a:r>
                        <a:rPr kumimoji="1" lang="en-US" altLang="ja-JP" sz="1600" b="0" dirty="0">
                          <a:latin typeface="BIZ UDPゴシック" panose="020B0400000000000000" pitchFamily="50" charset="-128"/>
                          <a:ea typeface="BIZ UDPゴシック" panose="020B0400000000000000" pitchFamily="50" charset="-128"/>
                        </a:rPr>
                        <a:t>※COBIT</a:t>
                      </a:r>
                      <a:r>
                        <a:rPr kumimoji="1" lang="ja-JP" altLang="en-US" sz="1600" b="0" dirty="0">
                          <a:latin typeface="BIZ UDPゴシック" panose="020B0400000000000000" pitchFamily="50" charset="-128"/>
                          <a:ea typeface="BIZ UDPゴシック" panose="020B0400000000000000" pitchFamily="50" charset="-128"/>
                        </a:rPr>
                        <a:t>を援用し設定</a:t>
                      </a:r>
                      <a:endParaRPr kumimoji="1" lang="en-US" altLang="ja-JP" sz="1600" b="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０</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１</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２</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３</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４</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５</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42892498"/>
                  </a:ext>
                </a:extLst>
              </a:tr>
              <a:tr h="13106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ステータス</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事業と主な支援領域</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6350" cap="flat" cmpd="sng" algn="ctr">
                      <a:solidFill>
                        <a:srgbClr val="4472C4">
                          <a:lumMod val="50000"/>
                        </a:srgbClr>
                      </a:solidFill>
                      <a:prstDash val="solid"/>
                      <a:round/>
                      <a:headEnd type="none" w="med" len="med"/>
                      <a:tailEnd type="none" w="med" len="me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意識もなく、</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対策等も</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考えていない</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対策をしたいが、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何から始めたら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基本的な対策を</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しているが、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次に何をしたら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計画や行動を決め、実践している状態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リスクを分析し、方針・ルール・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対策の見直しを行っている状態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常に改善と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効果の最大化に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取り組んでいる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71432646"/>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中小企業サイバーセキュリティの極意</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890768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啓発事業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645047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基本対策事業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6473494"/>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実践力強化プログラム（本事業）</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77201006"/>
                  </a:ext>
                </a:extLst>
              </a:tr>
              <a:tr h="5791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インシデント対応力強化</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2532503"/>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b="0" dirty="0" err="1">
                          <a:solidFill>
                            <a:schemeClr val="accent6">
                              <a:lumMod val="50000"/>
                            </a:schemeClr>
                          </a:solidFill>
                          <a:latin typeface="BIZ UDPゴシック" panose="020B0400000000000000" pitchFamily="50" charset="-128"/>
                          <a:ea typeface="BIZ UDPゴシック" panose="020B0400000000000000" pitchFamily="50" charset="-128"/>
                        </a:rPr>
                        <a:t>Tcyss</a:t>
                      </a: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（東京中小企業サイバー</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セキュリティ支援ネットワーク）</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3849490"/>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サイバーセキュリティ対策促進助成金</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413068"/>
                  </a:ext>
                </a:extLst>
              </a:tr>
            </a:tbl>
          </a:graphicData>
        </a:graphic>
      </p:graphicFrame>
      <p:sp>
        <p:nvSpPr>
          <p:cNvPr id="7" name="矢印: 右 6">
            <a:extLst>
              <a:ext uri="{FF2B5EF4-FFF2-40B4-BE49-F238E27FC236}">
                <a16:creationId xmlns:a16="http://schemas.microsoft.com/office/drawing/2014/main" id="{5800A2D9-65F7-DEAE-9F1A-8CF51F2E5424}"/>
              </a:ext>
            </a:extLst>
          </p:cNvPr>
          <p:cNvSpPr/>
          <p:nvPr/>
        </p:nvSpPr>
        <p:spPr>
          <a:xfrm>
            <a:off x="5833985" y="5651838"/>
            <a:ext cx="3496962" cy="421413"/>
          </a:xfrm>
          <a:prstGeom prst="rightArrow">
            <a:avLst/>
          </a:prstGeom>
          <a:gradFill flip="none" rotWithShape="1">
            <a:gsLst>
              <a:gs pos="0">
                <a:schemeClr val="accent6">
                  <a:lumMod val="75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矢印: 右 7">
            <a:extLst>
              <a:ext uri="{FF2B5EF4-FFF2-40B4-BE49-F238E27FC236}">
                <a16:creationId xmlns:a16="http://schemas.microsoft.com/office/drawing/2014/main" id="{B6CCC4F6-204B-18A3-0099-D6D8C29C4448}"/>
              </a:ext>
            </a:extLst>
          </p:cNvPr>
          <p:cNvSpPr/>
          <p:nvPr/>
        </p:nvSpPr>
        <p:spPr>
          <a:xfrm>
            <a:off x="5833985" y="6122965"/>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矢印: 右 8">
            <a:extLst>
              <a:ext uri="{FF2B5EF4-FFF2-40B4-BE49-F238E27FC236}">
                <a16:creationId xmlns:a16="http://schemas.microsoft.com/office/drawing/2014/main" id="{BC14CB7E-A6E6-F87F-52CD-451DA6EC9C17}"/>
              </a:ext>
            </a:extLst>
          </p:cNvPr>
          <p:cNvSpPr/>
          <p:nvPr/>
        </p:nvSpPr>
        <p:spPr>
          <a:xfrm>
            <a:off x="7639051" y="6594092"/>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矢印: 右 9">
            <a:extLst>
              <a:ext uri="{FF2B5EF4-FFF2-40B4-BE49-F238E27FC236}">
                <a16:creationId xmlns:a16="http://schemas.microsoft.com/office/drawing/2014/main" id="{6D7DFD1A-B95D-DD90-8C57-8DB6731463D6}"/>
              </a:ext>
            </a:extLst>
          </p:cNvPr>
          <p:cNvSpPr/>
          <p:nvPr/>
        </p:nvSpPr>
        <p:spPr>
          <a:xfrm>
            <a:off x="9496427" y="7139827"/>
            <a:ext cx="3639004" cy="421413"/>
          </a:xfrm>
          <a:prstGeom prst="rightArrow">
            <a:avLst/>
          </a:prstGeom>
          <a:gradFill flip="none" rotWithShape="1">
            <a:gsLst>
              <a:gs pos="0">
                <a:schemeClr val="accent6">
                  <a:lumMod val="60000"/>
                  <a:lumOff val="40000"/>
                </a:schemeClr>
              </a:gs>
              <a:gs pos="0">
                <a:schemeClr val="accent6">
                  <a:lumMod val="40000"/>
                  <a:lumOff val="6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矢印: 右 10">
            <a:extLst>
              <a:ext uri="{FF2B5EF4-FFF2-40B4-BE49-F238E27FC236}">
                <a16:creationId xmlns:a16="http://schemas.microsoft.com/office/drawing/2014/main" id="{D9AF92E0-A958-A397-52A6-211C1F97E44C}"/>
              </a:ext>
            </a:extLst>
          </p:cNvPr>
          <p:cNvSpPr/>
          <p:nvPr/>
        </p:nvSpPr>
        <p:spPr>
          <a:xfrm>
            <a:off x="11315928" y="7659082"/>
            <a:ext cx="5461214"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矢印: 右 11">
            <a:extLst>
              <a:ext uri="{FF2B5EF4-FFF2-40B4-BE49-F238E27FC236}">
                <a16:creationId xmlns:a16="http://schemas.microsoft.com/office/drawing/2014/main" id="{EE25D4E8-888A-B509-E3A4-7032EDEC226F}"/>
              </a:ext>
            </a:extLst>
          </p:cNvPr>
          <p:cNvSpPr/>
          <p:nvPr/>
        </p:nvSpPr>
        <p:spPr>
          <a:xfrm>
            <a:off x="5779468" y="8287622"/>
            <a:ext cx="5536458"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矢印: 右 12">
            <a:extLst>
              <a:ext uri="{FF2B5EF4-FFF2-40B4-BE49-F238E27FC236}">
                <a16:creationId xmlns:a16="http://schemas.microsoft.com/office/drawing/2014/main" id="{E016E846-142D-E362-AA0B-615A8BDE5F9A}"/>
              </a:ext>
            </a:extLst>
          </p:cNvPr>
          <p:cNvSpPr/>
          <p:nvPr/>
        </p:nvSpPr>
        <p:spPr>
          <a:xfrm>
            <a:off x="7641538" y="8884575"/>
            <a:ext cx="9135601" cy="415897"/>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コネクタ: カギ線 3">
            <a:extLst>
              <a:ext uri="{FF2B5EF4-FFF2-40B4-BE49-F238E27FC236}">
                <a16:creationId xmlns:a16="http://schemas.microsoft.com/office/drawing/2014/main" id="{0B7900AC-89A3-7B7A-D80B-E07348414082}"/>
              </a:ext>
            </a:extLst>
          </p:cNvPr>
          <p:cNvCxnSpPr>
            <a:cxnSpLocks/>
          </p:cNvCxnSpPr>
          <p:nvPr/>
        </p:nvCxnSpPr>
        <p:spPr>
          <a:xfrm>
            <a:off x="7100239" y="6335068"/>
            <a:ext cx="538812" cy="464566"/>
          </a:xfrm>
          <a:prstGeom prst="bentConnector3">
            <a:avLst>
              <a:gd name="adj1" fmla="val 874"/>
            </a:avLst>
          </a:prstGeom>
          <a:ln w="114300">
            <a:solidFill>
              <a:schemeClr val="accent2">
                <a:lumMod val="40000"/>
                <a:lumOff val="6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01A2B85-2DC7-BDFB-96F7-342F6FF8ECB8}"/>
              </a:ext>
            </a:extLst>
          </p:cNvPr>
          <p:cNvSpPr txBox="1"/>
          <p:nvPr/>
        </p:nvSpPr>
        <p:spPr>
          <a:xfrm>
            <a:off x="5970681" y="6520673"/>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STEP1</a:t>
            </a:r>
          </a:p>
        </p:txBody>
      </p:sp>
      <p:cxnSp>
        <p:nvCxnSpPr>
          <p:cNvPr id="17" name="コネクタ: カギ線 16">
            <a:extLst>
              <a:ext uri="{FF2B5EF4-FFF2-40B4-BE49-F238E27FC236}">
                <a16:creationId xmlns:a16="http://schemas.microsoft.com/office/drawing/2014/main" id="{02BC1275-55A8-0FDA-1793-C8AA393F4499}"/>
              </a:ext>
            </a:extLst>
          </p:cNvPr>
          <p:cNvCxnSpPr>
            <a:cxnSpLocks/>
          </p:cNvCxnSpPr>
          <p:nvPr/>
        </p:nvCxnSpPr>
        <p:spPr>
          <a:xfrm>
            <a:off x="8858032" y="6826753"/>
            <a:ext cx="904785" cy="525613"/>
          </a:xfrm>
          <a:prstGeom prst="bentConnector3">
            <a:avLst>
              <a:gd name="adj1" fmla="val 644"/>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2C3142C-E53F-9F91-EB78-10AF6CB95972}"/>
              </a:ext>
            </a:extLst>
          </p:cNvPr>
          <p:cNvSpPr txBox="1"/>
          <p:nvPr/>
        </p:nvSpPr>
        <p:spPr>
          <a:xfrm>
            <a:off x="7667368" y="7139827"/>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STEP2</a:t>
            </a:r>
          </a:p>
        </p:txBody>
      </p:sp>
      <p:grpSp>
        <p:nvGrpSpPr>
          <p:cNvPr id="19" name="グループ化 18">
            <a:extLst>
              <a:ext uri="{FF2B5EF4-FFF2-40B4-BE49-F238E27FC236}">
                <a16:creationId xmlns:a16="http://schemas.microsoft.com/office/drawing/2014/main" id="{4C1E0C4E-4C0E-ACEE-A0CF-A028B69CE8FB}"/>
              </a:ext>
            </a:extLst>
          </p:cNvPr>
          <p:cNvGrpSpPr/>
          <p:nvPr/>
        </p:nvGrpSpPr>
        <p:grpSpPr>
          <a:xfrm>
            <a:off x="9882014" y="6812906"/>
            <a:ext cx="2811365" cy="296092"/>
            <a:chOff x="7196595" y="7212163"/>
            <a:chExt cx="2811364" cy="296092"/>
          </a:xfrm>
        </p:grpSpPr>
        <p:sp>
          <p:nvSpPr>
            <p:cNvPr id="20" name="楕円 19">
              <a:extLst>
                <a:ext uri="{FF2B5EF4-FFF2-40B4-BE49-F238E27FC236}">
                  <a16:creationId xmlns:a16="http://schemas.microsoft.com/office/drawing/2014/main" id="{71A32A7C-5D42-728B-7EBF-B8CFC940E51D}"/>
                </a:ext>
              </a:extLst>
            </p:cNvPr>
            <p:cNvSpPr/>
            <p:nvPr/>
          </p:nvSpPr>
          <p:spPr>
            <a:xfrm>
              <a:off x="7196595" y="7212164"/>
              <a:ext cx="1242137" cy="296091"/>
            </a:xfrm>
            <a:prstGeom prst="ellipse">
              <a:avLst/>
            </a:prstGeom>
            <a:solidFill>
              <a:srgbClr val="DFB9B3"/>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Before</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楕円 20">
              <a:extLst>
                <a:ext uri="{FF2B5EF4-FFF2-40B4-BE49-F238E27FC236}">
                  <a16:creationId xmlns:a16="http://schemas.microsoft.com/office/drawing/2014/main" id="{82521859-EDCD-F124-F844-1A71C3A0B39F}"/>
                </a:ext>
              </a:extLst>
            </p:cNvPr>
            <p:cNvSpPr/>
            <p:nvPr/>
          </p:nvSpPr>
          <p:spPr>
            <a:xfrm>
              <a:off x="8878744" y="7212163"/>
              <a:ext cx="1129215" cy="296091"/>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After</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22" name="直線コネクタ 21">
            <a:extLst>
              <a:ext uri="{FF2B5EF4-FFF2-40B4-BE49-F238E27FC236}">
                <a16:creationId xmlns:a16="http://schemas.microsoft.com/office/drawing/2014/main" id="{C2F19C19-A15C-591A-2061-9D13E461EEF5}"/>
              </a:ext>
            </a:extLst>
          </p:cNvPr>
          <p:cNvCxnSpPr>
            <a:cxnSpLocks/>
          </p:cNvCxnSpPr>
          <p:nvPr/>
        </p:nvCxnSpPr>
        <p:spPr>
          <a:xfrm>
            <a:off x="10712409" y="7370659"/>
            <a:ext cx="0" cy="1727095"/>
          </a:xfrm>
          <a:prstGeom prst="line">
            <a:avLst/>
          </a:prstGeom>
          <a:ln w="76200">
            <a:solidFill>
              <a:schemeClr val="bg2">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E7EB23F-D266-4CAB-3653-3B9D30DEB10D}"/>
              </a:ext>
            </a:extLst>
          </p:cNvPr>
          <p:cNvSpPr txBox="1"/>
          <p:nvPr/>
        </p:nvSpPr>
        <p:spPr>
          <a:xfrm>
            <a:off x="9501601" y="7727568"/>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STEP3</a:t>
            </a:r>
          </a:p>
        </p:txBody>
      </p:sp>
      <p:sp>
        <p:nvSpPr>
          <p:cNvPr id="25" name="正方形/長方形 24">
            <a:extLst>
              <a:ext uri="{FF2B5EF4-FFF2-40B4-BE49-F238E27FC236}">
                <a16:creationId xmlns:a16="http://schemas.microsoft.com/office/drawing/2014/main" id="{258BACF5-DD86-7714-6F8B-E58332808560}"/>
              </a:ext>
            </a:extLst>
          </p:cNvPr>
          <p:cNvSpPr/>
          <p:nvPr/>
        </p:nvSpPr>
        <p:spPr>
          <a:xfrm>
            <a:off x="9489777" y="3947184"/>
            <a:ext cx="1826146" cy="5360491"/>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6" name="コネクタ: カギ線 25">
            <a:extLst>
              <a:ext uri="{FF2B5EF4-FFF2-40B4-BE49-F238E27FC236}">
                <a16:creationId xmlns:a16="http://schemas.microsoft.com/office/drawing/2014/main" id="{7C0CAF2D-F9E8-9ACE-80E4-5B99525D41E6}"/>
              </a:ext>
            </a:extLst>
          </p:cNvPr>
          <p:cNvCxnSpPr>
            <a:cxnSpLocks/>
          </p:cNvCxnSpPr>
          <p:nvPr/>
        </p:nvCxnSpPr>
        <p:spPr>
          <a:xfrm>
            <a:off x="11036162" y="7370659"/>
            <a:ext cx="547356" cy="517168"/>
          </a:xfrm>
          <a:prstGeom prst="bentConnector3">
            <a:avLst>
              <a:gd name="adj1" fmla="val -506"/>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9117C6-FDA9-99DD-77F0-3D78284AB957}"/>
              </a:ext>
            </a:extLst>
          </p:cNvPr>
          <p:cNvSpPr txBox="1"/>
          <p:nvPr/>
        </p:nvSpPr>
        <p:spPr>
          <a:xfrm>
            <a:off x="11781660" y="7879165"/>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+α</a:t>
            </a:r>
          </a:p>
        </p:txBody>
      </p:sp>
    </p:spTree>
    <p:extLst>
      <p:ext uri="{BB962C8B-B14F-4D97-AF65-F5344CB8AC3E}">
        <p14:creationId xmlns:p14="http://schemas.microsoft.com/office/powerpoint/2010/main" val="4562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管理策の分類と構成</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393875"/>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管理策のテーマと属性</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各テーマより管理策の例示</a:t>
            </a:r>
            <a:endParaRPr lang="en-US" altLang="ja-JP" sz="3600" dirty="0">
              <a:latin typeface="BIZ UDPゴシック" panose="020B0400000000000000" pitchFamily="50" charset="-128"/>
              <a:ea typeface="BIZ UDPゴシック" panose="020B0400000000000000" pitchFamily="50" charset="-128"/>
            </a:endParaRPr>
          </a:p>
          <a:p>
            <a:pPr marL="571500" indent="-571500">
              <a:buFont typeface="Arial" panose="020B0604020202020204" pitchFamily="34" charset="0"/>
              <a:buChar char="•"/>
            </a:pPr>
            <a:endParaRPr lang="ja-JP" altLang="en-US"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14-1-2.】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P65</a:t>
            </a:r>
          </a:p>
        </p:txBody>
      </p:sp>
      <p:graphicFrame>
        <p:nvGraphicFramePr>
          <p:cNvPr id="7" name="表 9">
            <a:extLst>
              <a:ext uri="{FF2B5EF4-FFF2-40B4-BE49-F238E27FC236}">
                <a16:creationId xmlns:a16="http://schemas.microsoft.com/office/drawing/2014/main" id="{E82DDFCA-BEB5-8187-7183-72D8F84458D0}"/>
              </a:ext>
            </a:extLst>
          </p:cNvPr>
          <p:cNvGraphicFramePr>
            <a:graphicFrameLocks noGrp="1"/>
          </p:cNvGraphicFramePr>
          <p:nvPr>
            <p:extLst>
              <p:ext uri="{D42A27DB-BD31-4B8C-83A1-F6EECF244321}">
                <p14:modId xmlns:p14="http://schemas.microsoft.com/office/powerpoint/2010/main" val="138189693"/>
              </p:ext>
            </p:extLst>
          </p:nvPr>
        </p:nvGraphicFramePr>
        <p:xfrm>
          <a:off x="1527890" y="2390400"/>
          <a:ext cx="15510076" cy="4325362"/>
        </p:xfrm>
        <a:graphic>
          <a:graphicData uri="http://schemas.openxmlformats.org/drawingml/2006/table">
            <a:tbl>
              <a:tblPr firstRow="1" bandRow="1">
                <a:tableStyleId>{5C22544A-7EE6-4342-B048-85BDC9FD1C3A}</a:tableStyleId>
              </a:tblPr>
              <a:tblGrid>
                <a:gridCol w="5312857">
                  <a:extLst>
                    <a:ext uri="{9D8B030D-6E8A-4147-A177-3AD203B41FA5}">
                      <a16:colId xmlns:a16="http://schemas.microsoft.com/office/drawing/2014/main" val="1891961886"/>
                    </a:ext>
                  </a:extLst>
                </a:gridCol>
                <a:gridCol w="1552755">
                  <a:extLst>
                    <a:ext uri="{9D8B030D-6E8A-4147-A177-3AD203B41FA5}">
                      <a16:colId xmlns:a16="http://schemas.microsoft.com/office/drawing/2014/main" val="690352773"/>
                    </a:ext>
                  </a:extLst>
                </a:gridCol>
                <a:gridCol w="8644464">
                  <a:extLst>
                    <a:ext uri="{9D8B030D-6E8A-4147-A177-3AD203B41FA5}">
                      <a16:colId xmlns:a16="http://schemas.microsoft.com/office/drawing/2014/main" val="596803531"/>
                    </a:ext>
                  </a:extLst>
                </a:gridCol>
              </a:tblGrid>
              <a:tr h="423821">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カテゴリ</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属性数</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関連するガイドラインなど</a:t>
                      </a:r>
                    </a:p>
                  </a:txBody>
                  <a:tcPr anchor="ctr">
                    <a:solidFill>
                      <a:schemeClr val="accent6"/>
                    </a:solidFill>
                  </a:tcPr>
                </a:tc>
                <a:extLst>
                  <a:ext uri="{0D108BD9-81ED-4DB2-BD59-A6C34878D82A}">
                    <a16:rowId xmlns:a16="http://schemas.microsoft.com/office/drawing/2014/main" val="3551417218"/>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管理策タイプ</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ー</a:t>
                      </a:r>
                    </a:p>
                  </a:txBody>
                  <a:tcPr marL="180000" anchor="ctr">
                    <a:solidFill>
                      <a:schemeClr val="accent6">
                        <a:lumMod val="40000"/>
                        <a:lumOff val="60000"/>
                      </a:schemeClr>
                    </a:solidFill>
                  </a:tcPr>
                </a:tc>
                <a:extLst>
                  <a:ext uri="{0D108BD9-81ED-4DB2-BD59-A6C34878D82A}">
                    <a16:rowId xmlns:a16="http://schemas.microsoft.com/office/drawing/2014/main" val="2256661036"/>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情報セキュリティ特性</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ISO/IEC 27001</a:t>
                      </a:r>
                      <a:endParaRPr kumimoji="1" lang="ja-JP" altLang="en-US" sz="3200" dirty="0">
                        <a:latin typeface="BIZ UDPゴシック" panose="020B0400000000000000" pitchFamily="50" charset="-128"/>
                        <a:ea typeface="BIZ UDPゴシック" panose="020B0400000000000000" pitchFamily="50" charset="-128"/>
                      </a:endParaRPr>
                    </a:p>
                  </a:txBody>
                  <a:tcPr marL="180000" anchor="ctr">
                    <a:solidFill>
                      <a:schemeClr val="accent6">
                        <a:lumMod val="20000"/>
                        <a:lumOff val="80000"/>
                      </a:schemeClr>
                    </a:solidFill>
                  </a:tcPr>
                </a:tc>
                <a:extLst>
                  <a:ext uri="{0D108BD9-81ED-4DB2-BD59-A6C34878D82A}">
                    <a16:rowId xmlns:a16="http://schemas.microsoft.com/office/drawing/2014/main" val="3268881162"/>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サイバーセキュリティ概念</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5</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サイバーセキュリティフレームワーク</a:t>
                      </a:r>
                    </a:p>
                  </a:txBody>
                  <a:tcPr marL="180000" anchor="ctr">
                    <a:solidFill>
                      <a:schemeClr val="accent6">
                        <a:lumMod val="40000"/>
                        <a:lumOff val="60000"/>
                      </a:schemeClr>
                    </a:solidFill>
                  </a:tcPr>
                </a:tc>
                <a:extLst>
                  <a:ext uri="{0D108BD9-81ED-4DB2-BD59-A6C34878D82A}">
                    <a16:rowId xmlns:a16="http://schemas.microsoft.com/office/drawing/2014/main" val="1552778306"/>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運用機能</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15</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ISO/IEC 27002:2022</a:t>
                      </a:r>
                    </a:p>
                  </a:txBody>
                  <a:tcPr marL="180000" anchor="ctr">
                    <a:solidFill>
                      <a:schemeClr val="accent6">
                        <a:lumMod val="20000"/>
                        <a:lumOff val="80000"/>
                      </a:schemeClr>
                    </a:solidFill>
                  </a:tcPr>
                </a:tc>
                <a:extLst>
                  <a:ext uri="{0D108BD9-81ED-4DB2-BD59-A6C34878D82A}">
                    <a16:rowId xmlns:a16="http://schemas.microsoft.com/office/drawing/2014/main" val="656946080"/>
                  </a:ext>
                </a:extLst>
              </a:tr>
              <a:tr h="76611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セキュリティドメイン</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4</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ー</a:t>
                      </a:r>
                      <a:endParaRPr kumimoji="1" lang="en-US" altLang="ja-JP" sz="3200" dirty="0">
                        <a:latin typeface="BIZ UDPゴシック" panose="020B0400000000000000" pitchFamily="50" charset="-128"/>
                        <a:ea typeface="BIZ UDPゴシック" panose="020B0400000000000000" pitchFamily="50" charset="-128"/>
                      </a:endParaRPr>
                    </a:p>
                  </a:txBody>
                  <a:tcPr marL="180000" anchor="ctr">
                    <a:solidFill>
                      <a:schemeClr val="accent6">
                        <a:lumMod val="40000"/>
                        <a:lumOff val="60000"/>
                      </a:schemeClr>
                    </a:solidFill>
                  </a:tcPr>
                </a:tc>
                <a:extLst>
                  <a:ext uri="{0D108BD9-81ED-4DB2-BD59-A6C34878D82A}">
                    <a16:rowId xmlns:a16="http://schemas.microsoft.com/office/drawing/2014/main" val="1882844724"/>
                  </a:ext>
                </a:extLst>
              </a:tr>
            </a:tbl>
          </a:graphicData>
        </a:graphic>
      </p:graphicFrame>
      <p:sp>
        <p:nvSpPr>
          <p:cNvPr id="9" name="テキスト ボックス 8">
            <a:extLst>
              <a:ext uri="{FF2B5EF4-FFF2-40B4-BE49-F238E27FC236}">
                <a16:creationId xmlns:a16="http://schemas.microsoft.com/office/drawing/2014/main" id="{1AEB876A-730E-E4EA-5D15-D65B51DC6B53}"/>
              </a:ext>
            </a:extLst>
          </p:cNvPr>
          <p:cNvSpPr txBox="1"/>
          <p:nvPr/>
        </p:nvSpPr>
        <p:spPr>
          <a:xfrm>
            <a:off x="1554679" y="7907721"/>
            <a:ext cx="15456498" cy="1099468"/>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ISO/IEC 27002 </a:t>
            </a:r>
            <a:r>
              <a:rPr kumimoji="1" lang="ja-JP" altLang="en-US" sz="3200" dirty="0">
                <a:latin typeface="BIZ UDPゴシック" panose="020B0400000000000000" pitchFamily="50" charset="-128"/>
                <a:ea typeface="BIZ UDPゴシック" panose="020B0400000000000000" pitchFamily="50" charset="-128"/>
              </a:rPr>
              <a:t>附属書</a:t>
            </a:r>
            <a:r>
              <a:rPr kumimoji="1" lang="en-US" altLang="ja-JP" sz="3200" dirty="0">
                <a:latin typeface="BIZ UDPゴシック" panose="020B0400000000000000" pitchFamily="50" charset="-128"/>
                <a:ea typeface="BIZ UDPゴシック" panose="020B0400000000000000" pitchFamily="50" charset="-128"/>
              </a:rPr>
              <a:t>A</a:t>
            </a:r>
            <a:r>
              <a:rPr kumimoji="1" lang="ja-JP" altLang="en-US" sz="3200" dirty="0">
                <a:latin typeface="BIZ UDPゴシック" panose="020B0400000000000000" pitchFamily="50" charset="-128"/>
                <a:ea typeface="BIZ UDPゴシック" panose="020B0400000000000000" pitchFamily="50" charset="-128"/>
              </a:rPr>
              <a:t>に記載</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使い方は別紙、</a:t>
            </a:r>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管理策の属性説明資料を参照</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490A453B-999E-B0CD-FCB1-10CDB1D952C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213691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管理策の分類と構成</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対策基準と実施手順の作成方法</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097982"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14-1-3.】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P66</a:t>
            </a: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554679" y="2174400"/>
            <a:ext cx="15456498" cy="6685613"/>
          </a:xfrm>
          <a:prstGeom prst="rect">
            <a:avLst/>
          </a:prstGeom>
          <a:noFill/>
        </p:spPr>
        <p:txBody>
          <a:bodyPr wrap="square" lIns="91440" tIns="45720" rIns="91440" bIns="45720" anchor="t">
            <a:spAutoFit/>
          </a:bodyPr>
          <a:lstStyle/>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管理策の決定</a:t>
            </a:r>
            <a:endParaRPr kumimoji="1" lang="en-US" altLang="ja-JP" sz="3200" b="1"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リスクアセスメント結果を考慮し、適切なリスク対応を選択する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実施に必要なすべての管理策を決定する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endParaRPr kumimoji="1" lang="en-US" altLang="ja-JP" sz="14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管理策の検証</a:t>
            </a:r>
            <a:endParaRPr kumimoji="1" lang="en-US" altLang="ja-JP" sz="3200" b="1"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必要な管理策の見落としがないか検証する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endParaRPr kumimoji="1" lang="en-US" altLang="ja-JP" sz="14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適用宣言書の作成</a:t>
            </a:r>
            <a:endParaRPr kumimoji="1" lang="en-US" altLang="ja-JP" sz="3200" b="1"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必要な管理策と実施する理由を記載する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管理策をすでに実施しているかを記載する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管理策を除外した理由を記載する</a:t>
            </a:r>
            <a:endParaRPr kumimoji="1" lang="en-US" altLang="ja-JP" sz="3200"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endParaRPr kumimoji="1" lang="en-US" altLang="ja-JP" sz="14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b="1" dirty="0">
                <a:latin typeface="BIZ UDPゴシック" panose="020B0400000000000000" pitchFamily="50" charset="-128"/>
                <a:ea typeface="BIZ UDPゴシック" panose="020B0400000000000000" pitchFamily="50" charset="-128"/>
              </a:rPr>
              <a:t>実施手順の作成</a:t>
            </a:r>
            <a:endParaRPr kumimoji="1" lang="en-US" altLang="ja-JP" sz="3200" b="1" dirty="0">
              <a:latin typeface="BIZ UDPゴシック" panose="020B0400000000000000" pitchFamily="50" charset="-128"/>
              <a:ea typeface="BIZ UDPゴシック" panose="020B0400000000000000" pitchFamily="50" charset="-128"/>
            </a:endParaRPr>
          </a:p>
          <a:p>
            <a:pPr marL="1200150" lvl="1" indent="-742950">
              <a:lnSpc>
                <a:spcPct val="110000"/>
              </a:lnSpc>
              <a:buFont typeface="+mj-lt"/>
              <a:buAutoNum type="alphaLcPeriod"/>
            </a:pPr>
            <a:r>
              <a:rPr kumimoji="1" lang="ja-JP" altLang="en-US" sz="3200" dirty="0">
                <a:latin typeface="BIZ UDPゴシック" panose="020B0400000000000000" pitchFamily="50" charset="-128"/>
                <a:ea typeface="BIZ UDPゴシック" panose="020B0400000000000000" pitchFamily="50" charset="-128"/>
              </a:rPr>
              <a:t>具体的な実施手順を作成する</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2" name="object 40">
            <a:extLst>
              <a:ext uri="{FF2B5EF4-FFF2-40B4-BE49-F238E27FC236}">
                <a16:creationId xmlns:a16="http://schemas.microsoft.com/office/drawing/2014/main" id="{9B2A3C99-499B-D929-4075-6D5A5C90DA5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80619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15</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組織的対策</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作成する候補となる実施手順書類について</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組織的対策として重要となる実施項目</a:t>
            </a:r>
          </a:p>
        </p:txBody>
      </p:sp>
      <p:sp>
        <p:nvSpPr>
          <p:cNvPr id="4" name="object 40">
            <a:extLst>
              <a:ext uri="{FF2B5EF4-FFF2-40B4-BE49-F238E27FC236}">
                <a16:creationId xmlns:a16="http://schemas.microsoft.com/office/drawing/2014/main" id="{D1741E51-A099-3784-8D48-8385F7085A0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686715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a:t>
            </a:r>
            <a:r>
              <a:rPr lang="ja-JP" altLang="en-US" sz="3600" dirty="0">
                <a:latin typeface="BIZ UDPゴシック" panose="020B0400000000000000" pitchFamily="50" charset="-128"/>
                <a:ea typeface="BIZ UDPゴシック" panose="020B0400000000000000" pitchFamily="50" charset="-128"/>
              </a:rPr>
              <a:t> 情報セキュリティのための方針群</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方針およびトピック固有の個別方針は、これを定義し、経営陣によって承認され、発行し、関連する要員および関連する利害関係者へ伝達し認識され、計画した間隔でおよび重要な変化が発生した場合にレビュー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651962"/>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 </a:t>
            </a:r>
            <a:r>
              <a:rPr lang="ja-JP" altLang="en-US" sz="3600" dirty="0">
                <a:latin typeface="BIZ UDPゴシック" panose="020B0400000000000000" pitchFamily="50" charset="-128"/>
                <a:ea typeface="BIZ UDPゴシック" panose="020B0400000000000000" pitchFamily="50" charset="-128"/>
              </a:rPr>
              <a:t>情報セキュリティの役割および責任</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5223062"/>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情報セキュリティの役割および責任を、組織の要求に従って定め、割り当てなければならない。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P74</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P75】</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71064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a:t>
            </a:r>
            <a:r>
              <a:rPr lang="ja-JP" altLang="en-US" sz="3600" dirty="0">
                <a:latin typeface="BIZ UDPゴシック" panose="020B0400000000000000" pitchFamily="50" charset="-128"/>
                <a:ea typeface="BIZ UDPゴシック" panose="020B0400000000000000" pitchFamily="50" charset="-128"/>
              </a:rPr>
              <a:t> 職務の分離</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6883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相反する職務および責任範囲は、分離しなければならない。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P76】</a:t>
            </a:r>
          </a:p>
        </p:txBody>
      </p:sp>
      <p:sp>
        <p:nvSpPr>
          <p:cNvPr id="11" name="object 40">
            <a:extLst>
              <a:ext uri="{FF2B5EF4-FFF2-40B4-BE49-F238E27FC236}">
                <a16:creationId xmlns:a16="http://schemas.microsoft.com/office/drawing/2014/main" id="{87DCEB2D-053A-FE1A-6E99-4077BFE4408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91C78FC0-15ED-55FB-5476-9BC695D4CDF1}"/>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787114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5.4</a:t>
            </a:r>
            <a:r>
              <a:rPr lang="ja-JP" altLang="en-US" sz="3600" dirty="0">
                <a:latin typeface="BIZ UDPゴシック" panose="020B0400000000000000" pitchFamily="50" charset="-128"/>
                <a:ea typeface="BIZ UDPゴシック" panose="020B0400000000000000" pitchFamily="50" charset="-128"/>
              </a:rPr>
              <a:t> 経営陣の責任</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経営陣は、組織の確立された情報セキュリティ方針、トピック固有の個別方針および手順に従った情報セキュリティの適用を、すべての要員に要求しなければならない。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en-US" altLang="ja-JP" sz="3200" dirty="0">
                <a:latin typeface="BIZ UDPゴシック" panose="020B0400000000000000" pitchFamily="50" charset="-128"/>
                <a:ea typeface="BIZ UDPゴシック" panose="020B0400000000000000" pitchFamily="50" charset="-128"/>
              </a:rPr>
              <a:t>76</a:t>
            </a:r>
            <a:r>
              <a:rPr kumimoji="1" lang="en-US" altLang="ja-JP" sz="3200" dirty="0">
                <a:latin typeface="BIZ UDPゴシック" panose="020B0400000000000000" pitchFamily="50" charset="-128"/>
                <a:ea typeface="BIZ UDPゴシック" panose="020B0400000000000000" pitchFamily="50" charset="-128"/>
              </a:rPr>
              <a:t>】</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00579"/>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5.5 </a:t>
            </a:r>
            <a:r>
              <a:rPr lang="ja-JP" altLang="en-US" sz="3600" dirty="0">
                <a:latin typeface="BIZ UDPゴシック" panose="020B0400000000000000" pitchFamily="50" charset="-128"/>
                <a:ea typeface="BIZ UDPゴシック" panose="020B0400000000000000" pitchFamily="50" charset="-128"/>
              </a:rPr>
              <a:t>関係当局との連絡</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71679"/>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組織は、関係当局との連絡体制を確立および維持しなければならない。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P76】</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7553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5.6</a:t>
            </a:r>
            <a:r>
              <a:rPr lang="ja-JP" altLang="en-US" sz="3600" dirty="0">
                <a:latin typeface="BIZ UDPゴシック" panose="020B0400000000000000" pitchFamily="50" charset="-128"/>
                <a:ea typeface="BIZ UDPゴシック" panose="020B0400000000000000" pitchFamily="50" charset="-128"/>
              </a:rPr>
              <a:t> 専門組織との連絡</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5743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組織は、情報セキュリティに関する研究会または会議、および情報セキュリティの専門家からの協会・団体との連絡体制を確立し維持しなければならない。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P77</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P78】</a:t>
            </a:r>
          </a:p>
        </p:txBody>
      </p:sp>
      <p:sp>
        <p:nvSpPr>
          <p:cNvPr id="6" name="object 40">
            <a:extLst>
              <a:ext uri="{FF2B5EF4-FFF2-40B4-BE49-F238E27FC236}">
                <a16:creationId xmlns:a16="http://schemas.microsoft.com/office/drawing/2014/main" id="{5C8FFB75-959E-365F-F0F2-DE8B7853498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E1C566A6-D3F1-64E7-53FD-86E61F65235B}"/>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4125876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5.7</a:t>
            </a:r>
            <a:r>
              <a:rPr lang="ja-JP" altLang="en-US" sz="3600" dirty="0">
                <a:latin typeface="BIZ UDPゴシック" panose="020B0400000000000000" pitchFamily="50" charset="-128"/>
                <a:ea typeface="BIZ UDPゴシック" panose="020B0400000000000000" pitchFamily="50" charset="-128"/>
              </a:rPr>
              <a:t> 脅威インテリジェンス</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情報セキュリティの脅威に関連する情報を収集および分析し、脅威インテリジェンスを構築しなければならない。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P82</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P83】</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5.8 </a:t>
            </a:r>
            <a:r>
              <a:rPr lang="ja-JP" altLang="en-US" sz="3600" dirty="0">
                <a:latin typeface="BIZ UDPゴシック" panose="020B0400000000000000" pitchFamily="50" charset="-128"/>
                <a:ea typeface="BIZ UDPゴシック" panose="020B0400000000000000" pitchFamily="50" charset="-128"/>
              </a:rPr>
              <a:t>プロジェクトマネジメントにおける情報セキュリティ</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情報セキュリティをプロジェクトマネジメントに組み入れなければならない。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en-US" altLang="ja-JP" sz="3200" dirty="0">
                <a:latin typeface="BIZ UDPゴシック" panose="020B0400000000000000" pitchFamily="50" charset="-128"/>
                <a:ea typeface="BIZ UDPゴシック" panose="020B0400000000000000" pitchFamily="50" charset="-128"/>
              </a:rPr>
              <a:t>78</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2677"/>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5.9 </a:t>
            </a:r>
            <a:r>
              <a:rPr lang="ja-JP" altLang="en-US" sz="3600" dirty="0">
                <a:latin typeface="BIZ UDPゴシック" panose="020B0400000000000000" pitchFamily="50" charset="-128"/>
                <a:ea typeface="BIZ UDPゴシック" panose="020B0400000000000000" pitchFamily="50" charset="-128"/>
              </a:rPr>
              <a:t>情報及びその他の関連資産の目録</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74577"/>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管理責任者を含む情報およびその他の関連資産の目録を作成し、維持しなければならない。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P83】</a:t>
            </a:r>
          </a:p>
        </p:txBody>
      </p:sp>
      <p:sp>
        <p:nvSpPr>
          <p:cNvPr id="6" name="object 40">
            <a:extLst>
              <a:ext uri="{FF2B5EF4-FFF2-40B4-BE49-F238E27FC236}">
                <a16:creationId xmlns:a16="http://schemas.microsoft.com/office/drawing/2014/main" id="{3C772A48-2292-DFA1-2E7E-852275FF844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2D6C3E9A-1D98-7039-8569-3DB32867BF7A}"/>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380053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5.10</a:t>
            </a:r>
            <a:r>
              <a:rPr lang="ja-JP" altLang="en-US" sz="3600" dirty="0">
                <a:latin typeface="BIZ UDPゴシック" panose="020B0400000000000000" pitchFamily="50" charset="-128"/>
                <a:ea typeface="BIZ UDPゴシック" panose="020B0400000000000000" pitchFamily="50" charset="-128"/>
              </a:rPr>
              <a:t> 情報及びその他の関連資産の利用の許容範囲</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情報およびその他の関連資産の利用並びに取扱い手順の許容範囲に関する規則は、明確にし、文書化し、実施しなければならない。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P83</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P84】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5.11</a:t>
            </a:r>
            <a:r>
              <a:rPr lang="ja-JP" altLang="en-US" sz="3600" dirty="0">
                <a:latin typeface="BIZ UDPゴシック" panose="020B0400000000000000" pitchFamily="50" charset="-128"/>
                <a:ea typeface="BIZ UDPゴシック" panose="020B0400000000000000" pitchFamily="50" charset="-128"/>
              </a:rPr>
              <a:t> 資産の返却</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要員および必要に応じてその他の利害関係者は、雇用、契約または合意の変更または終了時に、自らが所持する組織の資産のすべてを返却しなければならない。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P84】</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8791"/>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5.12</a:t>
            </a:r>
            <a:r>
              <a:rPr lang="ja-JP" altLang="en-US" sz="3600" dirty="0">
                <a:latin typeface="BIZ UDPゴシック" panose="020B0400000000000000" pitchFamily="50" charset="-128"/>
                <a:ea typeface="BIZ UDPゴシック" panose="020B0400000000000000" pitchFamily="50" charset="-128"/>
              </a:rPr>
              <a:t> 情報の分類</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80691"/>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情報は、機密性、完全性、可用性および関連する利害関係者の要求事項に基づく組織の情報セキュリティの要求に従って分類しなければならない。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P78</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P79】</a:t>
            </a:r>
          </a:p>
        </p:txBody>
      </p:sp>
      <p:sp>
        <p:nvSpPr>
          <p:cNvPr id="6" name="object 40">
            <a:extLst>
              <a:ext uri="{FF2B5EF4-FFF2-40B4-BE49-F238E27FC236}">
                <a16:creationId xmlns:a16="http://schemas.microsoft.com/office/drawing/2014/main" id="{6A0F66AF-5D24-E440-B361-C259A49EA4C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4A1FBC0D-A055-FC9D-F59F-10364F477C5A}"/>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1477008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5.13</a:t>
            </a:r>
            <a:r>
              <a:rPr lang="ja-JP" altLang="en-US" sz="3600" dirty="0">
                <a:latin typeface="BIZ UDPゴシック" panose="020B0400000000000000" pitchFamily="50" charset="-128"/>
                <a:ea typeface="BIZ UDPゴシック" panose="020B0400000000000000" pitchFamily="50" charset="-128"/>
              </a:rPr>
              <a:t> 情報のラベル付け</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情報のラベル付けに関する適切な一連の手順は、「</a:t>
            </a:r>
            <a:r>
              <a:rPr kumimoji="1" lang="en-US" altLang="ja-JP" sz="3200" dirty="0">
                <a:latin typeface="BIZ UDPゴシック" panose="020B0400000000000000" pitchFamily="50" charset="-128"/>
                <a:ea typeface="BIZ UDPゴシック" panose="020B0400000000000000" pitchFamily="50" charset="-128"/>
              </a:rPr>
              <a:t>5.12 </a:t>
            </a:r>
            <a:r>
              <a:rPr kumimoji="1" lang="ja-JP" altLang="en-US" sz="3200" dirty="0">
                <a:latin typeface="BIZ UDPゴシック" panose="020B0400000000000000" pitchFamily="50" charset="-128"/>
                <a:ea typeface="BIZ UDPゴシック" panose="020B0400000000000000" pitchFamily="50" charset="-128"/>
              </a:rPr>
              <a:t>情報の分類」で確立した分類体系に従って策定し、実施しなければならない。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P79】</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5.14</a:t>
            </a:r>
            <a:r>
              <a:rPr lang="ja-JP" altLang="en-US" sz="3600" dirty="0">
                <a:latin typeface="BIZ UDPゴシック" panose="020B0400000000000000" pitchFamily="50" charset="-128"/>
                <a:ea typeface="BIZ UDPゴシック" panose="020B0400000000000000" pitchFamily="50" charset="-128"/>
              </a:rPr>
              <a:t> 情報転送</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情報転送の規則、手順または合意を、組織内および組織と他の関係者との間のすべての種類の転送設備に関して備えなければならない。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P79</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８０</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801554"/>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5.15</a:t>
            </a:r>
            <a:r>
              <a:rPr lang="ja-JP" altLang="en-US" sz="3600" dirty="0">
                <a:latin typeface="BIZ UDPゴシック" panose="020B0400000000000000" pitchFamily="50" charset="-128"/>
                <a:ea typeface="BIZ UDPゴシック" panose="020B0400000000000000" pitchFamily="50" charset="-128"/>
              </a:rPr>
              <a:t> アクセス制御</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83454"/>
            <a:ext cx="15599240"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情報およびその他の関連資産への物理的および論理的アクセスを制御するための規則を、業務および情報セキュリティの要求事項に基づいて確立し、実施しなければならない。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８０～</a:t>
            </a:r>
            <a:r>
              <a:rPr kumimoji="1" lang="en-US" altLang="ja-JP" sz="3200" dirty="0">
                <a:latin typeface="BIZ UDPゴシック" panose="020B0400000000000000" pitchFamily="50" charset="-128"/>
                <a:ea typeface="BIZ UDPゴシック" panose="020B0400000000000000" pitchFamily="50" charset="-128"/>
              </a:rPr>
              <a:t>P81】</a:t>
            </a:r>
          </a:p>
        </p:txBody>
      </p:sp>
      <p:sp>
        <p:nvSpPr>
          <p:cNvPr id="6" name="object 40">
            <a:extLst>
              <a:ext uri="{FF2B5EF4-FFF2-40B4-BE49-F238E27FC236}">
                <a16:creationId xmlns:a16="http://schemas.microsoft.com/office/drawing/2014/main" id="{68014B0E-5F3C-5066-13AE-08235E32D66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EBCA507B-CF05-9CE2-25C7-60FE794415AE}"/>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24865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5.16</a:t>
            </a:r>
            <a:r>
              <a:rPr lang="ja-JP" altLang="en-US" sz="3600" dirty="0">
                <a:latin typeface="BIZ UDPゴシック" panose="020B0400000000000000" pitchFamily="50" charset="-128"/>
                <a:ea typeface="BIZ UDPゴシック" panose="020B0400000000000000" pitchFamily="50" charset="-128"/>
              </a:rPr>
              <a:t> 識別情報の管理</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組織の情報およびその他の関連資産にアクセスする個人およびシステムを一意に特定できるようにし、アクセス権を適切に割り当てなければならない。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P81】</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5.17</a:t>
            </a:r>
            <a:r>
              <a:rPr lang="ja-JP" altLang="en-US" sz="3600">
                <a:latin typeface="BIZ UDPゴシック" panose="020B0400000000000000" pitchFamily="50" charset="-128"/>
                <a:ea typeface="BIZ UDPゴシック" panose="020B0400000000000000" pitchFamily="50" charset="-128"/>
              </a:rPr>
              <a:t> 認証情報</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認証情報の割り当ておよび管理は、認証情報の適切な取扱いについて要員に助言することを含む管理プロセスによって管理しなければならない。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P81】</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800786"/>
            <a:ext cx="15159698"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5.18 </a:t>
            </a:r>
            <a:r>
              <a:rPr lang="ja-JP" altLang="en-US" sz="3600" dirty="0">
                <a:latin typeface="BIZ UDPゴシック" panose="020B0400000000000000" pitchFamily="50" charset="-128"/>
                <a:ea typeface="BIZ UDPゴシック" panose="020B0400000000000000" pitchFamily="50" charset="-128"/>
              </a:rPr>
              <a:t>アクセス権</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6" y="7382686"/>
            <a:ext cx="15679139"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情報およびその他の関連資産へのアクセス権は、アクセス制御に関する組織のトピック固有の個別方針および規則に従って、提供、レビュー、変更および削除しなければならない。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P82】</a:t>
            </a:r>
          </a:p>
        </p:txBody>
      </p:sp>
      <p:sp>
        <p:nvSpPr>
          <p:cNvPr id="6" name="object 40">
            <a:extLst>
              <a:ext uri="{FF2B5EF4-FFF2-40B4-BE49-F238E27FC236}">
                <a16:creationId xmlns:a16="http://schemas.microsoft.com/office/drawing/2014/main" id="{6351E521-7421-85DF-7C82-5AD25E8DA06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0EF0EF55-9F55-D715-4CF1-DAB44641281E}"/>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358678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5.19 </a:t>
            </a:r>
            <a:r>
              <a:rPr lang="ja-JP" altLang="en-US" sz="3600" dirty="0">
                <a:latin typeface="BIZ UDPゴシック" panose="020B0400000000000000" pitchFamily="50" charset="-128"/>
                <a:ea typeface="BIZ UDPゴシック" panose="020B0400000000000000" pitchFamily="50" charset="-128"/>
              </a:rPr>
              <a:t>供給者関係における情報セキュリティ</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供給者の製品またはサービスの使用に関連する情報セキュリティリスクを管理するためのプロセスおよび手順を定義し実施しなければならない。</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P90】</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434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5.20 </a:t>
            </a:r>
            <a:r>
              <a:rPr lang="ja-JP" altLang="en-US" sz="3600" dirty="0">
                <a:latin typeface="BIZ UDPゴシック" panose="020B0400000000000000" pitchFamily="50" charset="-128"/>
                <a:ea typeface="BIZ UDPゴシック" panose="020B0400000000000000" pitchFamily="50" charset="-128"/>
              </a:rPr>
              <a:t>供給者と合意における情報セキュリティの取扱い</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544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供給者関係の種類に応じて、各供給者と、関連する情報セキュリティ要求事項を確立し合意をとらなければならない。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P90】</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803361"/>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5.21 ICT</a:t>
            </a:r>
            <a:r>
              <a:rPr lang="ja-JP" altLang="en-US" sz="3600" dirty="0">
                <a:latin typeface="BIZ UDPゴシック" panose="020B0400000000000000" pitchFamily="50" charset="-128"/>
                <a:ea typeface="BIZ UDPゴシック" panose="020B0400000000000000" pitchFamily="50" charset="-128"/>
              </a:rPr>
              <a:t>サプライチェーンにおける情報セキュリティの管理</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85261"/>
            <a:ext cx="15456498" cy="1641155"/>
          </a:xfrm>
          <a:prstGeom prst="rect">
            <a:avLst/>
          </a:prstGeom>
          <a:noFill/>
        </p:spPr>
        <p:txBody>
          <a:bodyPr wrap="square" lIns="91440" tIns="45720" rIns="91440" bIns="45720" anchor="t">
            <a:spAutoFit/>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ICT </a:t>
            </a:r>
            <a:r>
              <a:rPr kumimoji="1" lang="ja-JP" altLang="en-US" sz="3200" dirty="0">
                <a:latin typeface="BIZ UDPゴシック" panose="020B0400000000000000" pitchFamily="50" charset="-128"/>
                <a:ea typeface="BIZ UDPゴシック" panose="020B0400000000000000" pitchFamily="50" charset="-128"/>
              </a:rPr>
              <a:t>製品およびサービスのサプライチェーンに関連する情報セキュリティリスクを管理するためのプロセスおよび手順を定め、実施しなければならない。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P91】</a:t>
            </a:r>
          </a:p>
        </p:txBody>
      </p:sp>
      <p:sp>
        <p:nvSpPr>
          <p:cNvPr id="6" name="object 40">
            <a:extLst>
              <a:ext uri="{FF2B5EF4-FFF2-40B4-BE49-F238E27FC236}">
                <a16:creationId xmlns:a16="http://schemas.microsoft.com/office/drawing/2014/main" id="{40CEDF89-4450-47B1-F4D8-AF550F945B3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103A62CA-834A-27DA-667B-E3280FD453E5}"/>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415321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96BF-6A9E-16AD-958D-55CC00235D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158F54-EC30-7B90-AE4C-D1725C15479D}"/>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支援内容の全体像</a:t>
            </a:r>
          </a:p>
        </p:txBody>
      </p:sp>
      <p:sp>
        <p:nvSpPr>
          <p:cNvPr id="32" name="正方形/長方形 31">
            <a:extLst>
              <a:ext uri="{FF2B5EF4-FFF2-40B4-BE49-F238E27FC236}">
                <a16:creationId xmlns:a16="http://schemas.microsoft.com/office/drawing/2014/main" id="{21B0C5C2-0E54-8EA0-04FA-B3861971D9D3}"/>
              </a:ext>
            </a:extLst>
          </p:cNvPr>
          <p:cNvSpPr/>
          <p:nvPr/>
        </p:nvSpPr>
        <p:spPr>
          <a:xfrm>
            <a:off x="14589919" y="4142801"/>
            <a:ext cx="2169993" cy="1460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a:extLst>
              <a:ext uri="{FF2B5EF4-FFF2-40B4-BE49-F238E27FC236}">
                <a16:creationId xmlns:a16="http://schemas.microsoft.com/office/drawing/2014/main" id="{798E2038-8943-A0D7-258D-77F179A07723}"/>
              </a:ext>
            </a:extLst>
          </p:cNvPr>
          <p:cNvPicPr>
            <a:picLocks noChangeAspect="1"/>
          </p:cNvPicPr>
          <p:nvPr/>
        </p:nvPicPr>
        <p:blipFill>
          <a:blip r:embed="rId2"/>
          <a:stretch>
            <a:fillRect/>
          </a:stretch>
        </p:blipFill>
        <p:spPr>
          <a:xfrm>
            <a:off x="1129608" y="1841433"/>
            <a:ext cx="15924131" cy="7071972"/>
          </a:xfrm>
          <a:prstGeom prst="rect">
            <a:avLst/>
          </a:prstGeom>
        </p:spPr>
      </p:pic>
      <p:sp>
        <p:nvSpPr>
          <p:cNvPr id="34" name="楕円 33">
            <a:extLst>
              <a:ext uri="{FF2B5EF4-FFF2-40B4-BE49-F238E27FC236}">
                <a16:creationId xmlns:a16="http://schemas.microsoft.com/office/drawing/2014/main" id="{81349641-6F23-D02A-5446-32757E8F312B}"/>
              </a:ext>
            </a:extLst>
          </p:cNvPr>
          <p:cNvSpPr/>
          <p:nvPr/>
        </p:nvSpPr>
        <p:spPr>
          <a:xfrm>
            <a:off x="7478973" y="4884194"/>
            <a:ext cx="286603" cy="246796"/>
          </a:xfrm>
          <a:prstGeom prst="ellipse">
            <a:avLst/>
          </a:prstGeom>
          <a:solidFill>
            <a:srgbClr val="DF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4354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5.22 </a:t>
            </a:r>
            <a:r>
              <a:rPr lang="ja-JP" altLang="en-US" sz="3600" dirty="0">
                <a:latin typeface="BIZ UDPゴシック" panose="020B0400000000000000" pitchFamily="50" charset="-128"/>
                <a:ea typeface="BIZ UDPゴシック" panose="020B0400000000000000" pitchFamily="50" charset="-128"/>
              </a:rPr>
              <a:t>供給者のサービス提供の監視、レビュー及び変更管理</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サービスの供給者の情報セキュリティの実践およびサービス提供の変更を定常的に監視し、レビューし、評価し、管理しなければならない。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5.23 </a:t>
            </a:r>
            <a:r>
              <a:rPr lang="ja-JP" altLang="en-US" sz="3600" dirty="0">
                <a:latin typeface="BIZ UDPゴシック" panose="020B0400000000000000" pitchFamily="50" charset="-128"/>
                <a:ea typeface="BIZ UDPゴシック" panose="020B0400000000000000" pitchFamily="50" charset="-128"/>
              </a:rPr>
              <a:t>クラウドサービスの利用における情報セキュリティ</a:t>
            </a:r>
            <a:r>
              <a:rPr lang="en-US" altLang="ja-JP" sz="3600" dirty="0">
                <a:latin typeface="BIZ UDPゴシック" panose="020B0400000000000000" pitchFamily="50" charset="-128"/>
                <a:ea typeface="BIZ UDPゴシック" panose="020B0400000000000000" pitchFamily="50" charset="-128"/>
              </a:rPr>
              <a:t> </a:t>
            </a:r>
            <a:endParaRPr lang="ja-JP" altLang="en-US"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3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クラウドサービスの取得、利用、管理および終了のプロセスを、組織の情報セキュリティ要求事項に従って定めなければならない。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P85】</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6244"/>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5.24 </a:t>
            </a:r>
            <a:r>
              <a:rPr lang="ja-JP" altLang="en-US" sz="3600" dirty="0">
                <a:latin typeface="BIZ UDPゴシック" panose="020B0400000000000000" pitchFamily="50" charset="-128"/>
                <a:ea typeface="BIZ UDPゴシック" panose="020B0400000000000000" pitchFamily="50" charset="-128"/>
              </a:rPr>
              <a:t>情報セキュリティインシデント管理の計画及び準備</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78144"/>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セキュリティインシデント管理のプロセス、役割および責任を定義、確立および伝達し、セキュリティインシデント管理の計画を定めなければならない。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P86】</a:t>
            </a:r>
          </a:p>
        </p:txBody>
      </p:sp>
      <p:sp>
        <p:nvSpPr>
          <p:cNvPr id="6" name="object 40">
            <a:extLst>
              <a:ext uri="{FF2B5EF4-FFF2-40B4-BE49-F238E27FC236}">
                <a16:creationId xmlns:a16="http://schemas.microsoft.com/office/drawing/2014/main" id="{6E11359B-B99F-7344-23E5-0A08498F313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FDD78E20-1426-449E-B594-6BCFA08611AE}"/>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3620121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5.25 </a:t>
            </a:r>
            <a:r>
              <a:rPr lang="ja-JP" altLang="en-US" sz="3600" dirty="0">
                <a:latin typeface="BIZ UDPゴシック" panose="020B0400000000000000" pitchFamily="50" charset="-128"/>
                <a:ea typeface="BIZ UDPゴシック" panose="020B0400000000000000" pitchFamily="50" charset="-128"/>
              </a:rPr>
              <a:t>情報セキュリティ事象の評価及び決定</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379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情報セキュリティ事象に対して、セキュリティインシデントに分類するか否かを決定するための評価を実施しなければならない。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P86</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P87】</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5.26 </a:t>
            </a:r>
            <a:r>
              <a:rPr lang="ja-JP" altLang="en-US" sz="3600" dirty="0">
                <a:latin typeface="BIZ UDPゴシック" panose="020B0400000000000000" pitchFamily="50" charset="-128"/>
                <a:ea typeface="BIZ UDPゴシック" panose="020B0400000000000000" pitchFamily="50" charset="-128"/>
              </a:rPr>
              <a:t>情報セキュリティインシデントへの対応</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7939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セキュリティインシデントに対し、文書化した手順に従って対応しなければならない。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lang="en-US" altLang="ja-JP" sz="3200" dirty="0">
                <a:latin typeface="BIZ UDPゴシック" panose="020B0400000000000000" pitchFamily="50" charset="-128"/>
                <a:ea typeface="BIZ UDPゴシック" panose="020B0400000000000000" pitchFamily="50" charset="-128"/>
              </a:rPr>
              <a:t>87</a:t>
            </a:r>
            <a:r>
              <a:rPr kumimoji="1" lang="en-US" altLang="ja-JP" sz="3200" dirty="0">
                <a:latin typeface="BIZ UDPゴシック" panose="020B0400000000000000" pitchFamily="50" charset="-128"/>
                <a:ea typeface="BIZ UDPゴシック" panose="020B0400000000000000" pitchFamily="50" charset="-128"/>
              </a:rPr>
              <a:t>】</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7994"/>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5.27 </a:t>
            </a:r>
            <a:r>
              <a:rPr lang="ja-JP" altLang="en-US" sz="3600" dirty="0">
                <a:latin typeface="BIZ UDPゴシック" panose="020B0400000000000000" pitchFamily="50" charset="-128"/>
                <a:ea typeface="BIZ UDPゴシック" panose="020B0400000000000000" pitchFamily="50" charset="-128"/>
              </a:rPr>
              <a:t>情報セキュリティインシデントからの学習</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79894"/>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セキュリティインシデントから得られた知識を、情報セキュリティ管理策を強化し、改善するために用いなければならない。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P88】</a:t>
            </a:r>
          </a:p>
        </p:txBody>
      </p:sp>
      <p:sp>
        <p:nvSpPr>
          <p:cNvPr id="6" name="object 40">
            <a:extLst>
              <a:ext uri="{FF2B5EF4-FFF2-40B4-BE49-F238E27FC236}">
                <a16:creationId xmlns:a16="http://schemas.microsoft.com/office/drawing/2014/main" id="{DD4097A2-0B79-C4AA-4D5B-00C260B26EC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FA56EE7F-866A-AE94-FB29-288109BF39EF}"/>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970151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5.28 </a:t>
            </a:r>
            <a:r>
              <a:rPr lang="ja-JP" altLang="en-US" sz="3600" dirty="0">
                <a:latin typeface="BIZ UDPゴシック" panose="020B0400000000000000" pitchFamily="50" charset="-128"/>
                <a:ea typeface="BIZ UDPゴシック" panose="020B0400000000000000" pitchFamily="50" charset="-128"/>
              </a:rPr>
              <a:t>証拠の収集</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情報セキュリティ事象に関連する証拠の特定、収集、取得および保存のための手順を定め、実施しなければならない。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P88】</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5.29 </a:t>
            </a:r>
            <a:r>
              <a:rPr lang="ja-JP" altLang="en-US" sz="3600" dirty="0">
                <a:latin typeface="BIZ UDPゴシック" panose="020B0400000000000000" pitchFamily="50" charset="-128"/>
                <a:ea typeface="BIZ UDPゴシック" panose="020B0400000000000000" pitchFamily="50" charset="-128"/>
              </a:rPr>
              <a:t>事業の中断・阻害時の情報セキュリティ</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事業の中断・阻害時に情報セキュリティを適切なレベルに維持するための方法を定めなければならない。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P88】</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799803"/>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5.30 </a:t>
            </a:r>
            <a:r>
              <a:rPr lang="ja-JP" altLang="en-US" sz="3600" dirty="0">
                <a:latin typeface="BIZ UDPゴシック" panose="020B0400000000000000" pitchFamily="50" charset="-128"/>
                <a:ea typeface="BIZ UDPゴシック" panose="020B0400000000000000" pitchFamily="50" charset="-128"/>
              </a:rPr>
              <a:t>事業継続のための</a:t>
            </a:r>
            <a:r>
              <a:rPr lang="en-US" altLang="ja-JP" sz="3600" dirty="0">
                <a:latin typeface="BIZ UDPゴシック" panose="020B0400000000000000" pitchFamily="50" charset="-128"/>
                <a:ea typeface="BIZ UDPゴシック" panose="020B0400000000000000" pitchFamily="50" charset="-128"/>
              </a:rPr>
              <a:t>ICT</a:t>
            </a:r>
            <a:r>
              <a:rPr lang="ja-JP" altLang="en-US" sz="3600" dirty="0">
                <a:latin typeface="BIZ UDPゴシック" panose="020B0400000000000000" pitchFamily="50" charset="-128"/>
                <a:ea typeface="BIZ UDPゴシック" panose="020B0400000000000000" pitchFamily="50" charset="-128"/>
              </a:rPr>
              <a:t>の備え</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94403"/>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事業継続の目的および</a:t>
            </a:r>
            <a:r>
              <a:rPr kumimoji="1" lang="en-US" altLang="ja-JP" sz="3200" dirty="0">
                <a:latin typeface="BIZ UDPゴシック" panose="020B0400000000000000" pitchFamily="50" charset="-128"/>
                <a:ea typeface="BIZ UDPゴシック" panose="020B0400000000000000" pitchFamily="50" charset="-128"/>
              </a:rPr>
              <a:t>ICT </a:t>
            </a:r>
            <a:r>
              <a:rPr kumimoji="1" lang="ja-JP" altLang="en-US" sz="3200" dirty="0">
                <a:latin typeface="BIZ UDPゴシック" panose="020B0400000000000000" pitchFamily="50" charset="-128"/>
                <a:ea typeface="BIZ UDPゴシック" panose="020B0400000000000000" pitchFamily="50" charset="-128"/>
              </a:rPr>
              <a:t>継続の要求事項に基づいて、</a:t>
            </a:r>
            <a:r>
              <a:rPr kumimoji="1" lang="en-US" altLang="ja-JP" sz="3200" dirty="0">
                <a:latin typeface="BIZ UDPゴシック" panose="020B0400000000000000" pitchFamily="50" charset="-128"/>
                <a:ea typeface="BIZ UDPゴシック" panose="020B0400000000000000" pitchFamily="50" charset="-128"/>
              </a:rPr>
              <a:t>ICT </a:t>
            </a:r>
            <a:r>
              <a:rPr kumimoji="1" lang="ja-JP" altLang="en-US" sz="3200" dirty="0">
                <a:latin typeface="BIZ UDPゴシック" panose="020B0400000000000000" pitchFamily="50" charset="-128"/>
                <a:ea typeface="BIZ UDPゴシック" panose="020B0400000000000000" pitchFamily="50" charset="-128"/>
              </a:rPr>
              <a:t>の備えを計画、実施、維持および試験しなければならない。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P89】</a:t>
            </a:r>
          </a:p>
        </p:txBody>
      </p:sp>
      <p:sp>
        <p:nvSpPr>
          <p:cNvPr id="6" name="object 40">
            <a:extLst>
              <a:ext uri="{FF2B5EF4-FFF2-40B4-BE49-F238E27FC236}">
                <a16:creationId xmlns:a16="http://schemas.microsoft.com/office/drawing/2014/main" id="{69DCD13B-3BB6-768C-7AAB-3A7CCB8A15D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E23EBF8F-619A-4380-9B0E-3B4754A4EC06}"/>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2226886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5.31 </a:t>
            </a:r>
            <a:r>
              <a:rPr lang="ja-JP" altLang="en-US" sz="3600" dirty="0">
                <a:latin typeface="BIZ UDPゴシック" panose="020B0400000000000000" pitchFamily="50" charset="-128"/>
                <a:ea typeface="BIZ UDPゴシック" panose="020B0400000000000000" pitchFamily="50" charset="-128"/>
              </a:rPr>
              <a:t>法令・規制及び契約上の要求事項</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情報セキュリティに関する法令や契約事項を特定・文書化し、遵守しなければならない。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P92】</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5.32 </a:t>
            </a:r>
            <a:r>
              <a:rPr lang="ja-JP" altLang="en-US" sz="3600" dirty="0">
                <a:latin typeface="BIZ UDPゴシック" panose="020B0400000000000000" pitchFamily="50" charset="-128"/>
                <a:ea typeface="BIZ UDPゴシック" panose="020B0400000000000000" pitchFamily="50" charset="-128"/>
              </a:rPr>
              <a:t>知的財産権</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099468"/>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知的財産権を保護するための適切な手順を実施しなければならない。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P92】</a:t>
            </a:r>
          </a:p>
        </p:txBody>
      </p:sp>
      <p:sp>
        <p:nvSpPr>
          <p:cNvPr id="9" name="テキスト プレースホルダー 2">
            <a:extLst>
              <a:ext uri="{FF2B5EF4-FFF2-40B4-BE49-F238E27FC236}">
                <a16:creationId xmlns:a16="http://schemas.microsoft.com/office/drawing/2014/main" id="{25CE34F6-D232-DDE4-C373-F3FB472EFB7D}"/>
              </a:ext>
            </a:extLst>
          </p:cNvPr>
          <p:cNvSpPr txBox="1">
            <a:spLocks/>
          </p:cNvSpPr>
          <p:nvPr/>
        </p:nvSpPr>
        <p:spPr>
          <a:xfrm>
            <a:off x="1332852" y="6805114"/>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5.33 </a:t>
            </a:r>
            <a:r>
              <a:rPr lang="ja-JP" altLang="en-US" sz="3600" dirty="0">
                <a:latin typeface="BIZ UDPゴシック" panose="020B0400000000000000" pitchFamily="50" charset="-128"/>
                <a:ea typeface="BIZ UDPゴシック" panose="020B0400000000000000" pitchFamily="50" charset="-128"/>
              </a:rPr>
              <a:t>記録の保護</a:t>
            </a:r>
          </a:p>
        </p:txBody>
      </p:sp>
      <p:sp>
        <p:nvSpPr>
          <p:cNvPr id="10" name="テキスト ボックス 9">
            <a:extLst>
              <a:ext uri="{FF2B5EF4-FFF2-40B4-BE49-F238E27FC236}">
                <a16:creationId xmlns:a16="http://schemas.microsoft.com/office/drawing/2014/main" id="{A019744B-85FF-98D8-420B-7E3CDFDE38A1}"/>
              </a:ext>
            </a:extLst>
          </p:cNvPr>
          <p:cNvSpPr txBox="1"/>
          <p:nvPr/>
        </p:nvSpPr>
        <p:spPr>
          <a:xfrm>
            <a:off x="1632317" y="7399714"/>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記録を、消失、破壊、改ざん、認可されていないアクセスおよび不正な流出から保護しなければならない。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P92</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P93】</a:t>
            </a:r>
          </a:p>
        </p:txBody>
      </p:sp>
      <p:sp>
        <p:nvSpPr>
          <p:cNvPr id="6" name="object 40">
            <a:extLst>
              <a:ext uri="{FF2B5EF4-FFF2-40B4-BE49-F238E27FC236}">
                <a16:creationId xmlns:a16="http://schemas.microsoft.com/office/drawing/2014/main" id="{EE5B1CBC-ED34-8950-1DBF-3B6DD1686A01}"/>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1" name="テキスト ボックス 10">
            <a:extLst>
              <a:ext uri="{FF2B5EF4-FFF2-40B4-BE49-F238E27FC236}">
                <a16:creationId xmlns:a16="http://schemas.microsoft.com/office/drawing/2014/main" id="{F4E4833A-AC26-EACD-35CC-2FE2B71AEACA}"/>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2090971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5.34 </a:t>
            </a:r>
            <a:r>
              <a:rPr lang="ja-JP" altLang="en-US" sz="3600" dirty="0">
                <a:latin typeface="BIZ UDPゴシック" panose="020B0400000000000000" pitchFamily="50" charset="-128"/>
                <a:ea typeface="BIZ UDPゴシック" panose="020B0400000000000000" pitchFamily="50" charset="-128"/>
              </a:rPr>
              <a:t>プライバシー及び</a:t>
            </a:r>
            <a:r>
              <a:rPr lang="en-US" altLang="ja-JP" sz="3600" dirty="0">
                <a:latin typeface="BIZ UDPゴシック" panose="020B0400000000000000" pitchFamily="50" charset="-128"/>
                <a:ea typeface="BIZ UDPゴシック" panose="020B0400000000000000" pitchFamily="50" charset="-128"/>
              </a:rPr>
              <a:t>PII</a:t>
            </a:r>
            <a:r>
              <a:rPr lang="ja-JP" altLang="en-US" sz="3600" dirty="0">
                <a:latin typeface="BIZ UDPゴシック" panose="020B0400000000000000" pitchFamily="50" charset="-128"/>
                <a:ea typeface="BIZ UDPゴシック" panose="020B0400000000000000" pitchFamily="50" charset="-128"/>
              </a:rPr>
              <a:t>の保護</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適用される法令、規制および契約上の要求事項に従って、プライバシーの維持および</a:t>
            </a:r>
            <a:r>
              <a:rPr kumimoji="1" lang="en-US" altLang="ja-JP" sz="3200" dirty="0">
                <a:latin typeface="BIZ UDPゴシック" panose="020B0400000000000000" pitchFamily="50" charset="-128"/>
                <a:ea typeface="BIZ UDPゴシック" panose="020B0400000000000000" pitchFamily="50" charset="-128"/>
              </a:rPr>
              <a:t>PII </a:t>
            </a:r>
            <a:r>
              <a:rPr kumimoji="1" lang="ja-JP" altLang="en-US" sz="3200" dirty="0">
                <a:latin typeface="BIZ UDPゴシック" panose="020B0400000000000000" pitchFamily="50" charset="-128"/>
                <a:ea typeface="BIZ UDPゴシック" panose="020B0400000000000000" pitchFamily="50" charset="-128"/>
              </a:rPr>
              <a:t>の保護に関する要求事項を特定し、満たさなければならない。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P93</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P94】</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2228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5.35 </a:t>
            </a:r>
            <a:r>
              <a:rPr lang="ja-JP" altLang="en-US" sz="3600" dirty="0">
                <a:latin typeface="BIZ UDPゴシック" panose="020B0400000000000000" pitchFamily="50" charset="-128"/>
                <a:ea typeface="BIZ UDPゴシック" panose="020B0400000000000000" pitchFamily="50" charset="-128"/>
              </a:rPr>
              <a:t>情報セキュリティの独立したレビュー</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218284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情報セキュリティおよびその実施の管理に対する組織の取組について、あらかじめ定めた間隔で、または重大な変化が生じた場合に、独立したレビューを実施しなければならない。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a:t>
            </a:r>
            <a:r>
              <a:rPr kumimoji="1" lang="ja-JP" altLang="en-US" sz="3200" dirty="0">
                <a:latin typeface="BIZ UDPゴシック" panose="020B0400000000000000" pitchFamily="50" charset="-128"/>
                <a:ea typeface="BIZ UDPゴシック" panose="020B0400000000000000" pitchFamily="50" charset="-128"/>
              </a:rPr>
              <a:t>９４</a:t>
            </a:r>
            <a:r>
              <a:rPr kumimoji="1" lang="en-US" altLang="ja-JP" sz="3200" dirty="0">
                <a:latin typeface="BIZ UDPゴシック" panose="020B0400000000000000" pitchFamily="50" charset="-128"/>
                <a:ea typeface="BIZ UDPゴシック" panose="020B0400000000000000" pitchFamily="50" charset="-128"/>
              </a:rPr>
              <a:t>】</a:t>
            </a:r>
          </a:p>
        </p:txBody>
      </p:sp>
      <p:sp>
        <p:nvSpPr>
          <p:cNvPr id="6" name="object 40">
            <a:extLst>
              <a:ext uri="{FF2B5EF4-FFF2-40B4-BE49-F238E27FC236}">
                <a16:creationId xmlns:a16="http://schemas.microsoft.com/office/drawing/2014/main" id="{43CBF8A0-0C98-84C0-E428-5A6CBCB174D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9" name="テキスト ボックス 8">
            <a:extLst>
              <a:ext uri="{FF2B5EF4-FFF2-40B4-BE49-F238E27FC236}">
                <a16:creationId xmlns:a16="http://schemas.microsoft.com/office/drawing/2014/main" id="{4CC61B66-323F-4131-B7D0-CC5CBF6A8D94}"/>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Tree>
    <p:extLst>
      <p:ext uri="{BB962C8B-B14F-4D97-AF65-F5344CB8AC3E}">
        <p14:creationId xmlns:p14="http://schemas.microsoft.com/office/powerpoint/2010/main" val="2136217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717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作成する候補となる実施手順書類について</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5874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dirty="0">
                <a:latin typeface="BIZ UDPゴシック" panose="020B0400000000000000" pitchFamily="50" charset="-128"/>
                <a:ea typeface="BIZ UDPゴシック" panose="020B0400000000000000" pitchFamily="50" charset="-128"/>
              </a:rPr>
              <a:t>5.36 </a:t>
            </a:r>
            <a:r>
              <a:rPr lang="ja-JP" altLang="en-US" sz="3600" dirty="0">
                <a:latin typeface="BIZ UDPゴシック" panose="020B0400000000000000" pitchFamily="50" charset="-128"/>
                <a:ea typeface="BIZ UDPゴシック" panose="020B0400000000000000" pitchFamily="50" charset="-128"/>
              </a:rPr>
              <a:t>情報セキュリティのための方針群、規則及び標準の順守</a:t>
            </a:r>
            <a:endParaRPr lang="en-US" altLang="ja-JP"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26BA186-8CAE-C96A-FE3D-0D6427253767}"/>
              </a:ext>
            </a:extLst>
          </p:cNvPr>
          <p:cNvSpPr txBox="1"/>
          <p:nvPr/>
        </p:nvSpPr>
        <p:spPr>
          <a:xfrm>
            <a:off x="1632317" y="2250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組織の情報セキュリティ方針、トピック固有の個別方針、規則および標準を順守していることを定期的にレビューしなければならない。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P94</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P95】</a:t>
            </a:r>
          </a:p>
        </p:txBody>
      </p:sp>
      <p:sp>
        <p:nvSpPr>
          <p:cNvPr id="2" name="テキスト プレースホルダー 2">
            <a:extLst>
              <a:ext uri="{FF2B5EF4-FFF2-40B4-BE49-F238E27FC236}">
                <a16:creationId xmlns:a16="http://schemas.microsoft.com/office/drawing/2014/main" id="{4EAAF462-84B0-B659-518A-4F4A586693D9}"/>
              </a:ext>
            </a:extLst>
          </p:cNvPr>
          <p:cNvSpPr txBox="1">
            <a:spLocks/>
          </p:cNvSpPr>
          <p:nvPr/>
        </p:nvSpPr>
        <p:spPr>
          <a:xfrm>
            <a:off x="1332852" y="4197400"/>
            <a:ext cx="14944433" cy="656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a:latin typeface="BIZ UDPゴシック" panose="020B0400000000000000" pitchFamily="50" charset="-128"/>
                <a:ea typeface="BIZ UDPゴシック" panose="020B0400000000000000" pitchFamily="50" charset="-128"/>
              </a:rPr>
              <a:t>5.37 </a:t>
            </a:r>
            <a:r>
              <a:rPr lang="ja-JP" altLang="en-US" sz="3600">
                <a:latin typeface="BIZ UDPゴシック" panose="020B0400000000000000" pitchFamily="50" charset="-128"/>
                <a:ea typeface="BIZ UDPゴシック" panose="020B0400000000000000" pitchFamily="50" charset="-128"/>
              </a:rPr>
              <a:t>操作手順書</a:t>
            </a:r>
          </a:p>
        </p:txBody>
      </p:sp>
      <p:sp>
        <p:nvSpPr>
          <p:cNvPr id="7" name="テキスト ボックス 6">
            <a:extLst>
              <a:ext uri="{FF2B5EF4-FFF2-40B4-BE49-F238E27FC236}">
                <a16:creationId xmlns:a16="http://schemas.microsoft.com/office/drawing/2014/main" id="{F12204A3-959B-8F7F-D21F-A3339836AA8B}"/>
              </a:ext>
            </a:extLst>
          </p:cNvPr>
          <p:cNvSpPr txBox="1"/>
          <p:nvPr/>
        </p:nvSpPr>
        <p:spPr>
          <a:xfrm>
            <a:off x="1632317" y="4806600"/>
            <a:ext cx="15456498" cy="1641155"/>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情報処理設備の操作手順を文書化し、必要な要員に対して利用可能な状態としなければならない。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実施手順：テキスト</a:t>
            </a:r>
            <a:r>
              <a:rPr kumimoji="1" lang="en-US" altLang="ja-JP" sz="3200" dirty="0">
                <a:latin typeface="BIZ UDPゴシック" panose="020B0400000000000000" pitchFamily="50" charset="-128"/>
                <a:ea typeface="BIZ UDPゴシック" panose="020B0400000000000000" pitchFamily="50" charset="-128"/>
              </a:rPr>
              <a:t>P95】</a:t>
            </a:r>
          </a:p>
        </p:txBody>
      </p:sp>
      <p:sp>
        <p:nvSpPr>
          <p:cNvPr id="10" name="テキスト ボックス 9">
            <a:extLst>
              <a:ext uri="{FF2B5EF4-FFF2-40B4-BE49-F238E27FC236}">
                <a16:creationId xmlns:a16="http://schemas.microsoft.com/office/drawing/2014/main" id="{0968BFA1-B7FD-1D6C-1E78-776EB59B740A}"/>
              </a:ext>
            </a:extLst>
          </p:cNvPr>
          <p:cNvSpPr txBox="1"/>
          <p:nvPr/>
        </p:nvSpPr>
        <p:spPr>
          <a:xfrm>
            <a:off x="13091110" y="590552"/>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15-1,15-2】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P95</a:t>
            </a:r>
          </a:p>
        </p:txBody>
      </p:sp>
      <p:sp>
        <p:nvSpPr>
          <p:cNvPr id="6" name="object 40">
            <a:extLst>
              <a:ext uri="{FF2B5EF4-FFF2-40B4-BE49-F238E27FC236}">
                <a16:creationId xmlns:a16="http://schemas.microsoft.com/office/drawing/2014/main" id="{37E828FD-509B-1691-D107-22E591F310EB}"/>
              </a:ext>
            </a:extLst>
          </p:cNvPr>
          <p:cNvSpPr txBox="1"/>
          <p:nvPr/>
        </p:nvSpPr>
        <p:spPr>
          <a:xfrm>
            <a:off x="7884269" y="165670"/>
            <a:ext cx="9504000" cy="273311"/>
          </a:xfrm>
          <a:prstGeom prst="rect">
            <a:avLst/>
          </a:prstGeom>
        </p:spPr>
        <p:txBody>
          <a:bodyPr vert="horz" wrap="square" lIns="0" tIns="11207" rIns="0" bIns="0" rtlCol="0" anchor="ctr">
            <a:spAutoFit/>
          </a:bodyPr>
          <a:lstStyle/>
          <a:p>
            <a:pPr marL="11205" algn="r">
              <a:lnSpc>
                <a:spcPct val="11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563034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57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E2DAF-F38D-EFBB-3D1B-ECAB5566044B}"/>
              </a:ext>
            </a:extLst>
          </p:cNvPr>
          <p:cNvSpPr>
            <a:spLocks noGrp="1"/>
          </p:cNvSpPr>
          <p:nvPr>
            <p:ph type="title"/>
          </p:nvPr>
        </p:nvSpPr>
        <p:spPr/>
        <p:txBody>
          <a:bodyPr/>
          <a:lstStyle/>
          <a:p>
            <a:r>
              <a:rPr kumimoji="1" lang="ja-JP" altLang="en-US" b="1" dirty="0"/>
              <a:t>スケジュール</a:t>
            </a:r>
          </a:p>
        </p:txBody>
      </p:sp>
      <p:sp>
        <p:nvSpPr>
          <p:cNvPr id="4" name="テキスト ボックス 3">
            <a:extLst>
              <a:ext uri="{FF2B5EF4-FFF2-40B4-BE49-F238E27FC236}">
                <a16:creationId xmlns:a16="http://schemas.microsoft.com/office/drawing/2014/main" id="{8E5EEBB2-FD38-FE43-FBCC-EA577692C9BB}"/>
              </a:ext>
            </a:extLst>
          </p:cNvPr>
          <p:cNvSpPr txBox="1"/>
          <p:nvPr/>
        </p:nvSpPr>
        <p:spPr>
          <a:xfrm>
            <a:off x="1304424" y="2450751"/>
            <a:ext cx="2472152" cy="18158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セミナー</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ワークショップ</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（全１０回）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矢印: 五方向 22">
            <a:extLst>
              <a:ext uri="{FF2B5EF4-FFF2-40B4-BE49-F238E27FC236}">
                <a16:creationId xmlns:a16="http://schemas.microsoft.com/office/drawing/2014/main" id="{69B2FDEB-6911-70AD-0141-712054A1FE0F}"/>
              </a:ext>
            </a:extLst>
          </p:cNvPr>
          <p:cNvSpPr/>
          <p:nvPr/>
        </p:nvSpPr>
        <p:spPr>
          <a:xfrm>
            <a:off x="3820399" y="4532647"/>
            <a:ext cx="1252017" cy="1650770"/>
          </a:xfrm>
          <a:prstGeom prst="homePlate">
            <a:avLst>
              <a:gd name="adj" fmla="val 24005"/>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１回目</a:t>
            </a:r>
          </a:p>
        </p:txBody>
      </p:sp>
      <p:sp>
        <p:nvSpPr>
          <p:cNvPr id="6" name="テキスト ボックス 5">
            <a:extLst>
              <a:ext uri="{FF2B5EF4-FFF2-40B4-BE49-F238E27FC236}">
                <a16:creationId xmlns:a16="http://schemas.microsoft.com/office/drawing/2014/main" id="{64D7CA85-B252-43E9-222E-73EB72786DE2}"/>
              </a:ext>
            </a:extLst>
          </p:cNvPr>
          <p:cNvSpPr txBox="1"/>
          <p:nvPr/>
        </p:nvSpPr>
        <p:spPr>
          <a:xfrm>
            <a:off x="1884689" y="6977008"/>
            <a:ext cx="126188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事例集</a:t>
            </a:r>
          </a:p>
        </p:txBody>
      </p:sp>
      <p:sp>
        <p:nvSpPr>
          <p:cNvPr id="7" name="正方形/長方形 6">
            <a:extLst>
              <a:ext uri="{FF2B5EF4-FFF2-40B4-BE49-F238E27FC236}">
                <a16:creationId xmlns:a16="http://schemas.microsoft.com/office/drawing/2014/main" id="{F8102222-87DA-9752-16B9-39473B17E0A7}"/>
              </a:ext>
            </a:extLst>
          </p:cNvPr>
          <p:cNvSpPr/>
          <p:nvPr/>
        </p:nvSpPr>
        <p:spPr>
          <a:xfrm>
            <a:off x="1260603" y="1726286"/>
            <a:ext cx="2559796" cy="576000"/>
          </a:xfrm>
          <a:prstGeom prst="rect">
            <a:avLst/>
          </a:prstGeom>
          <a:solidFill>
            <a:srgbClr val="008458"/>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支援内容</a:t>
            </a:r>
            <a:endParaRPr kumimoji="0" lang="en-US" altLang="ja-JP"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8" name="グループ化 7">
            <a:extLst>
              <a:ext uri="{FF2B5EF4-FFF2-40B4-BE49-F238E27FC236}">
                <a16:creationId xmlns:a16="http://schemas.microsoft.com/office/drawing/2014/main" id="{AC50C005-9BF7-302F-0329-8F7E3ED7D0C7}"/>
              </a:ext>
            </a:extLst>
          </p:cNvPr>
          <p:cNvGrpSpPr/>
          <p:nvPr/>
        </p:nvGrpSpPr>
        <p:grpSpPr>
          <a:xfrm>
            <a:off x="3820399" y="1726286"/>
            <a:ext cx="12913082" cy="576000"/>
            <a:chOff x="2970841" y="2190499"/>
            <a:chExt cx="13784690" cy="601438"/>
          </a:xfrm>
        </p:grpSpPr>
        <p:sp>
          <p:nvSpPr>
            <p:cNvPr id="9" name="正方形/長方形 8">
              <a:extLst>
                <a:ext uri="{FF2B5EF4-FFF2-40B4-BE49-F238E27FC236}">
                  <a16:creationId xmlns:a16="http://schemas.microsoft.com/office/drawing/2014/main" id="{816ACC56-123E-9A54-850E-BFA6600A6035}"/>
                </a:ext>
              </a:extLst>
            </p:cNvPr>
            <p:cNvSpPr/>
            <p:nvPr/>
          </p:nvSpPr>
          <p:spPr>
            <a:xfrm>
              <a:off x="2970841" y="2193995"/>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475D649F-6F48-B68B-722F-7565B0C7F868}"/>
                </a:ext>
              </a:extLst>
            </p:cNvPr>
            <p:cNvSpPr/>
            <p:nvPr/>
          </p:nvSpPr>
          <p:spPr>
            <a:xfrm>
              <a:off x="449514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56DE69D-2BDA-1800-6EBC-1548D30D8834}"/>
                </a:ext>
              </a:extLst>
            </p:cNvPr>
            <p:cNvSpPr/>
            <p:nvPr/>
          </p:nvSpPr>
          <p:spPr>
            <a:xfrm>
              <a:off x="602564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8E1A3021-5524-5FBB-2B5C-F79C164DF911}"/>
                </a:ext>
              </a:extLst>
            </p:cNvPr>
            <p:cNvSpPr/>
            <p:nvPr/>
          </p:nvSpPr>
          <p:spPr>
            <a:xfrm>
              <a:off x="755048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7EB24036-3357-E571-70AC-3558317F67E0}"/>
                </a:ext>
              </a:extLst>
            </p:cNvPr>
            <p:cNvSpPr/>
            <p:nvPr/>
          </p:nvSpPr>
          <p:spPr>
            <a:xfrm>
              <a:off x="9084588"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6CC68884-74D4-89C5-D7E2-D4AC72506D68}"/>
                </a:ext>
              </a:extLst>
            </p:cNvPr>
            <p:cNvSpPr/>
            <p:nvPr/>
          </p:nvSpPr>
          <p:spPr>
            <a:xfrm>
              <a:off x="10618081"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9223456C-A52D-9E88-6DC4-6CF88F84C728}"/>
                </a:ext>
              </a:extLst>
            </p:cNvPr>
            <p:cNvSpPr/>
            <p:nvPr/>
          </p:nvSpPr>
          <p:spPr>
            <a:xfrm>
              <a:off x="12152686"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a:extLst>
                <a:ext uri="{FF2B5EF4-FFF2-40B4-BE49-F238E27FC236}">
                  <a16:creationId xmlns:a16="http://schemas.microsoft.com/office/drawing/2014/main" id="{6A5E6C7D-D3F2-F96F-4DD6-D2570812CF48}"/>
                </a:ext>
              </a:extLst>
            </p:cNvPr>
            <p:cNvSpPr/>
            <p:nvPr/>
          </p:nvSpPr>
          <p:spPr>
            <a:xfrm>
              <a:off x="1368550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08E9AF81-6006-35B2-0B1C-AE10E8B68CDB}"/>
                </a:ext>
              </a:extLst>
            </p:cNvPr>
            <p:cNvSpPr/>
            <p:nvPr/>
          </p:nvSpPr>
          <p:spPr>
            <a:xfrm>
              <a:off x="15218334"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18" name="直線コネクタ 17">
            <a:extLst>
              <a:ext uri="{FF2B5EF4-FFF2-40B4-BE49-F238E27FC236}">
                <a16:creationId xmlns:a16="http://schemas.microsoft.com/office/drawing/2014/main" id="{4EA1088C-9799-53FF-25A2-06C5161E1190}"/>
              </a:ext>
            </a:extLst>
          </p:cNvPr>
          <p:cNvCxnSpPr>
            <a:cxnSpLocks/>
          </p:cNvCxnSpPr>
          <p:nvPr/>
        </p:nvCxnSpPr>
        <p:spPr>
          <a:xfrm>
            <a:off x="1258805" y="4415621"/>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C675CE9-8F08-9076-C889-8FB957A4F3C3}"/>
              </a:ext>
            </a:extLst>
          </p:cNvPr>
          <p:cNvSpPr txBox="1"/>
          <p:nvPr/>
        </p:nvSpPr>
        <p:spPr>
          <a:xfrm>
            <a:off x="1525617" y="4891892"/>
            <a:ext cx="198003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専門家派遣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（全４回）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コネクタ 19">
            <a:extLst>
              <a:ext uri="{FF2B5EF4-FFF2-40B4-BE49-F238E27FC236}">
                <a16:creationId xmlns:a16="http://schemas.microsoft.com/office/drawing/2014/main" id="{AD13ACA3-EC7D-1806-0CB4-541BF7B74D31}"/>
              </a:ext>
            </a:extLst>
          </p:cNvPr>
          <p:cNvCxnSpPr>
            <a:cxnSpLocks/>
          </p:cNvCxnSpPr>
          <p:nvPr/>
        </p:nvCxnSpPr>
        <p:spPr>
          <a:xfrm>
            <a:off x="1347848" y="6300440"/>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1" name="矢印: 五方向 72">
            <a:extLst>
              <a:ext uri="{FF2B5EF4-FFF2-40B4-BE49-F238E27FC236}">
                <a16:creationId xmlns:a16="http://schemas.microsoft.com/office/drawing/2014/main" id="{F95EF4CE-31D1-1C10-1949-0168649698C8}"/>
              </a:ext>
            </a:extLst>
          </p:cNvPr>
          <p:cNvSpPr/>
          <p:nvPr/>
        </p:nvSpPr>
        <p:spPr>
          <a:xfrm>
            <a:off x="6281845" y="4513061"/>
            <a:ext cx="2015560" cy="1650770"/>
          </a:xfrm>
          <a:prstGeom prst="homePlate">
            <a:avLst>
              <a:gd name="adj" fmla="val 19430"/>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２回目</a:t>
            </a:r>
          </a:p>
        </p:txBody>
      </p:sp>
      <p:sp>
        <p:nvSpPr>
          <p:cNvPr id="22" name="矢印: 五方向 73">
            <a:extLst>
              <a:ext uri="{FF2B5EF4-FFF2-40B4-BE49-F238E27FC236}">
                <a16:creationId xmlns:a16="http://schemas.microsoft.com/office/drawing/2014/main" id="{F972628D-17BF-F226-7A52-CCDF90C974FE}"/>
              </a:ext>
            </a:extLst>
          </p:cNvPr>
          <p:cNvSpPr/>
          <p:nvPr/>
        </p:nvSpPr>
        <p:spPr>
          <a:xfrm>
            <a:off x="8301301" y="4532645"/>
            <a:ext cx="2563791"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３回目</a:t>
            </a:r>
          </a:p>
        </p:txBody>
      </p:sp>
      <p:sp>
        <p:nvSpPr>
          <p:cNvPr id="23" name="矢印: 五方向 74">
            <a:extLst>
              <a:ext uri="{FF2B5EF4-FFF2-40B4-BE49-F238E27FC236}">
                <a16:creationId xmlns:a16="http://schemas.microsoft.com/office/drawing/2014/main" id="{A20150BE-36B8-E50D-D978-60A03F3171A7}"/>
              </a:ext>
            </a:extLst>
          </p:cNvPr>
          <p:cNvSpPr/>
          <p:nvPr/>
        </p:nvSpPr>
        <p:spPr>
          <a:xfrm>
            <a:off x="10988913" y="4515783"/>
            <a:ext cx="3065172"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４回目</a:t>
            </a:r>
          </a:p>
        </p:txBody>
      </p:sp>
      <p:cxnSp>
        <p:nvCxnSpPr>
          <p:cNvPr id="24" name="直線コネクタ 23">
            <a:extLst>
              <a:ext uri="{FF2B5EF4-FFF2-40B4-BE49-F238E27FC236}">
                <a16:creationId xmlns:a16="http://schemas.microsoft.com/office/drawing/2014/main" id="{D1FE0F1E-08F8-6325-81E7-8BDDF9837261}"/>
              </a:ext>
            </a:extLst>
          </p:cNvPr>
          <p:cNvCxnSpPr>
            <a:cxnSpLocks/>
          </p:cNvCxnSpPr>
          <p:nvPr/>
        </p:nvCxnSpPr>
        <p:spPr>
          <a:xfrm>
            <a:off x="1380988" y="8121032"/>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5" name="矢印: 五方向 78">
            <a:extLst>
              <a:ext uri="{FF2B5EF4-FFF2-40B4-BE49-F238E27FC236}">
                <a16:creationId xmlns:a16="http://schemas.microsoft.com/office/drawing/2014/main" id="{17525CF3-E712-EE10-7CBF-B05FD039CD47}"/>
              </a:ext>
            </a:extLst>
          </p:cNvPr>
          <p:cNvSpPr/>
          <p:nvPr/>
        </p:nvSpPr>
        <p:spPr>
          <a:xfrm>
            <a:off x="11630086" y="6417464"/>
            <a:ext cx="2423999"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ご参加</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いただいた</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企業様への取材</a:t>
            </a:r>
          </a:p>
        </p:txBody>
      </p:sp>
      <p:sp>
        <p:nvSpPr>
          <p:cNvPr id="26" name="矢印: 五方向 79">
            <a:extLst>
              <a:ext uri="{FF2B5EF4-FFF2-40B4-BE49-F238E27FC236}">
                <a16:creationId xmlns:a16="http://schemas.microsoft.com/office/drawing/2014/main" id="{8FB9F9BA-E3DE-2A27-741E-26A8469C5A35}"/>
              </a:ext>
            </a:extLst>
          </p:cNvPr>
          <p:cNvSpPr/>
          <p:nvPr/>
        </p:nvSpPr>
        <p:spPr>
          <a:xfrm>
            <a:off x="14054085" y="6395298"/>
            <a:ext cx="1947552" cy="1633905"/>
          </a:xfrm>
          <a:prstGeom prst="homePlate">
            <a:avLst>
              <a:gd name="adj" fmla="val 29634"/>
            </a:avLst>
          </a:prstGeom>
          <a:solidFill>
            <a:schemeClr val="bg1"/>
          </a:solidFill>
          <a:ln w="12700" cap="flat" cmpd="sng" algn="ctr">
            <a:solidFill>
              <a:srgbClr val="008458"/>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事例集</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作成期間</a:t>
            </a:r>
          </a:p>
        </p:txBody>
      </p:sp>
      <p:sp>
        <p:nvSpPr>
          <p:cNvPr id="27" name="矢印: 五方向 80">
            <a:extLst>
              <a:ext uri="{FF2B5EF4-FFF2-40B4-BE49-F238E27FC236}">
                <a16:creationId xmlns:a16="http://schemas.microsoft.com/office/drawing/2014/main" id="{0946E76D-65C5-9939-B544-8390DDCF5879}"/>
              </a:ext>
            </a:extLst>
          </p:cNvPr>
          <p:cNvSpPr/>
          <p:nvPr/>
        </p:nvSpPr>
        <p:spPr>
          <a:xfrm>
            <a:off x="16053067" y="6395298"/>
            <a:ext cx="850033"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公表</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３月下旬～</a:t>
            </a:r>
          </a:p>
        </p:txBody>
      </p:sp>
      <p:sp>
        <p:nvSpPr>
          <p:cNvPr id="28" name="テキスト ボックス 27">
            <a:extLst>
              <a:ext uri="{FF2B5EF4-FFF2-40B4-BE49-F238E27FC236}">
                <a16:creationId xmlns:a16="http://schemas.microsoft.com/office/drawing/2014/main" id="{85523AA5-C439-8AAD-9AA2-6C0C476B19E8}"/>
              </a:ext>
            </a:extLst>
          </p:cNvPr>
          <p:cNvSpPr txBox="1"/>
          <p:nvPr/>
        </p:nvSpPr>
        <p:spPr>
          <a:xfrm>
            <a:off x="4289622"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7/25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8C5D31-B509-B9C5-7988-AC9D97D0BAE9}"/>
              </a:ext>
            </a:extLst>
          </p:cNvPr>
          <p:cNvSpPr txBox="1"/>
          <p:nvPr/>
        </p:nvSpPr>
        <p:spPr>
          <a:xfrm>
            <a:off x="5215677" y="2888432"/>
            <a:ext cx="6495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8/8</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D0646D9-7023-DC84-7D2A-607C627EECC2}"/>
              </a:ext>
            </a:extLst>
          </p:cNvPr>
          <p:cNvSpPr txBox="1"/>
          <p:nvPr/>
        </p:nvSpPr>
        <p:spPr>
          <a:xfrm>
            <a:off x="5877847"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水</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535BF81A-26B6-921A-AD67-BE96D7817AD4}"/>
              </a:ext>
            </a:extLst>
          </p:cNvPr>
          <p:cNvSpPr txBox="1"/>
          <p:nvPr/>
        </p:nvSpPr>
        <p:spPr>
          <a:xfrm>
            <a:off x="6664996"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9/11</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C660BB87-B727-DEA6-EF70-C92CA8852D00}"/>
              </a:ext>
            </a:extLst>
          </p:cNvPr>
          <p:cNvSpPr txBox="1"/>
          <p:nvPr/>
        </p:nvSpPr>
        <p:spPr>
          <a:xfrm>
            <a:off x="7363099"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2C65B775-7A7F-D568-5944-5FDA1673DC35}"/>
              </a:ext>
            </a:extLst>
          </p:cNvPr>
          <p:cNvSpPr txBox="1"/>
          <p:nvPr/>
        </p:nvSpPr>
        <p:spPr>
          <a:xfrm>
            <a:off x="8199855"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10/10</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0A34A1FD-4651-1F42-5DCF-274F4DFE3FBF}"/>
              </a:ext>
            </a:extLst>
          </p:cNvPr>
          <p:cNvSpPr txBox="1"/>
          <p:nvPr/>
        </p:nvSpPr>
        <p:spPr>
          <a:xfrm>
            <a:off x="9014545" y="2888432"/>
            <a:ext cx="9701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1BF7FD9E-D2E0-B81D-2CE6-62A0E54F5058}"/>
              </a:ext>
            </a:extLst>
          </p:cNvPr>
          <p:cNvSpPr txBox="1"/>
          <p:nvPr/>
        </p:nvSpPr>
        <p:spPr>
          <a:xfrm>
            <a:off x="9892426" y="2888432"/>
            <a:ext cx="912429"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11/17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9B8A3A25-075C-38B2-A113-F9325F5380A7}"/>
              </a:ext>
            </a:extLst>
          </p:cNvPr>
          <p:cNvSpPr txBox="1"/>
          <p:nvPr/>
        </p:nvSpPr>
        <p:spPr>
          <a:xfrm>
            <a:off x="11233461"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12/12</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F8A7CA2-5FAE-017A-AEA1-A6B1978A05FA}"/>
              </a:ext>
            </a:extLst>
          </p:cNvPr>
          <p:cNvSpPr txBox="1"/>
          <p:nvPr/>
        </p:nvSpPr>
        <p:spPr>
          <a:xfrm>
            <a:off x="12787093"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1/16</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9471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4" name="表 5">
            <a:extLst>
              <a:ext uri="{FF2B5EF4-FFF2-40B4-BE49-F238E27FC236}">
                <a16:creationId xmlns:a16="http://schemas.microsoft.com/office/drawing/2014/main" id="{17A7CB37-F70F-776E-8936-481DD22882DF}"/>
              </a:ext>
            </a:extLst>
          </p:cNvPr>
          <p:cNvGraphicFramePr>
            <a:graphicFrameLocks noGrp="1"/>
          </p:cNvGraphicFramePr>
          <p:nvPr/>
        </p:nvGraphicFramePr>
        <p:xfrm>
          <a:off x="1203098" y="1565088"/>
          <a:ext cx="15885690" cy="7742194"/>
        </p:xfrm>
        <a:graphic>
          <a:graphicData uri="http://schemas.openxmlformats.org/drawingml/2006/table">
            <a:tbl>
              <a:tblPr firstRow="1" bandRow="1">
                <a:tableStyleId>{5C22544A-7EE6-4342-B048-85BDC9FD1C3A}</a:tableStyleId>
              </a:tblPr>
              <a:tblGrid>
                <a:gridCol w="1441018">
                  <a:extLst>
                    <a:ext uri="{9D8B030D-6E8A-4147-A177-3AD203B41FA5}">
                      <a16:colId xmlns:a16="http://schemas.microsoft.com/office/drawing/2014/main" val="2889673174"/>
                    </a:ext>
                  </a:extLst>
                </a:gridCol>
                <a:gridCol w="1637598">
                  <a:extLst>
                    <a:ext uri="{9D8B030D-6E8A-4147-A177-3AD203B41FA5}">
                      <a16:colId xmlns:a16="http://schemas.microsoft.com/office/drawing/2014/main" val="2396026254"/>
                    </a:ext>
                  </a:extLst>
                </a:gridCol>
                <a:gridCol w="12807074">
                  <a:extLst>
                    <a:ext uri="{9D8B030D-6E8A-4147-A177-3AD203B41FA5}">
                      <a16:colId xmlns:a16="http://schemas.microsoft.com/office/drawing/2014/main" val="899843941"/>
                    </a:ext>
                  </a:extLst>
                </a:gridCol>
              </a:tblGrid>
              <a:tr h="56018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第１回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7/25</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0</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はじめに</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141430">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1</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サイバーセキュリティを取り巻く背景</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17600481"/>
                  </a:ext>
                </a:extLst>
              </a:tr>
              <a:tr h="1308145">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2</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中小企業に求められるデジタル化の推進とサイバーセキュリティ対策</a:t>
                      </a:r>
                    </a:p>
                  </a:txBody>
                  <a:tcPr anchor="ctr">
                    <a:solidFill>
                      <a:schemeClr val="accent6">
                        <a:lumMod val="40000"/>
                        <a:lumOff val="60000"/>
                      </a:schemeClr>
                    </a:solidFill>
                  </a:tcPr>
                </a:tc>
                <a:extLst>
                  <a:ext uri="{0D108BD9-81ED-4DB2-BD59-A6C34878D82A}">
                    <a16:rowId xmlns:a16="http://schemas.microsoft.com/office/drawing/2014/main" val="2284944724"/>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第２回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8/8</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3</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これからの企業経営に必要な</a:t>
                      </a:r>
                      <a:r>
                        <a:rPr kumimoji="1" lang="en-US" altLang="ja-JP" sz="3000" dirty="0">
                          <a:latin typeface="BIZ UDPゴシック" panose="020B0400000000000000" pitchFamily="50" charset="-128"/>
                          <a:ea typeface="BIZ UDPゴシック" panose="020B0400000000000000" pitchFamily="50" charset="-128"/>
                        </a:rPr>
                        <a:t>IT</a:t>
                      </a:r>
                      <a:r>
                        <a:rPr kumimoji="1" lang="ja-JP" altLang="en-US" sz="3000" dirty="0">
                          <a:latin typeface="BIZ UDPゴシック" panose="020B0400000000000000" pitchFamily="50" charset="-128"/>
                          <a:ea typeface="BIZ UDPゴシック" panose="020B0400000000000000" pitchFamily="50" charset="-128"/>
                        </a:rPr>
                        <a:t>活用とサイバーセキュリティ対策</a:t>
                      </a:r>
                    </a:p>
                  </a:txBody>
                  <a:tcPr anchor="ctr">
                    <a:solidFill>
                      <a:schemeClr val="accent6">
                        <a:lumMod val="20000"/>
                        <a:lumOff val="80000"/>
                      </a:schemeClr>
                    </a:solidFill>
                  </a:tcPr>
                </a:tc>
                <a:extLst>
                  <a:ext uri="{0D108BD9-81ED-4DB2-BD59-A6C34878D82A}">
                    <a16:rowId xmlns:a16="http://schemas.microsoft.com/office/drawing/2014/main" val="4094529348"/>
                  </a:ext>
                </a:extLst>
              </a:tr>
              <a:tr h="1308145">
                <a:tc vMerge="1">
                  <a:txBody>
                    <a:bodyPr/>
                    <a:lstStyle/>
                    <a:p>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4</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txBody>
                  <a:tcPr anchor="ctr">
                    <a:solidFill>
                      <a:schemeClr val="accent6">
                        <a:lumMod val="40000"/>
                        <a:lumOff val="60000"/>
                      </a:schemeClr>
                    </a:solidFill>
                  </a:tcPr>
                </a:tc>
                <a:extLst>
                  <a:ext uri="{0D108BD9-81ED-4DB2-BD59-A6C34878D82A}">
                    <a16:rowId xmlns:a16="http://schemas.microsoft.com/office/drawing/2014/main" val="3379718352"/>
                  </a:ext>
                </a:extLst>
              </a:tr>
              <a:tr h="1141430">
                <a:tc vMerge="1">
                  <a:txBody>
                    <a:bodyPr/>
                    <a:lstStyle/>
                    <a:p>
                      <a:endParaRPr dirty="0"/>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5</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各種ガイドラインを参考にした対策の実施</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96651419"/>
                  </a:ext>
                </a:extLst>
              </a:tr>
            </a:tbl>
          </a:graphicData>
        </a:graphic>
      </p:graphicFrame>
    </p:spTree>
    <p:extLst>
      <p:ext uri="{BB962C8B-B14F-4D97-AF65-F5344CB8AC3E}">
        <p14:creationId xmlns:p14="http://schemas.microsoft.com/office/powerpoint/2010/main" val="39993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2" name="表 5">
            <a:extLst>
              <a:ext uri="{FF2B5EF4-FFF2-40B4-BE49-F238E27FC236}">
                <a16:creationId xmlns:a16="http://schemas.microsoft.com/office/drawing/2014/main" id="{111DA56D-40BE-439F-4CA5-55E1A52D7A88}"/>
              </a:ext>
            </a:extLst>
          </p:cNvPr>
          <p:cNvGraphicFramePr>
            <a:graphicFrameLocks noGrp="1"/>
          </p:cNvGraphicFramePr>
          <p:nvPr/>
        </p:nvGraphicFramePr>
        <p:xfrm>
          <a:off x="1203098" y="1565089"/>
          <a:ext cx="15872328" cy="7753080"/>
        </p:xfrm>
        <a:graphic>
          <a:graphicData uri="http://schemas.openxmlformats.org/drawingml/2006/table">
            <a:tbl>
              <a:tblPr firstRow="1" bandRow="1">
                <a:tableStyleId>{5C22544A-7EE6-4342-B048-85BDC9FD1C3A}</a:tableStyleId>
              </a:tblPr>
              <a:tblGrid>
                <a:gridCol w="1616584">
                  <a:extLst>
                    <a:ext uri="{9D8B030D-6E8A-4147-A177-3AD203B41FA5}">
                      <a16:colId xmlns:a16="http://schemas.microsoft.com/office/drawing/2014/main" val="2889673174"/>
                    </a:ext>
                  </a:extLst>
                </a:gridCol>
                <a:gridCol w="2362609">
                  <a:extLst>
                    <a:ext uri="{9D8B030D-6E8A-4147-A177-3AD203B41FA5}">
                      <a16:colId xmlns:a16="http://schemas.microsoft.com/office/drawing/2014/main" val="2602053498"/>
                    </a:ext>
                  </a:extLst>
                </a:gridCol>
                <a:gridCol w="1734573">
                  <a:extLst>
                    <a:ext uri="{9D8B030D-6E8A-4147-A177-3AD203B41FA5}">
                      <a16:colId xmlns:a16="http://schemas.microsoft.com/office/drawing/2014/main" val="2779727347"/>
                    </a:ext>
                  </a:extLst>
                </a:gridCol>
                <a:gridCol w="10158562">
                  <a:extLst>
                    <a:ext uri="{9D8B030D-6E8A-4147-A177-3AD203B41FA5}">
                      <a16:colId xmlns:a16="http://schemas.microsoft.com/office/drawing/2014/main" val="899843941"/>
                    </a:ext>
                  </a:extLst>
                </a:gridCol>
              </a:tblGrid>
              <a:tr h="692730">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hMerge="1">
                  <a:txBody>
                    <a:bodyPr/>
                    <a:lstStyle/>
                    <a:p>
                      <a:endParaRPr kumimoji="1" lang="ja-JP" altLang="en-US"/>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第３回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8/27</a:t>
                      </a:r>
                      <a:r>
                        <a:rPr kumimoji="1" lang="ja-JP" altLang="en-US" sz="2800" dirty="0">
                          <a:latin typeface="BIZ UDPゴシック" panose="020B0400000000000000" pitchFamily="50" charset="-128"/>
                          <a:ea typeface="BIZ UDPゴシック" panose="020B0400000000000000" pitchFamily="50" charset="-128"/>
                        </a:rPr>
                        <a:t>（水）</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6</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などのフレームワークの種類と活用法の紹介</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617600481"/>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第４回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第５回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9/11(</a:t>
                      </a:r>
                      <a:r>
                        <a:rPr kumimoji="1" lang="ja-JP" altLang="en-US" sz="2800" dirty="0">
                          <a:latin typeface="BIZ UDPゴシック" panose="020B0400000000000000" pitchFamily="50" charset="-128"/>
                          <a:ea typeface="BIZ UDPゴシック" panose="020B0400000000000000" pitchFamily="50" charset="-128"/>
                        </a:rPr>
                        <a:t>木</a:t>
                      </a:r>
                      <a:r>
                        <a:rPr kumimoji="1" lang="en-US" altLang="ja-JP" sz="2800" dirty="0">
                          <a:latin typeface="BIZ UDPゴシック" panose="020B0400000000000000" pitchFamily="50" charset="-128"/>
                          <a:ea typeface="BIZ UDPゴシック" panose="020B0400000000000000" pitchFamily="50" charset="-128"/>
                        </a:rPr>
                        <a:t>)</a:t>
                      </a: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9/25</a:t>
                      </a:r>
                      <a:r>
                        <a:rPr kumimoji="1" lang="ja-JP" altLang="en-US" sz="2800" dirty="0">
                          <a:latin typeface="BIZ UDPゴシック" panose="020B0400000000000000" pitchFamily="50" charset="-128"/>
                          <a:ea typeface="BIZ UDPゴシック" panose="020B0400000000000000" pitchFamily="50" charset="-128"/>
                        </a:rPr>
                        <a:t>（木）</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7</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の構築と対策基準の策定と実施手順</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84944724"/>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第６回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第７回</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10/10</a:t>
                      </a:r>
                      <a:r>
                        <a:rPr kumimoji="1" lang="ja-JP" altLang="en-US" sz="2800" dirty="0">
                          <a:latin typeface="BIZ UDPゴシック" panose="020B0400000000000000" pitchFamily="50" charset="-128"/>
                          <a:ea typeface="BIZ UDPゴシック" panose="020B0400000000000000" pitchFamily="50" charset="-128"/>
                        </a:rPr>
                        <a:t>（金）</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10/27</a:t>
                      </a:r>
                      <a:r>
                        <a:rPr kumimoji="1" lang="ja-JP" altLang="en-US" sz="2800" dirty="0">
                          <a:latin typeface="BIZ UDPゴシック" panose="020B0400000000000000" pitchFamily="50" charset="-128"/>
                          <a:ea typeface="BIZ UDPゴシック" panose="020B0400000000000000" pitchFamily="50" charset="-128"/>
                        </a:rPr>
                        <a:t>（月）</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具体的な構築・運用の実践</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94529348"/>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第８回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11/17</a:t>
                      </a:r>
                      <a:r>
                        <a:rPr kumimoji="1" lang="ja-JP" altLang="en-US" sz="2800" dirty="0">
                          <a:latin typeface="BIZ UDPゴシック" panose="020B0400000000000000" pitchFamily="50" charset="-128"/>
                          <a:ea typeface="BIZ UDPゴシック" panose="020B0400000000000000" pitchFamily="50" charset="-128"/>
                        </a:rPr>
                        <a:t>（月）</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9</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中小企業が組織として実践するためのスキル・知識と人材育成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379718352"/>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第９回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12/12</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10</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サイバーレジリエンス能力の育成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545780613"/>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第１０回</a:t>
                      </a:r>
                    </a:p>
                  </a:txBody>
                  <a:tcPr anchor="ctr">
                    <a:solidFill>
                      <a:schemeClr val="accent6">
                        <a:lumMod val="20000"/>
                        <a:lumOff val="80000"/>
                      </a:schemeClr>
                    </a:solidFill>
                  </a:tcPr>
                </a:tc>
                <a:tc>
                  <a:txBody>
                    <a:bodyPr/>
                    <a:lstStyle/>
                    <a:p>
                      <a:pPr algn="ctr">
                        <a:lnSpc>
                          <a:spcPct val="110000"/>
                        </a:lnSpc>
                      </a:pPr>
                      <a:r>
                        <a:rPr kumimoji="1" lang="en-US" altLang="ja-JP" sz="2000" dirty="0">
                          <a:latin typeface="BIZ UDPゴシック" panose="020B0400000000000000" pitchFamily="50" charset="-128"/>
                          <a:ea typeface="BIZ UDPゴシック" panose="020B0400000000000000" pitchFamily="50" charset="-128"/>
                        </a:rPr>
                        <a:t>2026</a:t>
                      </a:r>
                      <a:r>
                        <a:rPr kumimoji="1" lang="ja-JP" altLang="en-US" sz="2000" dirty="0">
                          <a:latin typeface="BIZ UDPゴシック" panose="020B0400000000000000" pitchFamily="50" charset="-128"/>
                          <a:ea typeface="BIZ UDPゴシック" panose="020B0400000000000000" pitchFamily="50" charset="-128"/>
                        </a:rPr>
                        <a:t>年</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1/16</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11</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全体総括</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65624547"/>
                  </a:ext>
                </a:extLst>
              </a:tr>
            </a:tbl>
          </a:graphicData>
        </a:graphic>
      </p:graphicFrame>
      <p:sp>
        <p:nvSpPr>
          <p:cNvPr id="5" name="正方形/長方形 4">
            <a:extLst>
              <a:ext uri="{FF2B5EF4-FFF2-40B4-BE49-F238E27FC236}">
                <a16:creationId xmlns:a16="http://schemas.microsoft.com/office/drawing/2014/main" id="{6F8A59F5-F4BE-F2CC-CA19-CBC7FC119BAF}"/>
              </a:ext>
            </a:extLst>
          </p:cNvPr>
          <p:cNvSpPr/>
          <p:nvPr/>
        </p:nvSpPr>
        <p:spPr>
          <a:xfrm>
            <a:off x="1151793" y="3461657"/>
            <a:ext cx="15953929" cy="117807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915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13</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の要求事項と構築（</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LV.3</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網羅的アプローチ）</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833714"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3600" dirty="0">
                <a:latin typeface="BIZ UDPゴシック" panose="020B0400000000000000" pitchFamily="50" charset="-128"/>
                <a:ea typeface="BIZ UDPゴシック" panose="020B0400000000000000" pitchFamily="50" charset="-128"/>
              </a:rPr>
              <a:t>【LV.3</a:t>
            </a:r>
            <a:r>
              <a:rPr lang="ja-JP" altLang="en-US" sz="3600" dirty="0">
                <a:latin typeface="BIZ UDPゴシック" panose="020B0400000000000000" pitchFamily="50" charset="-128"/>
                <a:ea typeface="BIZ UDPゴシック" panose="020B0400000000000000" pitchFamily="50" charset="-128"/>
              </a:rPr>
              <a:t> 網羅的アプローチ</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の概要</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【LV.3 </a:t>
            </a:r>
            <a:r>
              <a:rPr lang="ja-JP" altLang="en-US" sz="3600" dirty="0">
                <a:latin typeface="BIZ UDPゴシック" panose="020B0400000000000000" pitchFamily="50" charset="-128"/>
                <a:ea typeface="BIZ UDPゴシック" panose="020B0400000000000000" pitchFamily="50" charset="-128"/>
              </a:rPr>
              <a:t>網羅的アプローチ</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フレームワークを参考とした実施手順</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文書体系（</a:t>
            </a:r>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構築・導入に必要な文書と記録）</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ISO/IEC27001</a:t>
            </a:r>
            <a:r>
              <a:rPr lang="ja-JP" altLang="en-US" sz="3600" dirty="0">
                <a:latin typeface="BIZ UDPゴシック" panose="020B0400000000000000" pitchFamily="50" charset="-128"/>
                <a:ea typeface="BIZ UDPゴシック" panose="020B0400000000000000" pitchFamily="50" charset="-128"/>
              </a:rPr>
              <a:t>の審査準備と審査内容</a:t>
            </a:r>
          </a:p>
        </p:txBody>
      </p:sp>
      <p:sp>
        <p:nvSpPr>
          <p:cNvPr id="5" name="object 40">
            <a:extLst>
              <a:ext uri="{FF2B5EF4-FFF2-40B4-BE49-F238E27FC236}">
                <a16:creationId xmlns:a16="http://schemas.microsoft.com/office/drawing/2014/main" id="{0F1E3164-03F2-E674-033B-1CEE03C0032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69063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3" y="697101"/>
            <a:ext cx="11773755"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【LV.3</a:t>
            </a:r>
            <a:r>
              <a:rPr lang="ja-JP" altLang="en-US" sz="4000" dirty="0">
                <a:latin typeface="BIZ UDPゴシック" panose="020B0400000000000000" pitchFamily="50" charset="-128"/>
                <a:ea typeface="BIZ UDPゴシック" panose="020B0400000000000000" pitchFamily="50" charset="-128"/>
              </a:rPr>
              <a:t> 網羅的アプローチ</a:t>
            </a:r>
            <a:r>
              <a:rPr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の概要</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036000"/>
            <a:ext cx="15456498" cy="4899803"/>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特徴</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メリット・デメリット</a:t>
            </a:r>
            <a:br>
              <a:rPr kumimoji="1" lang="en-US" altLang="ja-JP" sz="3200" dirty="0">
                <a:latin typeface="BIZ UDPゴシック" panose="020B0400000000000000" pitchFamily="50" charset="-128"/>
                <a:ea typeface="BIZ UDPゴシック" panose="020B0400000000000000" pitchFamily="50" charset="-128"/>
              </a:rPr>
            </a:br>
            <a:endParaRPr lang="en-US" altLang="ja-JP" sz="28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概要</a:t>
            </a:r>
          </a:p>
        </p:txBody>
      </p:sp>
      <p:graphicFrame>
        <p:nvGraphicFramePr>
          <p:cNvPr id="7" name="表 9">
            <a:extLst>
              <a:ext uri="{FF2B5EF4-FFF2-40B4-BE49-F238E27FC236}">
                <a16:creationId xmlns:a16="http://schemas.microsoft.com/office/drawing/2014/main" id="{CE3C411E-1809-77B8-DFF8-F10ECDDDA20E}"/>
              </a:ext>
            </a:extLst>
          </p:cNvPr>
          <p:cNvGraphicFramePr>
            <a:graphicFrameLocks noGrp="1"/>
          </p:cNvGraphicFramePr>
          <p:nvPr>
            <p:extLst>
              <p:ext uri="{D42A27DB-BD31-4B8C-83A1-F6EECF244321}">
                <p14:modId xmlns:p14="http://schemas.microsoft.com/office/powerpoint/2010/main" val="1538515282"/>
              </p:ext>
            </p:extLst>
          </p:nvPr>
        </p:nvGraphicFramePr>
        <p:xfrm>
          <a:off x="1554679" y="2637788"/>
          <a:ext cx="15456498" cy="2627853"/>
        </p:xfrm>
        <a:graphic>
          <a:graphicData uri="http://schemas.openxmlformats.org/drawingml/2006/table">
            <a:tbl>
              <a:tblPr firstRow="1" bandRow="1">
                <a:tableStyleId>{5C22544A-7EE6-4342-B048-85BDC9FD1C3A}</a:tableStyleId>
              </a:tblPr>
              <a:tblGrid>
                <a:gridCol w="7836630">
                  <a:extLst>
                    <a:ext uri="{9D8B030D-6E8A-4147-A177-3AD203B41FA5}">
                      <a16:colId xmlns:a16="http://schemas.microsoft.com/office/drawing/2014/main" val="690352773"/>
                    </a:ext>
                  </a:extLst>
                </a:gridCol>
                <a:gridCol w="7619868">
                  <a:extLst>
                    <a:ext uri="{9D8B030D-6E8A-4147-A177-3AD203B41FA5}">
                      <a16:colId xmlns:a16="http://schemas.microsoft.com/office/drawing/2014/main" val="596803531"/>
                    </a:ext>
                  </a:extLst>
                </a:gridCol>
              </a:tblGrid>
              <a:tr h="542273">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特徴</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想定される適用ケース</a:t>
                      </a:r>
                    </a:p>
                  </a:txBody>
                  <a:tcPr>
                    <a:solidFill>
                      <a:schemeClr val="accent6"/>
                    </a:solidFill>
                  </a:tcPr>
                </a:tc>
                <a:extLst>
                  <a:ext uri="{0D108BD9-81ED-4DB2-BD59-A6C34878D82A}">
                    <a16:rowId xmlns:a16="http://schemas.microsoft.com/office/drawing/2014/main" val="3551417218"/>
                  </a:ext>
                </a:extLst>
              </a:tr>
              <a:tr h="2085580">
                <a:tc>
                  <a:txBody>
                    <a:bodyPr/>
                    <a:lstStyle/>
                    <a:p>
                      <a:pPr marL="342900" indent="-3429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脅威や攻撃手法に対して、網羅的な対策を講じることを目指すアプローチ手法</a:t>
                      </a:r>
                      <a:endParaRPr kumimoji="1" lang="en-US" altLang="ja-JP" sz="2800" dirty="0">
                        <a:latin typeface="BIZ UDPゴシック" panose="020B0400000000000000" pitchFamily="50" charset="-128"/>
                        <a:ea typeface="BIZ UDPゴシック" panose="020B0400000000000000" pitchFamily="50" charset="-128"/>
                      </a:endParaRPr>
                    </a:p>
                    <a:p>
                      <a:pPr marL="342900" indent="-342900">
                        <a:lnSpc>
                          <a:spcPct val="110000"/>
                        </a:lnSpc>
                        <a:buFont typeface="Arial" panose="020B0604020202020204" pitchFamily="34" charset="0"/>
                        <a:buChar cha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などの認証が可能なレベルを目指して、対策基準を策定</a:t>
                      </a:r>
                    </a:p>
                  </a:txBody>
                  <a:tcPr>
                    <a:solidFill>
                      <a:schemeClr val="accent6">
                        <a:lumMod val="20000"/>
                        <a:lumOff val="80000"/>
                      </a:schemeClr>
                    </a:solidFill>
                  </a:tcPr>
                </a:tc>
                <a:tc>
                  <a:txBody>
                    <a:bodyPr/>
                    <a:lstStyle/>
                    <a:p>
                      <a:pPr marL="342900" marR="0" lvl="0" indent="-342900" algn="l" defTabSz="1320759"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のフレームワークに沿った対策基準を策定する場合</a:t>
                      </a:r>
                    </a:p>
                    <a:p>
                      <a:pPr marL="342900" indent="-342900">
                        <a:lnSpc>
                          <a:spcPct val="110000"/>
                        </a:lnSpc>
                        <a:buFont typeface="Arial" panose="020B0604020202020204" pitchFamily="34" charset="0"/>
                        <a:buChar char="•"/>
                      </a:pP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2256661036"/>
                  </a:ext>
                </a:extLst>
              </a:tr>
            </a:tbl>
          </a:graphicData>
        </a:graphic>
      </p:graphicFrame>
      <p:graphicFrame>
        <p:nvGraphicFramePr>
          <p:cNvPr id="9" name="表 9">
            <a:extLst>
              <a:ext uri="{FF2B5EF4-FFF2-40B4-BE49-F238E27FC236}">
                <a16:creationId xmlns:a16="http://schemas.microsoft.com/office/drawing/2014/main" id="{4FE07271-78F9-5FF1-0C33-C77795AB63B5}"/>
              </a:ext>
            </a:extLst>
          </p:cNvPr>
          <p:cNvGraphicFramePr>
            <a:graphicFrameLocks noGrp="1"/>
          </p:cNvGraphicFramePr>
          <p:nvPr>
            <p:extLst>
              <p:ext uri="{D42A27DB-BD31-4B8C-83A1-F6EECF244321}">
                <p14:modId xmlns:p14="http://schemas.microsoft.com/office/powerpoint/2010/main" val="4086589058"/>
              </p:ext>
            </p:extLst>
          </p:nvPr>
        </p:nvGraphicFramePr>
        <p:xfrm>
          <a:off x="1554679" y="6374578"/>
          <a:ext cx="15456498" cy="2886673"/>
        </p:xfrm>
        <a:graphic>
          <a:graphicData uri="http://schemas.openxmlformats.org/drawingml/2006/table">
            <a:tbl>
              <a:tblPr firstRow="1" bandRow="1">
                <a:tableStyleId>{5C22544A-7EE6-4342-B048-85BDC9FD1C3A}</a:tableStyleId>
              </a:tblPr>
              <a:tblGrid>
                <a:gridCol w="7836630">
                  <a:extLst>
                    <a:ext uri="{9D8B030D-6E8A-4147-A177-3AD203B41FA5}">
                      <a16:colId xmlns:a16="http://schemas.microsoft.com/office/drawing/2014/main" val="690352773"/>
                    </a:ext>
                  </a:extLst>
                </a:gridCol>
                <a:gridCol w="7619868">
                  <a:extLst>
                    <a:ext uri="{9D8B030D-6E8A-4147-A177-3AD203B41FA5}">
                      <a16:colId xmlns:a16="http://schemas.microsoft.com/office/drawing/2014/main" val="596803531"/>
                    </a:ext>
                  </a:extLst>
                </a:gridCol>
              </a:tblGrid>
              <a:tr h="519997">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メリット</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デメリット</a:t>
                      </a:r>
                    </a:p>
                  </a:txBody>
                  <a:tcPr>
                    <a:solidFill>
                      <a:schemeClr val="accent6"/>
                    </a:solidFill>
                  </a:tcPr>
                </a:tc>
                <a:extLst>
                  <a:ext uri="{0D108BD9-81ED-4DB2-BD59-A6C34878D82A}">
                    <a16:rowId xmlns:a16="http://schemas.microsoft.com/office/drawing/2014/main" val="3551417218"/>
                  </a:ext>
                </a:extLst>
              </a:tr>
              <a:tr h="2366676">
                <a:tc>
                  <a:txBody>
                    <a:bodyPr/>
                    <a:lstStyle/>
                    <a:p>
                      <a:pPr marL="342900" indent="-3429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可能な限り多くの脅威や攻撃手法に対して対策を講じる</a:t>
                      </a:r>
                    </a:p>
                    <a:p>
                      <a:pPr marL="342900" indent="-342900">
                        <a:lnSpc>
                          <a:spcPct val="110000"/>
                        </a:lnSpc>
                        <a:buFont typeface="Arial" panose="020B0604020202020204" pitchFamily="34" charset="0"/>
                        <a:buChar char="•"/>
                      </a:pPr>
                      <a:r>
                        <a:rPr kumimoji="1" lang="ja-JP" altLang="en-US" sz="2800" dirty="0">
                          <a:solidFill>
                            <a:schemeClr val="tx1"/>
                          </a:solidFill>
                          <a:latin typeface="BIZ UDPゴシック" panose="020B0400000000000000" pitchFamily="50" charset="-128"/>
                          <a:ea typeface="BIZ UDPゴシック" panose="020B0400000000000000" pitchFamily="50" charset="-128"/>
                        </a:rPr>
                        <a:t>予測できない脅威や新たな攻撃手法に対しても準備ができる状態を維持できる</a:t>
                      </a:r>
                    </a:p>
                  </a:txBody>
                  <a:tcPr>
                    <a:solidFill>
                      <a:schemeClr val="accent6">
                        <a:lumMod val="20000"/>
                        <a:lumOff val="80000"/>
                      </a:schemeClr>
                    </a:solidFill>
                  </a:tcPr>
                </a:tc>
                <a:tc>
                  <a:txBody>
                    <a:bodyPr/>
                    <a:lstStyle/>
                    <a:p>
                      <a:pPr marL="342900" marR="0" lvl="0" indent="-342900" algn="l" defTabSz="1320759"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800" dirty="0">
                          <a:solidFill>
                            <a:schemeClr val="tx1"/>
                          </a:solidFill>
                          <a:latin typeface="BIZ UDPゴシック" panose="020B0400000000000000" pitchFamily="50" charset="-128"/>
                          <a:ea typeface="BIZ UDPゴシック" panose="020B0400000000000000" pitchFamily="50" charset="-128"/>
                        </a:rPr>
                        <a:t>全体的な実施には時間がかかる</a:t>
                      </a:r>
                    </a:p>
                    <a:p>
                      <a:pPr>
                        <a:lnSpc>
                          <a:spcPct val="110000"/>
                        </a:lnSpc>
                      </a:pP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2256661036"/>
                  </a:ext>
                </a:extLst>
              </a:tr>
            </a:tbl>
          </a:graphicData>
        </a:graphic>
      </p:graphicFrame>
      <p:sp>
        <p:nvSpPr>
          <p:cNvPr id="4" name="テキスト ボックス 3">
            <a:extLst>
              <a:ext uri="{FF2B5EF4-FFF2-40B4-BE49-F238E27FC236}">
                <a16:creationId xmlns:a16="http://schemas.microsoft.com/office/drawing/2014/main" id="{99484293-5757-A673-4369-35DD3DC87ED8}"/>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p>
        </p:txBody>
      </p:sp>
      <p:sp>
        <p:nvSpPr>
          <p:cNvPr id="6" name="object 40">
            <a:extLst>
              <a:ext uri="{FF2B5EF4-FFF2-40B4-BE49-F238E27FC236}">
                <a16:creationId xmlns:a16="http://schemas.microsoft.com/office/drawing/2014/main" id="{F58E00BA-31FE-4AFE-C753-BDF356DEEBC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の構築と対策基準の策定と実施手順</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363862675"/>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1762</TotalTime>
  <Words>5915</Words>
  <Application>Microsoft Macintosh PowerPoint</Application>
  <PresentationFormat>ユーザー設定</PresentationFormat>
  <Paragraphs>918</Paragraphs>
  <Slides>46</Slides>
  <Notes>40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46</vt:i4>
      </vt:variant>
    </vt:vector>
  </HeadingPairs>
  <TitlesOfParts>
    <vt:vector size="55" baseType="lpstr">
      <vt:lpstr>BIZ UDPゴシック</vt:lpstr>
      <vt:lpstr>メイリオ</vt:lpstr>
      <vt:lpstr>游ゴシック</vt:lpstr>
      <vt:lpstr>游ゴシック Light</vt:lpstr>
      <vt:lpstr>Arial</vt:lpstr>
      <vt:lpstr>Calibri</vt:lpstr>
      <vt:lpstr>デザインの設定</vt:lpstr>
      <vt:lpstr>1_デザインの設定</vt:lpstr>
      <vt:lpstr>2_デザインの設定</vt:lpstr>
      <vt:lpstr>PowerPoint プレゼンテーション</vt:lpstr>
      <vt:lpstr>講師紹介</vt:lpstr>
      <vt:lpstr>目的</vt:lpstr>
      <vt:lpstr>支援内容の全体像</vt:lpstr>
      <vt:lpstr>スケジュール</vt:lpstr>
      <vt:lpstr>セミナー内容</vt:lpstr>
      <vt:lpstr>セミナー内容</vt:lpstr>
      <vt:lpstr>第13章. ISMSの要求事項と構築（LV.3 網羅的アプローチ）</vt:lpstr>
      <vt:lpstr>【LV.3 網羅的アプローチ】の概要</vt:lpstr>
      <vt:lpstr>【LV.3 網羅的アプローチ】フレームワークを参考とした実施手順</vt:lpstr>
      <vt:lpstr>【LV.3 網羅的アプローチ】フレームワークを参考とした実施手順</vt:lpstr>
      <vt:lpstr>【LV.3 網羅的アプローチ】フレームワークを参考とした実施手順</vt:lpstr>
      <vt:lpstr>【LV.3 網羅的アプローチ】フレームワークを参考とした実施手順</vt:lpstr>
      <vt:lpstr>【LV.3 網羅的アプローチ】フレームワークを参考とした実施手順</vt:lpstr>
      <vt:lpstr>【LV.3 網羅的アプローチ】フレームワークを参考とした実施手順</vt:lpstr>
      <vt:lpstr>【LV.3 網羅的アプローチ】フレームワークを参考とした実施手順</vt:lpstr>
      <vt:lpstr>【LV.3 網羅的アプローチ】フレームワークを参考とした実施手順</vt:lpstr>
      <vt:lpstr>【LV.3 網羅的アプローチ】フレームワークを参考とした実施手順</vt:lpstr>
      <vt:lpstr>ISMS文書体系（ISMS構築・導入に必要な文書と記録）</vt:lpstr>
      <vt:lpstr>ISMS文書体系（ISMS構築・導入に必要な文書と記録）</vt:lpstr>
      <vt:lpstr>ISMS文書体系（ISMS構築・導入に必要な文書と記録）</vt:lpstr>
      <vt:lpstr>ISMS文書体系（ISMS構築・導入に必要な文書と記録）</vt:lpstr>
      <vt:lpstr>ISO/IEC27001の審査準備と審査内容</vt:lpstr>
      <vt:lpstr>ISO/IEC27001の審査準備と審査内容</vt:lpstr>
      <vt:lpstr>ISO/IEC27001の審査準備と審査内容</vt:lpstr>
      <vt:lpstr>ISO/IEC27001の審査準備と審査内容</vt:lpstr>
      <vt:lpstr>ISO/IEC27001の審査準備と審査内容</vt:lpstr>
      <vt:lpstr>第14章. ISMSの管理策</vt:lpstr>
      <vt:lpstr>管理策の分類と構成</vt:lpstr>
      <vt:lpstr>管理策の分類と構成</vt:lpstr>
      <vt:lpstr>管理策の分類と構成</vt:lpstr>
      <vt:lpstr>第15章. 組織的対策</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作成する候補となる実施手順書類について</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第4回 令和7年度中小企業サイバーセキュリティ実践力強化プログラム</dc:title>
  <dc:subject/>
  <dc:creator/>
  <cp:keywords/>
  <dc:description/>
  <cp:lastModifiedBy>愛 角谷</cp:lastModifiedBy>
  <cp:revision>54</cp:revision>
  <dcterms:created xsi:type="dcterms:W3CDTF">2025-05-09T08:34:04Z</dcterms:created>
  <dcterms:modified xsi:type="dcterms:W3CDTF">2025-09-18T01:05:48Z</dcterms:modified>
  <cp:category/>
</cp:coreProperties>
</file>