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66"/>
  </p:notesMasterIdLst>
  <p:handoutMasterIdLst>
    <p:handoutMasterId r:id="rId67"/>
  </p:handoutMasterIdLst>
  <p:sldIdLst>
    <p:sldId id="259" r:id="rId4"/>
    <p:sldId id="277" r:id="rId5"/>
    <p:sldId id="260" r:id="rId6"/>
    <p:sldId id="272" r:id="rId7"/>
    <p:sldId id="919" r:id="rId8"/>
    <p:sldId id="920" r:id="rId9"/>
    <p:sldId id="921" r:id="rId10"/>
    <p:sldId id="611" r:id="rId11"/>
    <p:sldId id="612" r:id="rId12"/>
    <p:sldId id="613" r:id="rId13"/>
    <p:sldId id="614" r:id="rId14"/>
    <p:sldId id="615" r:id="rId15"/>
    <p:sldId id="616" r:id="rId16"/>
    <p:sldId id="617" r:id="rId17"/>
    <p:sldId id="618" r:id="rId18"/>
    <p:sldId id="619" r:id="rId19"/>
    <p:sldId id="620" r:id="rId20"/>
    <p:sldId id="621" r:id="rId21"/>
    <p:sldId id="622" r:id="rId22"/>
    <p:sldId id="623" r:id="rId23"/>
    <p:sldId id="624" r:id="rId24"/>
    <p:sldId id="625" r:id="rId25"/>
    <p:sldId id="626" r:id="rId26"/>
    <p:sldId id="627" r:id="rId27"/>
    <p:sldId id="628" r:id="rId28"/>
    <p:sldId id="629" r:id="rId29"/>
    <p:sldId id="630"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7" r:id="rId47"/>
    <p:sldId id="648" r:id="rId48"/>
    <p:sldId id="649" r:id="rId49"/>
    <p:sldId id="650" r:id="rId50"/>
    <p:sldId id="651" r:id="rId51"/>
    <p:sldId id="652" r:id="rId52"/>
    <p:sldId id="653" r:id="rId53"/>
    <p:sldId id="922" r:id="rId54"/>
    <p:sldId id="655" r:id="rId55"/>
    <p:sldId id="656" r:id="rId56"/>
    <p:sldId id="657" r:id="rId57"/>
    <p:sldId id="659" r:id="rId58"/>
    <p:sldId id="658" r:id="rId59"/>
    <p:sldId id="660" r:id="rId60"/>
    <p:sldId id="661" r:id="rId61"/>
    <p:sldId id="662" r:id="rId62"/>
    <p:sldId id="663" r:id="rId63"/>
    <p:sldId id="664" r:id="rId64"/>
    <p:sldId id="258" r:id="rId65"/>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4472C4"/>
    <a:srgbClr val="BFBFBF"/>
    <a:srgbClr val="000000"/>
    <a:srgbClr val="BB8D3B"/>
    <a:srgbClr val="008458"/>
    <a:srgbClr val="009F40"/>
    <a:srgbClr val="FFFFFF"/>
    <a:srgbClr val="DFE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83" d="100"/>
          <a:sy n="83" d="100"/>
        </p:scale>
        <p:origin x="528" y="208"/>
      </p:cViewPr>
      <p:guideLst/>
    </p:cSldViewPr>
  </p:slideViewPr>
  <p:notesTextViewPr>
    <p:cViewPr>
      <p:scale>
        <a:sx n="1" d="1"/>
        <a:sy n="1" d="1"/>
      </p:scale>
      <p:origin x="0" y="0"/>
    </p:cViewPr>
  </p:notesTextViewPr>
  <p:notesViewPr>
    <p:cSldViewPr snapToGrid="0">
      <p:cViewPr varScale="1">
        <p:scale>
          <a:sx n="136" d="100"/>
          <a:sy n="136" d="100"/>
        </p:scale>
        <p:origin x="106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t>2025/10/6</a:t>
            </a:fld>
            <a:endParaRPr kumimoji="1" lang="ja-JP" altLang="en-US"/>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t>‹#›</a:t>
            </a:fld>
            <a:endParaRPr kumimoji="1" lang="ja-JP" altLang="en-US"/>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13AF87F4-E76D-4355-AA3F-1041820C27F7}" type="datetimeFigureOut">
              <a:rPr kumimoji="1" lang="ja-JP" altLang="en-US" smtClean="0"/>
              <a:t>2025/10/6</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466C0C7-206C-4847-9BFC-7888F6F6A273}" type="slidenum">
              <a:rPr kumimoji="1" lang="ja-JP" altLang="en-US" smtClean="0"/>
              <a:t>‹#›</a:t>
            </a:fld>
            <a:endParaRPr kumimoji="1" lang="ja-JP" altLang="en-US"/>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mn-lt"/>
        <a:ea typeface="+mn-ea"/>
        <a:cs typeface="+mn-cs"/>
      </a:defRPr>
    </a:lvl1pPr>
    <a:lvl2pPr marL="660300" algn="l" defTabSz="1320600" rtl="0" eaLnBrk="1" latinLnBrk="0" hangingPunct="1">
      <a:defRPr kumimoji="1" sz="1733" kern="1200">
        <a:solidFill>
          <a:schemeClr val="tx1"/>
        </a:solidFill>
        <a:latin typeface="+mn-lt"/>
        <a:ea typeface="+mn-ea"/>
        <a:cs typeface="+mn-cs"/>
      </a:defRPr>
    </a:lvl2pPr>
    <a:lvl3pPr marL="1320600" algn="l" defTabSz="1320600" rtl="0" eaLnBrk="1" latinLnBrk="0" hangingPunct="1">
      <a:defRPr kumimoji="1" sz="1733" kern="1200">
        <a:solidFill>
          <a:schemeClr val="tx1"/>
        </a:solidFill>
        <a:latin typeface="+mn-lt"/>
        <a:ea typeface="+mn-ea"/>
        <a:cs typeface="+mn-cs"/>
      </a:defRPr>
    </a:lvl3pPr>
    <a:lvl4pPr marL="1980901" algn="l" defTabSz="1320600" rtl="0" eaLnBrk="1" latinLnBrk="0" hangingPunct="1">
      <a:defRPr kumimoji="1" sz="1733" kern="1200">
        <a:solidFill>
          <a:schemeClr val="tx1"/>
        </a:solidFill>
        <a:latin typeface="+mn-lt"/>
        <a:ea typeface="+mn-ea"/>
        <a:cs typeface="+mn-cs"/>
      </a:defRPr>
    </a:lvl4pPr>
    <a:lvl5pPr marL="2641201" algn="l" defTabSz="1320600" rtl="0" eaLnBrk="1" latinLnBrk="0" hangingPunct="1">
      <a:defRPr kumimoji="1" sz="1733" kern="1200">
        <a:solidFill>
          <a:schemeClr val="tx1"/>
        </a:solidFill>
        <a:latin typeface="+mn-lt"/>
        <a:ea typeface="+mn-ea"/>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174295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307148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271070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271478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3662623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423354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52462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204704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139033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54624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246638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258726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234340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174295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51401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110711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2609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3721456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143630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226263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60957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3471510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668219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1435033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2419153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4089266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41</a:t>
            </a:fld>
            <a:endParaRPr kumimoji="1" lang="ja-JP" altLang="en-US"/>
          </a:p>
        </p:txBody>
      </p:sp>
    </p:spTree>
    <p:extLst>
      <p:ext uri="{BB962C8B-B14F-4D97-AF65-F5344CB8AC3E}">
        <p14:creationId xmlns:p14="http://schemas.microsoft.com/office/powerpoint/2010/main" val="1806007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42</a:t>
            </a:fld>
            <a:endParaRPr kumimoji="1" lang="ja-JP" altLang="en-US"/>
          </a:p>
        </p:txBody>
      </p:sp>
    </p:spTree>
    <p:extLst>
      <p:ext uri="{BB962C8B-B14F-4D97-AF65-F5344CB8AC3E}">
        <p14:creationId xmlns:p14="http://schemas.microsoft.com/office/powerpoint/2010/main" val="3643788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43</a:t>
            </a:fld>
            <a:endParaRPr kumimoji="1" lang="ja-JP" altLang="en-US"/>
          </a:p>
        </p:txBody>
      </p:sp>
    </p:spTree>
    <p:extLst>
      <p:ext uri="{BB962C8B-B14F-4D97-AF65-F5344CB8AC3E}">
        <p14:creationId xmlns:p14="http://schemas.microsoft.com/office/powerpoint/2010/main" val="3564692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44</a:t>
            </a:fld>
            <a:endParaRPr kumimoji="1" lang="ja-JP" altLang="en-US"/>
          </a:p>
        </p:txBody>
      </p:sp>
    </p:spTree>
    <p:extLst>
      <p:ext uri="{BB962C8B-B14F-4D97-AF65-F5344CB8AC3E}">
        <p14:creationId xmlns:p14="http://schemas.microsoft.com/office/powerpoint/2010/main" val="186113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1790396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45</a:t>
            </a:fld>
            <a:endParaRPr kumimoji="1" lang="ja-JP" altLang="en-US"/>
          </a:p>
        </p:txBody>
      </p:sp>
    </p:spTree>
    <p:extLst>
      <p:ext uri="{BB962C8B-B14F-4D97-AF65-F5344CB8AC3E}">
        <p14:creationId xmlns:p14="http://schemas.microsoft.com/office/powerpoint/2010/main" val="2509997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46</a:t>
            </a:fld>
            <a:endParaRPr kumimoji="1" lang="ja-JP" altLang="en-US"/>
          </a:p>
        </p:txBody>
      </p:sp>
    </p:spTree>
    <p:extLst>
      <p:ext uri="{BB962C8B-B14F-4D97-AF65-F5344CB8AC3E}">
        <p14:creationId xmlns:p14="http://schemas.microsoft.com/office/powerpoint/2010/main" val="289728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47</a:t>
            </a:fld>
            <a:endParaRPr kumimoji="1" lang="ja-JP" altLang="en-US"/>
          </a:p>
        </p:txBody>
      </p:sp>
    </p:spTree>
    <p:extLst>
      <p:ext uri="{BB962C8B-B14F-4D97-AF65-F5344CB8AC3E}">
        <p14:creationId xmlns:p14="http://schemas.microsoft.com/office/powerpoint/2010/main" val="1175800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48</a:t>
            </a:fld>
            <a:endParaRPr kumimoji="1" lang="ja-JP" altLang="en-US"/>
          </a:p>
        </p:txBody>
      </p:sp>
    </p:spTree>
    <p:extLst>
      <p:ext uri="{BB962C8B-B14F-4D97-AF65-F5344CB8AC3E}">
        <p14:creationId xmlns:p14="http://schemas.microsoft.com/office/powerpoint/2010/main" val="405915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49</a:t>
            </a:fld>
            <a:endParaRPr kumimoji="1" lang="ja-JP" altLang="en-US"/>
          </a:p>
        </p:txBody>
      </p:sp>
    </p:spTree>
    <p:extLst>
      <p:ext uri="{BB962C8B-B14F-4D97-AF65-F5344CB8AC3E}">
        <p14:creationId xmlns:p14="http://schemas.microsoft.com/office/powerpoint/2010/main" val="948724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algn="l"/>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50</a:t>
            </a:fld>
            <a:endParaRPr kumimoji="1" lang="ja-JP" altLang="en-US"/>
          </a:p>
        </p:txBody>
      </p:sp>
    </p:spTree>
    <p:extLst>
      <p:ext uri="{BB962C8B-B14F-4D97-AF65-F5344CB8AC3E}">
        <p14:creationId xmlns:p14="http://schemas.microsoft.com/office/powerpoint/2010/main" val="2177700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71F6-1EC4-9CD8-E631-8169601C1E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A525B4-E572-3E5D-21E3-C003AF1A35E4}"/>
              </a:ext>
            </a:extLst>
          </p:cNvPr>
          <p:cNvSpPr>
            <a:spLocks noGrp="1" noRot="1" noChangeAspect="1"/>
          </p:cNvSpPr>
          <p:nvPr>
            <p:ph type="sldImg"/>
          </p:nvPr>
        </p:nvSpPr>
        <p:spPr>
          <a:xfrm>
            <a:off x="2917825" y="858838"/>
            <a:ext cx="4110038" cy="2312987"/>
          </a:xfrm>
        </p:spPr>
      </p:sp>
      <p:sp>
        <p:nvSpPr>
          <p:cNvPr id="3" name="ノート プレースホルダー 2">
            <a:extLst>
              <a:ext uri="{FF2B5EF4-FFF2-40B4-BE49-F238E27FC236}">
                <a16:creationId xmlns:a16="http://schemas.microsoft.com/office/drawing/2014/main" id="{A48EA1FC-C05A-0B43-A04E-B401B5968ADC}"/>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BECA903F-D773-BE21-497B-B6E598DB2320}"/>
              </a:ext>
            </a:extLst>
          </p:cNvPr>
          <p:cNvSpPr>
            <a:spLocks noGrp="1"/>
          </p:cNvSpPr>
          <p:nvPr>
            <p:ph type="sldNum" sz="quarter" idx="5"/>
          </p:nvPr>
        </p:nvSpPr>
        <p:spPr/>
        <p:txBody>
          <a:bodyPr/>
          <a:lstStyle/>
          <a:p>
            <a:fld id="{7D95702B-A176-47F2-94B3-59C819DD5A0E}" type="slidenum">
              <a:rPr kumimoji="1" lang="ja-JP" altLang="en-US" smtClean="0"/>
              <a:t>51</a:t>
            </a:fld>
            <a:endParaRPr kumimoji="1" lang="ja-JP" altLang="en-US"/>
          </a:p>
        </p:txBody>
      </p:sp>
    </p:spTree>
    <p:extLst>
      <p:ext uri="{BB962C8B-B14F-4D97-AF65-F5344CB8AC3E}">
        <p14:creationId xmlns:p14="http://schemas.microsoft.com/office/powerpoint/2010/main" val="513390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52</a:t>
            </a:fld>
            <a:endParaRPr kumimoji="1" lang="ja-JP" altLang="en-US"/>
          </a:p>
        </p:txBody>
      </p:sp>
    </p:spTree>
    <p:extLst>
      <p:ext uri="{BB962C8B-B14F-4D97-AF65-F5344CB8AC3E}">
        <p14:creationId xmlns:p14="http://schemas.microsoft.com/office/powerpoint/2010/main" val="2000800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53</a:t>
            </a:fld>
            <a:endParaRPr kumimoji="1" lang="ja-JP" altLang="en-US"/>
          </a:p>
        </p:txBody>
      </p:sp>
    </p:spTree>
    <p:extLst>
      <p:ext uri="{BB962C8B-B14F-4D97-AF65-F5344CB8AC3E}">
        <p14:creationId xmlns:p14="http://schemas.microsoft.com/office/powerpoint/2010/main" val="3993445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54</a:t>
            </a:fld>
            <a:endParaRPr kumimoji="1" lang="ja-JP" altLang="en-US"/>
          </a:p>
        </p:txBody>
      </p:sp>
    </p:spTree>
    <p:extLst>
      <p:ext uri="{BB962C8B-B14F-4D97-AF65-F5344CB8AC3E}">
        <p14:creationId xmlns:p14="http://schemas.microsoft.com/office/powerpoint/2010/main" val="35850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2595547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55</a:t>
            </a:fld>
            <a:endParaRPr kumimoji="1" lang="ja-JP" altLang="en-US"/>
          </a:p>
        </p:txBody>
      </p:sp>
    </p:spTree>
    <p:extLst>
      <p:ext uri="{BB962C8B-B14F-4D97-AF65-F5344CB8AC3E}">
        <p14:creationId xmlns:p14="http://schemas.microsoft.com/office/powerpoint/2010/main" val="3495385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56</a:t>
            </a:fld>
            <a:endParaRPr kumimoji="1" lang="ja-JP" altLang="en-US"/>
          </a:p>
        </p:txBody>
      </p:sp>
    </p:spTree>
    <p:extLst>
      <p:ext uri="{BB962C8B-B14F-4D97-AF65-F5344CB8AC3E}">
        <p14:creationId xmlns:p14="http://schemas.microsoft.com/office/powerpoint/2010/main" val="4216852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57</a:t>
            </a:fld>
            <a:endParaRPr kumimoji="1" lang="ja-JP" altLang="en-US"/>
          </a:p>
        </p:txBody>
      </p:sp>
    </p:spTree>
    <p:extLst>
      <p:ext uri="{BB962C8B-B14F-4D97-AF65-F5344CB8AC3E}">
        <p14:creationId xmlns:p14="http://schemas.microsoft.com/office/powerpoint/2010/main" val="1290476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58</a:t>
            </a:fld>
            <a:endParaRPr kumimoji="1" lang="ja-JP" altLang="en-US"/>
          </a:p>
        </p:txBody>
      </p:sp>
    </p:spTree>
    <p:extLst>
      <p:ext uri="{BB962C8B-B14F-4D97-AF65-F5344CB8AC3E}">
        <p14:creationId xmlns:p14="http://schemas.microsoft.com/office/powerpoint/2010/main" val="881591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lvl="0" indent="0" algn="l">
              <a:lnSpc>
                <a:spcPts val="2000"/>
              </a:lnSpc>
              <a:buSzPts val="1200"/>
              <a:buFont typeface="Wingdings" panose="05000000000000000000" pitchFamily="2" charset="2"/>
              <a:buNone/>
              <a:tabLst>
                <a:tab pos="1162050" algn="l"/>
              </a:tabLst>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59</a:t>
            </a:fld>
            <a:endParaRPr kumimoji="1" lang="ja-JP" altLang="en-US"/>
          </a:p>
        </p:txBody>
      </p:sp>
    </p:spTree>
    <p:extLst>
      <p:ext uri="{BB962C8B-B14F-4D97-AF65-F5344CB8AC3E}">
        <p14:creationId xmlns:p14="http://schemas.microsoft.com/office/powerpoint/2010/main" val="1365491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60</a:t>
            </a:fld>
            <a:endParaRPr kumimoji="1" lang="ja-JP" altLang="en-US"/>
          </a:p>
        </p:txBody>
      </p:sp>
    </p:spTree>
    <p:extLst>
      <p:ext uri="{BB962C8B-B14F-4D97-AF65-F5344CB8AC3E}">
        <p14:creationId xmlns:p14="http://schemas.microsoft.com/office/powerpoint/2010/main" val="291368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61</a:t>
            </a:fld>
            <a:endParaRPr kumimoji="1" lang="ja-JP" altLang="en-US"/>
          </a:p>
        </p:txBody>
      </p:sp>
    </p:spTree>
    <p:extLst>
      <p:ext uri="{BB962C8B-B14F-4D97-AF65-F5344CB8AC3E}">
        <p14:creationId xmlns:p14="http://schemas.microsoft.com/office/powerpoint/2010/main" val="225819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101742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231846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258726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34340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メイリオ" panose="020B0604030504040204" pitchFamily="50" charset="-128"/>
                <a:ea typeface="メイリオ" panose="020B0604030504040204"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b">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683939"/>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24639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416483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913986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637741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72587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126257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822944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695646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1798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203040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809633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120651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defRPr>
            </a:lvl1p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36042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3" name="テキスト ボックス 2">
            <a:extLst>
              <a:ext uri="{FF2B5EF4-FFF2-40B4-BE49-F238E27FC236}">
                <a16:creationId xmlns:a16="http://schemas.microsoft.com/office/drawing/2014/main" id="{5FF8205C-72A1-5B56-0405-A89DAE733C0B}"/>
              </a:ext>
            </a:extLst>
          </p:cNvPr>
          <p:cNvSpPr txBox="1"/>
          <p:nvPr/>
        </p:nvSpPr>
        <p:spPr>
          <a:xfrm>
            <a:off x="3945361" y="3982631"/>
            <a:ext cx="1223539" cy="944489"/>
          </a:xfrm>
          <a:prstGeom prst="rect">
            <a:avLst/>
          </a:prstGeom>
          <a:noFill/>
        </p:spPr>
        <p:txBody>
          <a:bodyPr wrap="square" rtlCol="0">
            <a:spAutoFit/>
          </a:bodyPr>
          <a:lstStyle/>
          <a:p>
            <a:pPr algn="ctr">
              <a:lnSpc>
                <a:spcPct val="110000"/>
              </a:lnSpc>
            </a:pP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5</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a:p>
            <a:pPr algn="ctr">
              <a:lnSpc>
                <a:spcPct val="110000"/>
              </a:lnSpc>
            </a:pPr>
            <a:endParaRPr kumimoji="1" lang="ja-JP" altLang="en-US" dirty="0">
              <a:latin typeface="BIZ UDPゴシック" panose="020B0400000000000000" pitchFamily="50" charset="-128"/>
              <a:ea typeface="BIZ UDPゴシック" panose="020B0400000000000000" pitchFamily="50" charset="-128"/>
            </a:endParaRPr>
          </a:p>
        </p:txBody>
      </p:sp>
      <p:sp>
        <p:nvSpPr>
          <p:cNvPr id="4" name="字幕 2">
            <a:extLst>
              <a:ext uri="{FF2B5EF4-FFF2-40B4-BE49-F238E27FC236}">
                <a16:creationId xmlns:a16="http://schemas.microsoft.com/office/drawing/2014/main" id="{B1A60AC5-090E-4CD0-FC0E-6626EFDBEC42}"/>
              </a:ext>
            </a:extLst>
          </p:cNvPr>
          <p:cNvSpPr txBox="1">
            <a:spLocks/>
          </p:cNvSpPr>
          <p:nvPr/>
        </p:nvSpPr>
        <p:spPr>
          <a:xfrm>
            <a:off x="1091365" y="4659086"/>
            <a:ext cx="9575800" cy="92333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7</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ISMS</a:t>
            </a:r>
            <a:r>
              <a:rPr lang="ja-JP" altLang="en-US" sz="2000" b="1" dirty="0">
                <a:solidFill>
                  <a:srgbClr val="0BA931"/>
                </a:solidFill>
                <a:latin typeface="BIZ UDPゴシック" panose="020B0400000000000000" pitchFamily="50" charset="-128"/>
                <a:ea typeface="BIZ UDPゴシック" panose="020B0400000000000000" pitchFamily="50" charset="-128"/>
              </a:rPr>
              <a:t>の構築と対策基準の策定と実施手順</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a:p>
            <a:pPr algn="l"/>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その</a:t>
            </a:r>
            <a:r>
              <a:rPr lang="en-US" altLang="ja-JP" sz="2000" b="1" dirty="0">
                <a:solidFill>
                  <a:srgbClr val="0BA931"/>
                </a:solidFill>
                <a:latin typeface="BIZ UDPゴシック" panose="020B0400000000000000" pitchFamily="50" charset="-128"/>
                <a:ea typeface="BIZ UDPゴシック" panose="020B0400000000000000" pitchFamily="50" charset="-128"/>
              </a:rPr>
              <a:t>2</a:t>
            </a:r>
            <a:r>
              <a:rPr lang="ja-JP" altLang="en-US" sz="2000" b="1" dirty="0">
                <a:solidFill>
                  <a:srgbClr val="0BA931"/>
                </a:solidFill>
                <a:latin typeface="BIZ UDPゴシック" panose="020B0400000000000000" pitchFamily="50" charset="-128"/>
                <a:ea typeface="BIZ UDPゴシック" panose="020B0400000000000000" pitchFamily="50" charset="-128"/>
              </a:rPr>
              <a:t> （第</a:t>
            </a:r>
            <a:r>
              <a:rPr lang="en-US" altLang="ja-JP" sz="2000" b="1" dirty="0">
                <a:solidFill>
                  <a:srgbClr val="0BA931"/>
                </a:solidFill>
                <a:latin typeface="BIZ UDPゴシック" panose="020B0400000000000000" pitchFamily="50" charset="-128"/>
                <a:ea typeface="BIZ UDPゴシック" panose="020B0400000000000000" pitchFamily="50" charset="-128"/>
              </a:rPr>
              <a:t>14</a:t>
            </a:r>
            <a:r>
              <a:rPr lang="ja-JP" altLang="en-US" sz="2000" b="1" dirty="0">
                <a:solidFill>
                  <a:srgbClr val="0BA931"/>
                </a:solidFill>
                <a:latin typeface="BIZ UDPゴシック" panose="020B0400000000000000" pitchFamily="50" charset="-128"/>
                <a:ea typeface="BIZ UDPゴシック" panose="020B0400000000000000" pitchFamily="50" charset="-128"/>
              </a:rPr>
              <a:t>章～第</a:t>
            </a:r>
            <a:r>
              <a:rPr lang="en-US" altLang="ja-JP" sz="2000" b="1" dirty="0">
                <a:solidFill>
                  <a:srgbClr val="0BA931"/>
                </a:solidFill>
                <a:latin typeface="BIZ UDPゴシック" panose="020B0400000000000000" pitchFamily="50" charset="-128"/>
                <a:ea typeface="BIZ UDPゴシック" panose="020B0400000000000000" pitchFamily="50" charset="-128"/>
              </a:rPr>
              <a:t>19</a:t>
            </a:r>
            <a:r>
              <a:rPr lang="ja-JP" altLang="en-US" sz="2000" b="1" dirty="0">
                <a:solidFill>
                  <a:srgbClr val="0BA931"/>
                </a:solidFill>
                <a:latin typeface="BIZ UDPゴシック" panose="020B0400000000000000" pitchFamily="50" charset="-128"/>
                <a:ea typeface="BIZ UDPゴシック" panose="020B0400000000000000" pitchFamily="50" charset="-128"/>
              </a:rPr>
              <a:t>章）</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393875"/>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管理策のテーマと属性</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各テーマより管理策の例示</a:t>
            </a:r>
            <a:endParaRPr lang="en-US" altLang="ja-JP" sz="3600" dirty="0">
              <a:latin typeface="BIZ UDPゴシック" panose="020B0400000000000000" pitchFamily="50" charset="-128"/>
              <a:ea typeface="BIZ UDPゴシック" panose="020B0400000000000000" pitchFamily="50" charset="-128"/>
            </a:endParaRPr>
          </a:p>
          <a:p>
            <a:pPr marL="571500" indent="-571500">
              <a:buFont typeface="Arial" panose="020B0604020202020204" pitchFamily="34" charset="0"/>
              <a:buChar char="•"/>
            </a:pP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graphicFrame>
        <p:nvGraphicFramePr>
          <p:cNvPr id="7" name="表 9">
            <a:extLst>
              <a:ext uri="{FF2B5EF4-FFF2-40B4-BE49-F238E27FC236}">
                <a16:creationId xmlns:a16="http://schemas.microsoft.com/office/drawing/2014/main" id="{E82DDFCA-BEB5-8187-7183-72D8F84458D0}"/>
              </a:ext>
            </a:extLst>
          </p:cNvPr>
          <p:cNvGraphicFramePr>
            <a:graphicFrameLocks noGrp="1"/>
          </p:cNvGraphicFramePr>
          <p:nvPr/>
        </p:nvGraphicFramePr>
        <p:xfrm>
          <a:off x="1527890" y="2390400"/>
          <a:ext cx="15510076" cy="4325362"/>
        </p:xfrm>
        <a:graphic>
          <a:graphicData uri="http://schemas.openxmlformats.org/drawingml/2006/table">
            <a:tbl>
              <a:tblPr firstRow="1" bandRow="1">
                <a:tableStyleId>{5C22544A-7EE6-4342-B048-85BDC9FD1C3A}</a:tableStyleId>
              </a:tblPr>
              <a:tblGrid>
                <a:gridCol w="5312857">
                  <a:extLst>
                    <a:ext uri="{9D8B030D-6E8A-4147-A177-3AD203B41FA5}">
                      <a16:colId xmlns:a16="http://schemas.microsoft.com/office/drawing/2014/main" val="1891961886"/>
                    </a:ext>
                  </a:extLst>
                </a:gridCol>
                <a:gridCol w="1552755">
                  <a:extLst>
                    <a:ext uri="{9D8B030D-6E8A-4147-A177-3AD203B41FA5}">
                      <a16:colId xmlns:a16="http://schemas.microsoft.com/office/drawing/2014/main" val="690352773"/>
                    </a:ext>
                  </a:extLst>
                </a:gridCol>
                <a:gridCol w="8644464">
                  <a:extLst>
                    <a:ext uri="{9D8B030D-6E8A-4147-A177-3AD203B41FA5}">
                      <a16:colId xmlns:a16="http://schemas.microsoft.com/office/drawing/2014/main" val="596803531"/>
                    </a:ext>
                  </a:extLst>
                </a:gridCol>
              </a:tblGrid>
              <a:tr h="423821">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カテゴリ</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属性数</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関連するガイドラインなど</a:t>
                      </a:r>
                    </a:p>
                  </a:txBody>
                  <a:tcPr anchor="ctr">
                    <a:solidFill>
                      <a:schemeClr val="accent6"/>
                    </a:solidFill>
                  </a:tcPr>
                </a:tc>
                <a:extLst>
                  <a:ext uri="{0D108BD9-81ED-4DB2-BD59-A6C34878D82A}">
                    <a16:rowId xmlns:a16="http://schemas.microsoft.com/office/drawing/2014/main" val="3551417218"/>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管理策タイプ</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ー</a:t>
                      </a:r>
                    </a:p>
                  </a:txBody>
                  <a:tcPr marL="180000" anchor="ctr">
                    <a:solidFill>
                      <a:schemeClr val="accent6">
                        <a:lumMod val="40000"/>
                        <a:lumOff val="60000"/>
                      </a:schemeClr>
                    </a:solidFill>
                  </a:tcPr>
                </a:tc>
                <a:extLst>
                  <a:ext uri="{0D108BD9-81ED-4DB2-BD59-A6C34878D82A}">
                    <a16:rowId xmlns:a16="http://schemas.microsoft.com/office/drawing/2014/main" val="2256661036"/>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情報セキュリティ特性</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ISO/IEC 27001</a:t>
                      </a:r>
                      <a:endParaRPr kumimoji="1" lang="ja-JP" altLang="en-US" sz="3200" dirty="0">
                        <a:latin typeface="BIZ UDPゴシック" panose="020B0400000000000000" pitchFamily="50" charset="-128"/>
                        <a:ea typeface="BIZ UDPゴシック" panose="020B0400000000000000" pitchFamily="50" charset="-128"/>
                      </a:endParaRPr>
                    </a:p>
                  </a:txBody>
                  <a:tcPr marL="180000" anchor="ctr">
                    <a:solidFill>
                      <a:schemeClr val="accent6">
                        <a:lumMod val="20000"/>
                        <a:lumOff val="80000"/>
                      </a:schemeClr>
                    </a:solidFill>
                  </a:tcPr>
                </a:tc>
                <a:extLst>
                  <a:ext uri="{0D108BD9-81ED-4DB2-BD59-A6C34878D82A}">
                    <a16:rowId xmlns:a16="http://schemas.microsoft.com/office/drawing/2014/main" val="3268881162"/>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サイバーセキュリティ概念</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5</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サイバーセキュリティフレームワーク</a:t>
                      </a:r>
                    </a:p>
                  </a:txBody>
                  <a:tcPr marL="180000" anchor="ctr">
                    <a:solidFill>
                      <a:schemeClr val="accent6">
                        <a:lumMod val="40000"/>
                        <a:lumOff val="60000"/>
                      </a:schemeClr>
                    </a:solidFill>
                  </a:tcPr>
                </a:tc>
                <a:extLst>
                  <a:ext uri="{0D108BD9-81ED-4DB2-BD59-A6C34878D82A}">
                    <a16:rowId xmlns:a16="http://schemas.microsoft.com/office/drawing/2014/main" val="1552778306"/>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運用機能</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15</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ISO/IEC 27002:2022</a:t>
                      </a:r>
                    </a:p>
                  </a:txBody>
                  <a:tcPr marL="180000" anchor="ctr">
                    <a:solidFill>
                      <a:schemeClr val="accent6">
                        <a:lumMod val="20000"/>
                        <a:lumOff val="80000"/>
                      </a:schemeClr>
                    </a:solidFill>
                  </a:tcPr>
                </a:tc>
                <a:extLst>
                  <a:ext uri="{0D108BD9-81ED-4DB2-BD59-A6C34878D82A}">
                    <a16:rowId xmlns:a16="http://schemas.microsoft.com/office/drawing/2014/main" val="656946080"/>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セキュリティドメイン</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4</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ー</a:t>
                      </a:r>
                      <a:endParaRPr kumimoji="1" lang="en-US" altLang="ja-JP" sz="3200" dirty="0">
                        <a:latin typeface="BIZ UDPゴシック" panose="020B0400000000000000" pitchFamily="50" charset="-128"/>
                        <a:ea typeface="BIZ UDPゴシック" panose="020B0400000000000000" pitchFamily="50" charset="-128"/>
                      </a:endParaRPr>
                    </a:p>
                  </a:txBody>
                  <a:tcPr marL="180000" anchor="ctr">
                    <a:solidFill>
                      <a:schemeClr val="accent6">
                        <a:lumMod val="40000"/>
                        <a:lumOff val="60000"/>
                      </a:schemeClr>
                    </a:solidFill>
                  </a:tcPr>
                </a:tc>
                <a:extLst>
                  <a:ext uri="{0D108BD9-81ED-4DB2-BD59-A6C34878D82A}">
                    <a16:rowId xmlns:a16="http://schemas.microsoft.com/office/drawing/2014/main" val="1882844724"/>
                  </a:ext>
                </a:extLst>
              </a:tr>
            </a:tbl>
          </a:graphicData>
        </a:graphic>
      </p:graphicFrame>
      <p:sp>
        <p:nvSpPr>
          <p:cNvPr id="9" name="テキスト ボックス 8">
            <a:extLst>
              <a:ext uri="{FF2B5EF4-FFF2-40B4-BE49-F238E27FC236}">
                <a16:creationId xmlns:a16="http://schemas.microsoft.com/office/drawing/2014/main" id="{1AEB876A-730E-E4EA-5D15-D65B51DC6B53}"/>
              </a:ext>
            </a:extLst>
          </p:cNvPr>
          <p:cNvSpPr txBox="1"/>
          <p:nvPr/>
        </p:nvSpPr>
        <p:spPr>
          <a:xfrm>
            <a:off x="1554679" y="7907721"/>
            <a:ext cx="15456498" cy="1099468"/>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ISO/IEC 27002 </a:t>
            </a:r>
            <a:r>
              <a:rPr kumimoji="1" lang="ja-JP" altLang="en-US" sz="3200" dirty="0">
                <a:latin typeface="BIZ UDPゴシック" panose="020B0400000000000000" pitchFamily="50" charset="-128"/>
                <a:ea typeface="BIZ UDPゴシック" panose="020B0400000000000000" pitchFamily="50" charset="-128"/>
              </a:rPr>
              <a:t>附属書</a:t>
            </a:r>
            <a:r>
              <a:rPr kumimoji="1" lang="en-US" altLang="ja-JP" sz="3200" dirty="0">
                <a:latin typeface="BIZ UDPゴシック" panose="020B0400000000000000" pitchFamily="50" charset="-128"/>
                <a:ea typeface="BIZ UDPゴシック" panose="020B0400000000000000" pitchFamily="50" charset="-128"/>
              </a:rPr>
              <a:t>A</a:t>
            </a:r>
            <a:r>
              <a:rPr kumimoji="1" lang="ja-JP" altLang="en-US" sz="3200" dirty="0">
                <a:latin typeface="BIZ UDPゴシック" panose="020B0400000000000000" pitchFamily="50" charset="-128"/>
                <a:ea typeface="BIZ UDPゴシック" panose="020B0400000000000000" pitchFamily="50" charset="-128"/>
              </a:rPr>
              <a:t>に記載</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使い方は別紙、</a:t>
            </a: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管理策の属性説明資料を参照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490A453B-999E-B0CD-FCB1-10CDB1D952C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21369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対策基準と実施手順の作成方法</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097982"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a:t>
            </a: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554679" y="2174400"/>
            <a:ext cx="15456498" cy="6685613"/>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管理策の決定</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リスクアセスメント結果を考慮し、適切なリスク対応を選択する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実施に必要なすべての管理策を決定する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管理策の検証</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必要な管理策の見落としがないか検証する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適用宣言書の作成</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必要な管理策と実施する理由を記載する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管理策をすでに実施しているかを記載する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管理策を除外した理由を記載する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実施手順の作成</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具体的な実施手順を作成する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9B2A3C99-499B-D929-4075-6D5A5C90DA5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80619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15</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組織的対策</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作成する候補となる実施手順書類について</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組織的対策として重要となる実施項目</a:t>
            </a:r>
          </a:p>
        </p:txBody>
      </p:sp>
      <p:sp>
        <p:nvSpPr>
          <p:cNvPr id="4" name="object 40">
            <a:extLst>
              <a:ext uri="{FF2B5EF4-FFF2-40B4-BE49-F238E27FC236}">
                <a16:creationId xmlns:a16="http://schemas.microsoft.com/office/drawing/2014/main" id="{D1741E51-A099-3784-8D48-8385F7085A0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68671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a:t>
            </a:r>
            <a:r>
              <a:rPr lang="ja-JP" altLang="en-US" sz="3600" dirty="0">
                <a:latin typeface="BIZ UDPゴシック" panose="020B0400000000000000" pitchFamily="50" charset="-128"/>
                <a:ea typeface="BIZ UDPゴシック" panose="020B0400000000000000" pitchFamily="50" charset="-128"/>
              </a:rPr>
              <a:t> 情報セキュリティのための方針群</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方針およびトピック固有の個別方針は、これを定義し、経営陣によって承認され、発行し、関連する要員および関連する利害関係者へ伝達し認識され、計画した間隔でおよび重要な変化が発生した場合に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651962"/>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 </a:t>
            </a:r>
            <a:r>
              <a:rPr lang="ja-JP" altLang="en-US" sz="3600" dirty="0">
                <a:latin typeface="BIZ UDPゴシック" panose="020B0400000000000000" pitchFamily="50" charset="-128"/>
                <a:ea typeface="BIZ UDPゴシック" panose="020B0400000000000000" pitchFamily="50" charset="-128"/>
              </a:rPr>
              <a:t>情報セキュリティの役割および責任</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5223062"/>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情報セキュリティの役割および責任を、組織の要求に従って定め、割り当てなければならない。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P15】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7106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a:t>
            </a:r>
            <a:r>
              <a:rPr lang="ja-JP" altLang="en-US" sz="3600" dirty="0">
                <a:latin typeface="BIZ UDPゴシック" panose="020B0400000000000000" pitchFamily="50" charset="-128"/>
                <a:ea typeface="BIZ UDPゴシック" panose="020B0400000000000000" pitchFamily="50" charset="-128"/>
              </a:rPr>
              <a:t> 職務の分離</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6883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相反する職務および責任範囲は、分離しなければならない。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P16】</a:t>
            </a:r>
          </a:p>
        </p:txBody>
      </p:sp>
      <p:sp>
        <p:nvSpPr>
          <p:cNvPr id="11" name="object 40">
            <a:extLst>
              <a:ext uri="{FF2B5EF4-FFF2-40B4-BE49-F238E27FC236}">
                <a16:creationId xmlns:a16="http://schemas.microsoft.com/office/drawing/2014/main" id="{87DCEB2D-053A-FE1A-6E99-4077BFE4408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91C78FC0-15ED-55FB-5476-9BC695D4CDF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78711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5.4</a:t>
            </a:r>
            <a:r>
              <a:rPr lang="ja-JP" altLang="en-US" sz="3600" dirty="0">
                <a:latin typeface="BIZ UDPゴシック" panose="020B0400000000000000" pitchFamily="50" charset="-128"/>
                <a:ea typeface="BIZ UDPゴシック" panose="020B0400000000000000" pitchFamily="50" charset="-128"/>
              </a:rPr>
              <a:t> 経営陣の責任</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経営陣は、組織の確立された情報セキュリティ方針、トピック固有の個別方針および手順に従った情報セキュリティの適用を、すべての要員に要求しなければならない。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16</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00579"/>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5.5 </a:t>
            </a:r>
            <a:r>
              <a:rPr lang="ja-JP" altLang="en-US" sz="3600" dirty="0">
                <a:latin typeface="BIZ UDPゴシック" panose="020B0400000000000000" pitchFamily="50" charset="-128"/>
                <a:ea typeface="BIZ UDPゴシック" panose="020B0400000000000000" pitchFamily="50" charset="-128"/>
              </a:rPr>
              <a:t>関係当局との連絡</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71679"/>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組織は、関係当局との連絡体制を確立および維持しなければならない。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P16】</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7553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5.6</a:t>
            </a:r>
            <a:r>
              <a:rPr lang="ja-JP" altLang="en-US" sz="3600" dirty="0">
                <a:latin typeface="BIZ UDPゴシック" panose="020B0400000000000000" pitchFamily="50" charset="-128"/>
                <a:ea typeface="BIZ UDPゴシック" panose="020B0400000000000000" pitchFamily="50" charset="-128"/>
              </a:rPr>
              <a:t> 専門組織との連絡</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5743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組織は、情報セキュリティに関する研究会または会議、および情報セキュリティの専門家からの協会・団体との連絡体制を確立し維持しなければならない。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P17</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P18】</a:t>
            </a:r>
          </a:p>
        </p:txBody>
      </p:sp>
      <p:sp>
        <p:nvSpPr>
          <p:cNvPr id="6" name="object 40">
            <a:extLst>
              <a:ext uri="{FF2B5EF4-FFF2-40B4-BE49-F238E27FC236}">
                <a16:creationId xmlns:a16="http://schemas.microsoft.com/office/drawing/2014/main" id="{5C8FFB75-959E-365F-F0F2-DE8B7853498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9D071F2A-15FC-F12E-5B4D-07F0EB664167}"/>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412587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5.7</a:t>
            </a:r>
            <a:r>
              <a:rPr lang="ja-JP" altLang="en-US" sz="3600" dirty="0">
                <a:latin typeface="BIZ UDPゴシック" panose="020B0400000000000000" pitchFamily="50" charset="-128"/>
                <a:ea typeface="BIZ UDPゴシック" panose="020B0400000000000000" pitchFamily="50" charset="-128"/>
              </a:rPr>
              <a:t> 脅威インテリジェンス</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情報セキュリティの脅威に関連する情報を収集および分析し、脅威インテリジェンスを構築しなければならない。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P23】</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5.8 </a:t>
            </a:r>
            <a:r>
              <a:rPr lang="ja-JP" altLang="en-US" sz="3600" dirty="0">
                <a:latin typeface="BIZ UDPゴシック" panose="020B0400000000000000" pitchFamily="50" charset="-128"/>
                <a:ea typeface="BIZ UDPゴシック" panose="020B0400000000000000" pitchFamily="50" charset="-128"/>
              </a:rPr>
              <a:t>プロジェクトマネジメントにおける情報セキュリティ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情報セキュリティをプロジェクトマネジメントに組み入れなければならない。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18</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2677"/>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5.9 </a:t>
            </a:r>
            <a:r>
              <a:rPr lang="ja-JP" altLang="en-US" sz="3600" dirty="0">
                <a:latin typeface="BIZ UDPゴシック" panose="020B0400000000000000" pitchFamily="50" charset="-128"/>
                <a:ea typeface="BIZ UDPゴシック" panose="020B0400000000000000" pitchFamily="50" charset="-128"/>
              </a:rPr>
              <a:t>情報及びその他の関連資産の目録</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4577"/>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管理責任者を含む情報およびその他の関連資産の目録を作成し、維持しなければならない。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P23】</a:t>
            </a:r>
          </a:p>
        </p:txBody>
      </p:sp>
      <p:sp>
        <p:nvSpPr>
          <p:cNvPr id="6" name="object 40">
            <a:extLst>
              <a:ext uri="{FF2B5EF4-FFF2-40B4-BE49-F238E27FC236}">
                <a16:creationId xmlns:a16="http://schemas.microsoft.com/office/drawing/2014/main" id="{3C772A48-2292-DFA1-2E7E-852275FF844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8C9D697C-5CAE-EC88-2E19-4CF764F27C7F}"/>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380053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5.10</a:t>
            </a:r>
            <a:r>
              <a:rPr lang="ja-JP" altLang="en-US" sz="3600" dirty="0">
                <a:latin typeface="BIZ UDPゴシック" panose="020B0400000000000000" pitchFamily="50" charset="-128"/>
                <a:ea typeface="BIZ UDPゴシック" panose="020B0400000000000000" pitchFamily="50" charset="-128"/>
              </a:rPr>
              <a:t> 情報及びその他の関連資産の利用の許容範囲</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情報およびその他の関連資産の利用並びに取扱い手順の許容範囲に関する規則は、明確にし、文書化し、実施しなければならない。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P23</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5.11</a:t>
            </a:r>
            <a:r>
              <a:rPr lang="ja-JP" altLang="en-US" sz="3600" dirty="0">
                <a:latin typeface="BIZ UDPゴシック" panose="020B0400000000000000" pitchFamily="50" charset="-128"/>
                <a:ea typeface="BIZ UDPゴシック" panose="020B0400000000000000" pitchFamily="50" charset="-128"/>
              </a:rPr>
              <a:t> 資産の返却</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要員および必要に応じてその他の利害関係者は、雇用、契約または合意の変更または終了時に、自らが所持する組織の資産のすべてを返却しなければならない。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8791"/>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5.12</a:t>
            </a:r>
            <a:r>
              <a:rPr lang="ja-JP" altLang="en-US" sz="3600" dirty="0">
                <a:latin typeface="BIZ UDPゴシック" panose="020B0400000000000000" pitchFamily="50" charset="-128"/>
                <a:ea typeface="BIZ UDPゴシック" panose="020B0400000000000000" pitchFamily="50" charset="-128"/>
              </a:rPr>
              <a:t> 情報の分類</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0691"/>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情報は、機密性、完全性、可用性および関連する利害関係者の要求事項に基づく組織の情報セキュリティの要求に従って分類しなければならない。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P18</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P19】</a:t>
            </a:r>
          </a:p>
        </p:txBody>
      </p:sp>
      <p:sp>
        <p:nvSpPr>
          <p:cNvPr id="6" name="object 40">
            <a:extLst>
              <a:ext uri="{FF2B5EF4-FFF2-40B4-BE49-F238E27FC236}">
                <a16:creationId xmlns:a16="http://schemas.microsoft.com/office/drawing/2014/main" id="{6A0F66AF-5D24-E440-B361-C259A49EA4C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9E34DA3-8B57-759E-951D-20DAC55C6BD7}"/>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147700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5.13</a:t>
            </a:r>
            <a:r>
              <a:rPr lang="ja-JP" altLang="en-US" sz="3600" dirty="0">
                <a:latin typeface="BIZ UDPゴシック" panose="020B0400000000000000" pitchFamily="50" charset="-128"/>
                <a:ea typeface="BIZ UDPゴシック" panose="020B0400000000000000" pitchFamily="50" charset="-128"/>
              </a:rPr>
              <a:t> 情報のラベル付け</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情報のラベル付けに関する適切な一連の手順は、「</a:t>
            </a:r>
            <a:r>
              <a:rPr kumimoji="1" lang="en-US" altLang="ja-JP" sz="3200" dirty="0">
                <a:latin typeface="BIZ UDPゴシック" panose="020B0400000000000000" pitchFamily="50" charset="-128"/>
                <a:ea typeface="BIZ UDPゴシック" panose="020B0400000000000000" pitchFamily="50" charset="-128"/>
              </a:rPr>
              <a:t>5.12 </a:t>
            </a:r>
            <a:r>
              <a:rPr kumimoji="1" lang="ja-JP" altLang="en-US" sz="3200" dirty="0">
                <a:latin typeface="BIZ UDPゴシック" panose="020B0400000000000000" pitchFamily="50" charset="-128"/>
                <a:ea typeface="BIZ UDPゴシック" panose="020B0400000000000000" pitchFamily="50" charset="-128"/>
              </a:rPr>
              <a:t>情報の分類」で確立した分類体系に従って策定し、実施しなければならない。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P19】</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5.14</a:t>
            </a:r>
            <a:r>
              <a:rPr lang="ja-JP" altLang="en-US" sz="3600" dirty="0">
                <a:latin typeface="BIZ UDPゴシック" panose="020B0400000000000000" pitchFamily="50" charset="-128"/>
                <a:ea typeface="BIZ UDPゴシック" panose="020B0400000000000000" pitchFamily="50" charset="-128"/>
              </a:rPr>
              <a:t> 情報転送</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情報転送の規則、手順または合意を、組織内および組織と他の関係者との間のすべての種類の転送設備に関して備えなければならない。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P19</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a:t>
            </a:r>
            <a:r>
              <a:rPr kumimoji="1" lang="ja-JP" altLang="en-US" sz="3200" dirty="0">
                <a:latin typeface="BIZ UDPゴシック" panose="020B0400000000000000" pitchFamily="50" charset="-128"/>
                <a:ea typeface="BIZ UDPゴシック" panose="020B0400000000000000" pitchFamily="50" charset="-128"/>
              </a:rPr>
              <a:t>０</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155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5.15</a:t>
            </a:r>
            <a:r>
              <a:rPr lang="ja-JP" altLang="en-US" sz="3600" dirty="0">
                <a:latin typeface="BIZ UDPゴシック" panose="020B0400000000000000" pitchFamily="50" charset="-128"/>
                <a:ea typeface="BIZ UDPゴシック" panose="020B0400000000000000" pitchFamily="50" charset="-128"/>
              </a:rPr>
              <a:t> アクセス制御</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3454"/>
            <a:ext cx="15599240"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情報およびその他の関連資産への物理的および論理的アクセスを制御するための規則を、業務および情報セキュリティの要求事項に基づいて確立し、実施しなければならない。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a:t>
            </a:r>
            <a:r>
              <a:rPr kumimoji="1" lang="ja-JP" altLang="en-US" sz="3200" dirty="0">
                <a:latin typeface="BIZ UDPゴシック" panose="020B0400000000000000" pitchFamily="50" charset="-128"/>
                <a:ea typeface="BIZ UDPゴシック" panose="020B0400000000000000" pitchFamily="50" charset="-128"/>
              </a:rPr>
              <a:t>０～</a:t>
            </a:r>
            <a:r>
              <a:rPr kumimoji="1" lang="en-US" altLang="ja-JP" sz="3200" dirty="0">
                <a:latin typeface="BIZ UDPゴシック" panose="020B0400000000000000" pitchFamily="50" charset="-128"/>
                <a:ea typeface="BIZ UDPゴシック" panose="020B0400000000000000" pitchFamily="50" charset="-128"/>
              </a:rPr>
              <a:t>P21】</a:t>
            </a:r>
          </a:p>
        </p:txBody>
      </p:sp>
      <p:sp>
        <p:nvSpPr>
          <p:cNvPr id="6" name="object 40">
            <a:extLst>
              <a:ext uri="{FF2B5EF4-FFF2-40B4-BE49-F238E27FC236}">
                <a16:creationId xmlns:a16="http://schemas.microsoft.com/office/drawing/2014/main" id="{68014B0E-5F3C-5066-13AE-08235E32D66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C9B5742E-382F-10CE-65E9-F2CA10A3BB7D}"/>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24865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5.16</a:t>
            </a:r>
            <a:r>
              <a:rPr lang="ja-JP" altLang="en-US" sz="3600" dirty="0">
                <a:latin typeface="BIZ UDPゴシック" panose="020B0400000000000000" pitchFamily="50" charset="-128"/>
                <a:ea typeface="BIZ UDPゴシック" panose="020B0400000000000000" pitchFamily="50" charset="-128"/>
              </a:rPr>
              <a:t> 識別情報の管理</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組織の情報およびその他の関連資産にアクセスする個人およびシステムを一意に特定できるようにし、アクセス権を適切に割り当てなければならない。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5.17</a:t>
            </a:r>
            <a:r>
              <a:rPr lang="ja-JP" altLang="en-US" sz="3600">
                <a:latin typeface="BIZ UDPゴシック" panose="020B0400000000000000" pitchFamily="50" charset="-128"/>
                <a:ea typeface="BIZ UDPゴシック" panose="020B0400000000000000" pitchFamily="50" charset="-128"/>
              </a:rPr>
              <a:t> 認証情報</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認証情報の割り当ておよび管理は、認証情報の適切な取扱いについて要員に助言することを含む管理プロセスによって管理しなければならない。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P21】</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0786"/>
            <a:ext cx="15159698"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5.18 </a:t>
            </a:r>
            <a:r>
              <a:rPr lang="ja-JP" altLang="en-US" sz="3600" dirty="0">
                <a:latin typeface="BIZ UDPゴシック" panose="020B0400000000000000" pitchFamily="50" charset="-128"/>
                <a:ea typeface="BIZ UDPゴシック" panose="020B0400000000000000" pitchFamily="50" charset="-128"/>
              </a:rPr>
              <a:t>アクセス権</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6" y="7382686"/>
            <a:ext cx="15679139"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情報およびその他の関連資産へのアクセス権は、アクセス制御に関する組織のトピック固有の個別方針および規則に従って、提供、レビュー、変更および削除しなければならない。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P22】</a:t>
            </a:r>
          </a:p>
        </p:txBody>
      </p:sp>
      <p:sp>
        <p:nvSpPr>
          <p:cNvPr id="6" name="object 40">
            <a:extLst>
              <a:ext uri="{FF2B5EF4-FFF2-40B4-BE49-F238E27FC236}">
                <a16:creationId xmlns:a16="http://schemas.microsoft.com/office/drawing/2014/main" id="{6351E521-7421-85DF-7C82-5AD25E8DA06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16C9897-4126-FCC9-A9D0-CCA9E3B9C759}"/>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358678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5.19 </a:t>
            </a:r>
            <a:r>
              <a:rPr lang="ja-JP" altLang="en-US" sz="3600" dirty="0">
                <a:latin typeface="BIZ UDPゴシック" panose="020B0400000000000000" pitchFamily="50" charset="-128"/>
                <a:ea typeface="BIZ UDPゴシック" panose="020B0400000000000000" pitchFamily="50" charset="-128"/>
              </a:rPr>
              <a:t>供給者関係における情報セキュリティ</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供給者の製品またはサービスの使用に関連する情報セキュリティリスクを管理するためのプロセスおよび手順を定義し実施しなければならない。</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P30】</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5.20 </a:t>
            </a:r>
            <a:r>
              <a:rPr lang="ja-JP" altLang="en-US" sz="3600" dirty="0">
                <a:latin typeface="BIZ UDPゴシック" panose="020B0400000000000000" pitchFamily="50" charset="-128"/>
                <a:ea typeface="BIZ UDPゴシック" panose="020B0400000000000000" pitchFamily="50" charset="-128"/>
              </a:rPr>
              <a:t>供給者と合意における情報セキュリティの取扱い</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供給者関係の種類に応じて、各供給者と、関連する情報セキュリティ要求事項を確立し合意をとらなければならない。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P30】</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3361"/>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5.21 ICT</a:t>
            </a:r>
            <a:r>
              <a:rPr lang="ja-JP" altLang="en-US" sz="3600" dirty="0">
                <a:latin typeface="BIZ UDPゴシック" panose="020B0400000000000000" pitchFamily="50" charset="-128"/>
                <a:ea typeface="BIZ UDPゴシック" panose="020B0400000000000000" pitchFamily="50" charset="-128"/>
              </a:rPr>
              <a:t>サプライチェーンにおける情報セキュリティの管理</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5261"/>
            <a:ext cx="15456498" cy="1641155"/>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製品およびサービスのサプライチェーンに関連する情報セキュリティリスクを管理するためのプロセスおよび手順を定め、実施しなければならない。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P31】</a:t>
            </a:r>
          </a:p>
        </p:txBody>
      </p:sp>
      <p:sp>
        <p:nvSpPr>
          <p:cNvPr id="6" name="object 40">
            <a:extLst>
              <a:ext uri="{FF2B5EF4-FFF2-40B4-BE49-F238E27FC236}">
                <a16:creationId xmlns:a16="http://schemas.microsoft.com/office/drawing/2014/main" id="{40CEDF89-4450-47B1-F4D8-AF550F945B3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3468DAB-A5C5-DDD5-182C-E04CDCD92805}"/>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415321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5.22 </a:t>
            </a:r>
            <a:r>
              <a:rPr lang="ja-JP" altLang="en-US" sz="3600" dirty="0">
                <a:latin typeface="BIZ UDPゴシック" panose="020B0400000000000000" pitchFamily="50" charset="-128"/>
                <a:ea typeface="BIZ UDPゴシック" panose="020B0400000000000000" pitchFamily="50" charset="-128"/>
              </a:rPr>
              <a:t>供給者のサービス提供の監視、レビュー及び変更管理</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サービスの供給者の情報セキュリティの実践およびサービス提供の変更を定常的に監視し、レビューし、評価し、管理しなければならない。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5.23 </a:t>
            </a:r>
            <a:r>
              <a:rPr lang="ja-JP" altLang="en-US" sz="3600" dirty="0">
                <a:latin typeface="BIZ UDPゴシック" panose="020B0400000000000000" pitchFamily="50" charset="-128"/>
                <a:ea typeface="BIZ UDPゴシック" panose="020B0400000000000000" pitchFamily="50" charset="-128"/>
              </a:rPr>
              <a:t>クラウドサービスの利用における情報セキュリティ</a:t>
            </a:r>
            <a:r>
              <a:rPr lang="en-US" altLang="ja-JP" sz="3600" dirty="0">
                <a:latin typeface="BIZ UDPゴシック" panose="020B0400000000000000" pitchFamily="50" charset="-128"/>
                <a:ea typeface="BIZ UDPゴシック" panose="020B0400000000000000" pitchFamily="50" charset="-128"/>
              </a:rPr>
              <a:t> </a:t>
            </a:r>
            <a:endParaRPr lang="ja-JP" altLang="en-US"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3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クラウドサービスの取得、利用、管理および終了のプロセスを、組織の情報セキュリティ要求事項に従って定めなければならない。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624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5.24 </a:t>
            </a:r>
            <a:r>
              <a:rPr lang="ja-JP" altLang="en-US" sz="3600" dirty="0">
                <a:latin typeface="BIZ UDPゴシック" panose="020B0400000000000000" pitchFamily="50" charset="-128"/>
                <a:ea typeface="BIZ UDPゴシック" panose="020B0400000000000000" pitchFamily="50" charset="-128"/>
              </a:rPr>
              <a:t>情報セキュリティインシデント管理の計画及び準備</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814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セキュリティインシデント管理のプロセス、役割および責任を定義、確立および伝達し、セキュリティインシデント管理の計画を定めなければならない。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P26】</a:t>
            </a:r>
          </a:p>
        </p:txBody>
      </p:sp>
      <p:sp>
        <p:nvSpPr>
          <p:cNvPr id="6" name="object 40">
            <a:extLst>
              <a:ext uri="{FF2B5EF4-FFF2-40B4-BE49-F238E27FC236}">
                <a16:creationId xmlns:a16="http://schemas.microsoft.com/office/drawing/2014/main" id="{6E11359B-B99F-7344-23E5-0A08498F313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D2081EBB-0F19-DBDF-ADDD-72DFAFEE785F}"/>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362012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5.25 </a:t>
            </a:r>
            <a:r>
              <a:rPr lang="ja-JP" altLang="en-US" sz="3600" dirty="0">
                <a:latin typeface="BIZ UDPゴシック" panose="020B0400000000000000" pitchFamily="50" charset="-128"/>
                <a:ea typeface="BIZ UDPゴシック" panose="020B0400000000000000" pitchFamily="50" charset="-128"/>
              </a:rPr>
              <a:t>情報セキュリティ事象の評価及び決定</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情報セキュリティ事象に対して、セキュリティインシデントに分類するか否かを決定するための評価を実施しなければならない。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P26</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P27】</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5.26 </a:t>
            </a:r>
            <a:r>
              <a:rPr lang="ja-JP" altLang="en-US" sz="3600" dirty="0">
                <a:latin typeface="BIZ UDPゴシック" panose="020B0400000000000000" pitchFamily="50" charset="-128"/>
                <a:ea typeface="BIZ UDPゴシック" panose="020B0400000000000000" pitchFamily="50" charset="-128"/>
              </a:rPr>
              <a:t>情報セキュリティインシデントへの対応</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39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セキュリティインシデントに対し、文書化した手順に従って対応しなければならない。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27</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P28</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799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5.27 </a:t>
            </a:r>
            <a:r>
              <a:rPr lang="ja-JP" altLang="en-US" sz="3600" dirty="0">
                <a:latin typeface="BIZ UDPゴシック" panose="020B0400000000000000" pitchFamily="50" charset="-128"/>
                <a:ea typeface="BIZ UDPゴシック" panose="020B0400000000000000" pitchFamily="50" charset="-128"/>
              </a:rPr>
              <a:t>情報セキュリティインシデントからの学習</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989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セキュリティインシデントから得られた知識を、情報セキュリティ管理策を強化し、改善するために用いなければならない。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P28】</a:t>
            </a:r>
          </a:p>
        </p:txBody>
      </p:sp>
      <p:sp>
        <p:nvSpPr>
          <p:cNvPr id="6" name="object 40">
            <a:extLst>
              <a:ext uri="{FF2B5EF4-FFF2-40B4-BE49-F238E27FC236}">
                <a16:creationId xmlns:a16="http://schemas.microsoft.com/office/drawing/2014/main" id="{DD4097A2-0B79-C4AA-4D5B-00C260B26EC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E153BA30-46FD-A4F2-4381-C08084038612}"/>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97015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5.28 </a:t>
            </a:r>
            <a:r>
              <a:rPr lang="ja-JP" altLang="en-US" sz="3600" dirty="0">
                <a:latin typeface="BIZ UDPゴシック" panose="020B0400000000000000" pitchFamily="50" charset="-128"/>
                <a:ea typeface="BIZ UDPゴシック" panose="020B0400000000000000" pitchFamily="50" charset="-128"/>
              </a:rPr>
              <a:t>証拠の収集</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情報セキュリティ事象に関連する証拠の特定、収集、取得および保存のための手順を定め、実施しなければならない。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P28】</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5.29 </a:t>
            </a:r>
            <a:r>
              <a:rPr lang="ja-JP" altLang="en-US" sz="3600" dirty="0">
                <a:latin typeface="BIZ UDPゴシック" panose="020B0400000000000000" pitchFamily="50" charset="-128"/>
                <a:ea typeface="BIZ UDPゴシック" panose="020B0400000000000000" pitchFamily="50" charset="-128"/>
              </a:rPr>
              <a:t>事業の中断・阻害時の情報セキュリティ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事業の中断・阻害時に情報セキュリティを適切なレベルに維持するための方法を定めなければならない。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P28</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P29】</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9803"/>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5.30 </a:t>
            </a:r>
            <a:r>
              <a:rPr lang="ja-JP" altLang="en-US" sz="3600" dirty="0">
                <a:latin typeface="BIZ UDPゴシック" panose="020B0400000000000000" pitchFamily="50" charset="-128"/>
                <a:ea typeface="BIZ UDPゴシック" panose="020B0400000000000000" pitchFamily="50" charset="-128"/>
              </a:rPr>
              <a:t>事業継続のための</a:t>
            </a:r>
            <a:r>
              <a:rPr lang="en-US" altLang="ja-JP" sz="3600" dirty="0">
                <a:latin typeface="BIZ UDPゴシック" panose="020B0400000000000000" pitchFamily="50" charset="-128"/>
                <a:ea typeface="BIZ UDPゴシック" panose="020B0400000000000000" pitchFamily="50" charset="-128"/>
              </a:rPr>
              <a:t>ICT</a:t>
            </a:r>
            <a:r>
              <a:rPr lang="ja-JP" altLang="en-US" sz="3600" dirty="0">
                <a:latin typeface="BIZ UDPゴシック" panose="020B0400000000000000" pitchFamily="50" charset="-128"/>
                <a:ea typeface="BIZ UDPゴシック" panose="020B0400000000000000" pitchFamily="50" charset="-128"/>
              </a:rPr>
              <a:t>の備え</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94403"/>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事業継続の目的および</a:t>
            </a: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継続の要求事項に基づいて、</a:t>
            </a: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の備えを計画、実施、維持および試験しなければならない。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P29</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P30</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69DCD13B-3BB6-768C-7AAB-3A7CCB8A15D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314D27EF-9BA2-31E7-633F-2B6F540F21B5}"/>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222688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5.31 </a:t>
            </a:r>
            <a:r>
              <a:rPr lang="ja-JP" altLang="en-US" sz="3600" dirty="0">
                <a:latin typeface="BIZ UDPゴシック" panose="020B0400000000000000" pitchFamily="50" charset="-128"/>
                <a:ea typeface="BIZ UDPゴシック" panose="020B0400000000000000" pitchFamily="50" charset="-128"/>
              </a:rPr>
              <a:t>法令・規制及び契約上の要求事項</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情報セキュリティに関する法令や契約事項を特定・文書化し、遵守しなければならない。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P32】</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5.32 </a:t>
            </a:r>
            <a:r>
              <a:rPr lang="ja-JP" altLang="en-US" sz="3600" dirty="0">
                <a:latin typeface="BIZ UDPゴシック" panose="020B0400000000000000" pitchFamily="50" charset="-128"/>
                <a:ea typeface="BIZ UDPゴシック" panose="020B0400000000000000" pitchFamily="50" charset="-128"/>
              </a:rPr>
              <a:t>知的財産権</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知的財産権を保護するための適切な手順を実施しなければならない。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P32】</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511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5.33 </a:t>
            </a:r>
            <a:r>
              <a:rPr lang="ja-JP" altLang="en-US" sz="3600" dirty="0">
                <a:latin typeface="BIZ UDPゴシック" panose="020B0400000000000000" pitchFamily="50" charset="-128"/>
                <a:ea typeface="BIZ UDPゴシック" panose="020B0400000000000000" pitchFamily="50" charset="-128"/>
              </a:rPr>
              <a:t>記録の保護</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9971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記録を、消失、破壊、改ざん、認可されていないアクセスおよび不正な流出から保護しなければならない。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P33】</a:t>
            </a:r>
          </a:p>
        </p:txBody>
      </p:sp>
      <p:sp>
        <p:nvSpPr>
          <p:cNvPr id="6" name="object 40">
            <a:extLst>
              <a:ext uri="{FF2B5EF4-FFF2-40B4-BE49-F238E27FC236}">
                <a16:creationId xmlns:a16="http://schemas.microsoft.com/office/drawing/2014/main" id="{EE5B1CBC-ED34-8950-1DBF-3B6DD1686A01}"/>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43B714A1-512A-2BD5-42D7-CFFD16B473A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209097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5.34 </a:t>
            </a:r>
            <a:r>
              <a:rPr lang="ja-JP" altLang="en-US" sz="3600" dirty="0">
                <a:latin typeface="BIZ UDPゴシック" panose="020B0400000000000000" pitchFamily="50" charset="-128"/>
                <a:ea typeface="BIZ UDPゴシック" panose="020B0400000000000000" pitchFamily="50" charset="-128"/>
              </a:rPr>
              <a:t>プライバシー及び</a:t>
            </a:r>
            <a:r>
              <a:rPr lang="en-US" altLang="ja-JP" sz="3600" dirty="0">
                <a:latin typeface="BIZ UDPゴシック" panose="020B0400000000000000" pitchFamily="50" charset="-128"/>
                <a:ea typeface="BIZ UDPゴシック" panose="020B0400000000000000" pitchFamily="50" charset="-128"/>
              </a:rPr>
              <a:t>PII</a:t>
            </a:r>
            <a:r>
              <a:rPr lang="ja-JP" altLang="en-US" sz="3600" dirty="0">
                <a:latin typeface="BIZ UDPゴシック" panose="020B0400000000000000" pitchFamily="50" charset="-128"/>
                <a:ea typeface="BIZ UDPゴシック" panose="020B0400000000000000" pitchFamily="50" charset="-128"/>
              </a:rPr>
              <a:t>の保護</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適用される法令、規制および契約上の要求事項に従って、プライバシーの維持および</a:t>
            </a:r>
            <a:r>
              <a:rPr kumimoji="1" lang="en-US" altLang="ja-JP" sz="3200" dirty="0">
                <a:latin typeface="BIZ UDPゴシック" panose="020B0400000000000000" pitchFamily="50" charset="-128"/>
                <a:ea typeface="BIZ UDPゴシック" panose="020B0400000000000000" pitchFamily="50" charset="-128"/>
              </a:rPr>
              <a:t>PII </a:t>
            </a:r>
            <a:r>
              <a:rPr kumimoji="1" lang="ja-JP" altLang="en-US" sz="3200" dirty="0">
                <a:latin typeface="BIZ UDPゴシック" panose="020B0400000000000000" pitchFamily="50" charset="-128"/>
                <a:ea typeface="BIZ UDPゴシック" panose="020B0400000000000000" pitchFamily="50" charset="-128"/>
              </a:rPr>
              <a:t>の保護に関する要求事項を特定し、満たさなければならない。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5.35 </a:t>
            </a:r>
            <a:r>
              <a:rPr lang="ja-JP" altLang="en-US" sz="3600" dirty="0">
                <a:latin typeface="BIZ UDPゴシック" panose="020B0400000000000000" pitchFamily="50" charset="-128"/>
                <a:ea typeface="BIZ UDPゴシック" panose="020B0400000000000000" pitchFamily="50" charset="-128"/>
              </a:rPr>
              <a:t>情報セキュリティの独立したレビュー</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情報セキュリティおよびその実施の管理に対する組織の取組について、あらかじめ定めた間隔で、または重大な変化が生じた場合に、独立したレビューを実施しなければならない。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a:t>
            </a:r>
            <a:r>
              <a:rPr kumimoji="1" lang="ja-JP" altLang="en-US" sz="3200" dirty="0">
                <a:latin typeface="BIZ UDPゴシック" panose="020B0400000000000000" pitchFamily="50" charset="-128"/>
                <a:ea typeface="BIZ UDPゴシック" panose="020B0400000000000000" pitchFamily="50" charset="-128"/>
              </a:rPr>
              <a:t>４</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43CBF8A0-0C98-84C0-E428-5A6CBCB174D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8389A21-BA47-F4A5-CC34-9D888A3C2EA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213621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717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587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5.36 </a:t>
            </a:r>
            <a:r>
              <a:rPr lang="ja-JP" altLang="en-US" sz="3600" dirty="0">
                <a:latin typeface="BIZ UDPゴシック" panose="020B0400000000000000" pitchFamily="50" charset="-128"/>
                <a:ea typeface="BIZ UDPゴシック" panose="020B0400000000000000" pitchFamily="50" charset="-128"/>
              </a:rPr>
              <a:t>情報セキュリティのための方針群、規則及び標準の順守</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組織の情報セキュリティ方針、トピック固有の個別方針、規則および標準を順守していることを定期的にレビューしなければならない。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P35】</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197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a:latin typeface="BIZ UDPゴシック" panose="020B0400000000000000" pitchFamily="50" charset="-128"/>
                <a:ea typeface="BIZ UDPゴシック" panose="020B0400000000000000" pitchFamily="50" charset="-128"/>
              </a:rPr>
              <a:t>5.37 </a:t>
            </a:r>
            <a:r>
              <a:rPr lang="ja-JP" altLang="en-US" sz="3600">
                <a:latin typeface="BIZ UDPゴシック" panose="020B0400000000000000" pitchFamily="50" charset="-128"/>
                <a:ea typeface="BIZ UDPゴシック" panose="020B0400000000000000" pitchFamily="50" charset="-128"/>
              </a:rPr>
              <a:t>操作手順書</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情報処理設備の操作手順を文書化し、必要な要員に対して利用可能な状態としなければならない。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P35】</a:t>
            </a:r>
          </a:p>
        </p:txBody>
      </p:sp>
      <p:sp>
        <p:nvSpPr>
          <p:cNvPr id="6" name="object 40">
            <a:extLst>
              <a:ext uri="{FF2B5EF4-FFF2-40B4-BE49-F238E27FC236}">
                <a16:creationId xmlns:a16="http://schemas.microsoft.com/office/drawing/2014/main" id="{37E828FD-509B-1691-D107-22E591F310EB}"/>
              </a:ext>
            </a:extLst>
          </p:cNvPr>
          <p:cNvSpPr txBox="1"/>
          <p:nvPr/>
        </p:nvSpPr>
        <p:spPr>
          <a:xfrm>
            <a:off x="7884269" y="165670"/>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BD0083A3-60AB-5BA6-8416-A0A1A9EFDF2C}"/>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P35</a:t>
            </a:r>
          </a:p>
        </p:txBody>
      </p:sp>
    </p:spTree>
    <p:extLst>
      <p:ext uri="{BB962C8B-B14F-4D97-AF65-F5344CB8AC3E}">
        <p14:creationId xmlns:p14="http://schemas.microsoft.com/office/powerpoint/2010/main" val="56303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16</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人的対策</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作成する候補実施手順書類について</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人的対策として重要となる実施項目</a:t>
            </a:r>
          </a:p>
        </p:txBody>
      </p:sp>
      <p:sp>
        <p:nvSpPr>
          <p:cNvPr id="5" name="object 40">
            <a:extLst>
              <a:ext uri="{FF2B5EF4-FFF2-40B4-BE49-F238E27FC236}">
                <a16:creationId xmlns:a16="http://schemas.microsoft.com/office/drawing/2014/main" id="{03F9E783-794C-402D-7C7D-17508F34360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4230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3" y="697101"/>
            <a:ext cx="1175825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6.1</a:t>
            </a:r>
            <a:r>
              <a:rPr lang="ja-JP" altLang="en-US" sz="3600">
                <a:latin typeface="BIZ UDPゴシック" panose="020B0400000000000000" pitchFamily="50" charset="-128"/>
                <a:ea typeface="BIZ UDPゴシック" panose="020B0400000000000000" pitchFamily="50" charset="-128"/>
              </a:rPr>
              <a:t> 選考</a:t>
            </a:r>
            <a:endParaRPr lang="en-US" altLang="ja-JP" sz="360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従業員や契約相手を選定する際、個人情報の保護や雇用に関する法令を考慮して経歴などを確認しなければならない。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a:t>
            </a:r>
            <a:r>
              <a:rPr kumimoji="1" lang="ja-JP" altLang="en-US" sz="3200" dirty="0">
                <a:latin typeface="BIZ UDPゴシック" panose="020B0400000000000000" pitchFamily="50" charset="-128"/>
                <a:ea typeface="BIZ UDPゴシック" panose="020B0400000000000000" pitchFamily="50" charset="-128"/>
              </a:rPr>
              <a:t>９</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6.2 </a:t>
            </a:r>
            <a:r>
              <a:rPr lang="ja-JP" altLang="en-US" sz="3600">
                <a:latin typeface="BIZ UDPゴシック" panose="020B0400000000000000" pitchFamily="50" charset="-128"/>
                <a:ea typeface="BIZ UDPゴシック" panose="020B0400000000000000" pitchFamily="50" charset="-128"/>
              </a:rPr>
              <a:t>雇用条件</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雇用契約書には、情報セキュリティに関する要員および組織の責任を記載しなければならない。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P3</a:t>
            </a:r>
            <a:r>
              <a:rPr kumimoji="1" lang="ja-JP" altLang="en-US" sz="3200" dirty="0">
                <a:latin typeface="BIZ UDPゴシック" panose="020B0400000000000000" pitchFamily="50" charset="-128"/>
                <a:ea typeface="BIZ UDPゴシック" panose="020B0400000000000000" pitchFamily="50" charset="-128"/>
              </a:rPr>
              <a:t>９</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23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6.3</a:t>
            </a:r>
            <a:r>
              <a:rPr lang="ja-JP" altLang="en-US" sz="3600">
                <a:latin typeface="BIZ UDPゴシック" panose="020B0400000000000000" pitchFamily="50" charset="-128"/>
                <a:ea typeface="BIZ UDPゴシック" panose="020B0400000000000000" pitchFamily="50" charset="-128"/>
              </a:rPr>
              <a:t> 情報セキュリティの意識向上、教育及び訓練</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218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従業員に対し、情報セキュリティに関する教育および訓練を実施しなければならない。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40</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P41</a:t>
            </a:r>
            <a:r>
              <a:rPr kumimoji="1" lang="en-US" altLang="ja-JP" sz="3200" dirty="0">
                <a:latin typeface="BIZ UDPゴシック" panose="020B0400000000000000" pitchFamily="50" charset="-128"/>
                <a:ea typeface="BIZ UDPゴシック" panose="020B0400000000000000" pitchFamily="50" charset="-128"/>
              </a:rPr>
              <a:t>】</a:t>
            </a:r>
          </a:p>
        </p:txBody>
      </p:sp>
      <p:sp>
        <p:nvSpPr>
          <p:cNvPr id="11" name="テキスト ボックス 10">
            <a:extLst>
              <a:ext uri="{FF2B5EF4-FFF2-40B4-BE49-F238E27FC236}">
                <a16:creationId xmlns:a16="http://schemas.microsoft.com/office/drawing/2014/main" id="{0063B5F0-8362-4455-BCED-AB3F7BBC328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16-1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16-2】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
        <p:nvSpPr>
          <p:cNvPr id="12" name="object 40">
            <a:extLst>
              <a:ext uri="{FF2B5EF4-FFF2-40B4-BE49-F238E27FC236}">
                <a16:creationId xmlns:a16="http://schemas.microsoft.com/office/drawing/2014/main" id="{F5C7D392-AD60-227E-EF2A-BA5EA3C0FF8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305179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6.4</a:t>
            </a:r>
            <a:r>
              <a:rPr lang="ja-JP" altLang="en-US" sz="3600" dirty="0">
                <a:latin typeface="BIZ UDPゴシック" panose="020B0400000000000000" pitchFamily="50" charset="-128"/>
                <a:ea typeface="BIZ UDPゴシック" panose="020B0400000000000000" pitchFamily="50" charset="-128"/>
              </a:rPr>
              <a:t> 懲戒手続</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情報セキュリティ方針に違反した場合の懲戒手続を、正式に定めなければならない。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３９～</a:t>
            </a:r>
            <a:r>
              <a:rPr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４０</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6.5 </a:t>
            </a:r>
            <a:r>
              <a:rPr lang="ja-JP" altLang="en-US" sz="3600" dirty="0">
                <a:latin typeface="BIZ UDPゴシック" panose="020B0400000000000000" pitchFamily="50" charset="-128"/>
                <a:ea typeface="BIZ UDPゴシック" panose="020B0400000000000000" pitchFamily="50" charset="-128"/>
              </a:rPr>
              <a:t>雇用の終了又は変更後の責任</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雇用の終了または変更の後も引き続き有効な情報セキュリティの責任や義務を、明確にしなければならない。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４０</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6.6</a:t>
            </a:r>
            <a:r>
              <a:rPr lang="ja-JP" altLang="en-US" sz="3600" dirty="0">
                <a:latin typeface="BIZ UDPゴシック" panose="020B0400000000000000" pitchFamily="50" charset="-128"/>
                <a:ea typeface="BIZ UDPゴシック" panose="020B0400000000000000" pitchFamily="50" charset="-128"/>
              </a:rPr>
              <a:t> 秘密保持契約又は秘密義務契約</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218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組織の要求事項を反映した秘密保持契約または守秘義務契約を従業員や外部の関係者と締結しなければならない。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ja-JP" altLang="en-US" sz="3200" dirty="0">
                <a:latin typeface="BIZ UDPゴシック" panose="020B0400000000000000" pitchFamily="50" charset="-128"/>
                <a:ea typeface="BIZ UDPゴシック" panose="020B0400000000000000" pitchFamily="50" charset="-128"/>
              </a:rPr>
              <a:t>４０</a:t>
            </a:r>
            <a:r>
              <a:rPr kumimoji="1" lang="en-US" altLang="ja-JP" sz="3200" dirty="0">
                <a:latin typeface="BIZ UDPゴシック" panose="020B0400000000000000" pitchFamily="50" charset="-128"/>
                <a:ea typeface="BIZ UDPゴシック" panose="020B0400000000000000" pitchFamily="50" charset="-128"/>
              </a:rPr>
              <a:t>】</a:t>
            </a:r>
          </a:p>
        </p:txBody>
      </p:sp>
      <p:sp>
        <p:nvSpPr>
          <p:cNvPr id="12" name="object 40">
            <a:extLst>
              <a:ext uri="{FF2B5EF4-FFF2-40B4-BE49-F238E27FC236}">
                <a16:creationId xmlns:a16="http://schemas.microsoft.com/office/drawing/2014/main" id="{C7C9DCBE-507D-3D8A-2094-DAD83C2EA4B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6" name="テキスト ボックス 5">
            <a:extLst>
              <a:ext uri="{FF2B5EF4-FFF2-40B4-BE49-F238E27FC236}">
                <a16:creationId xmlns:a16="http://schemas.microsoft.com/office/drawing/2014/main" id="{9AF4D264-A4F7-73AF-3A6B-FD384D091C72}"/>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16-1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16-2】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Tree>
    <p:extLst>
      <p:ext uri="{BB962C8B-B14F-4D97-AF65-F5344CB8AC3E}">
        <p14:creationId xmlns:p14="http://schemas.microsoft.com/office/powerpoint/2010/main" val="188429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6.7</a:t>
            </a:r>
            <a:r>
              <a:rPr lang="ja-JP" altLang="en-US" sz="3600" dirty="0">
                <a:latin typeface="BIZ UDPゴシック" panose="020B0400000000000000" pitchFamily="50" charset="-128"/>
                <a:ea typeface="BIZ UDPゴシック" panose="020B0400000000000000" pitchFamily="50" charset="-128"/>
              </a:rPr>
              <a:t> リモートワーク</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要員が遠隔で作業する場合は、セキュリティ対策を実施しなければならない。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6.8 </a:t>
            </a:r>
            <a:r>
              <a:rPr lang="ja-JP" altLang="en-US" sz="3600">
                <a:latin typeface="BIZ UDPゴシック" panose="020B0400000000000000" pitchFamily="50" charset="-128"/>
                <a:ea typeface="BIZ UDPゴシック" panose="020B0400000000000000" pitchFamily="50" charset="-128"/>
              </a:rPr>
              <a:t>情報セキュリティ事象の報告</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情報セキュリティ事象を、適切な連絡経路を通して時機を失せずに報告できる仕組みを設けなければならない。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P42】</a:t>
            </a:r>
          </a:p>
        </p:txBody>
      </p:sp>
      <p:sp>
        <p:nvSpPr>
          <p:cNvPr id="6" name="object 40">
            <a:extLst>
              <a:ext uri="{FF2B5EF4-FFF2-40B4-BE49-F238E27FC236}">
                <a16:creationId xmlns:a16="http://schemas.microsoft.com/office/drawing/2014/main" id="{27ECE2B9-B95E-CB1D-3D05-CD5F0C5874A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CA28DCD1-4305-1A81-0757-2D122FF37F84}"/>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16-1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16-2】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Tree>
    <p:extLst>
      <p:ext uri="{BB962C8B-B14F-4D97-AF65-F5344CB8AC3E}">
        <p14:creationId xmlns:p14="http://schemas.microsoft.com/office/powerpoint/2010/main" val="78730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17</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物理的対策</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作成する候補実施手順書類について</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物理的対策として重要となる実施項目</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BYOD</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MDM</a:t>
            </a:r>
            <a:endParaRPr lang="ja-JP" altLang="en-US"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504DD53E-2B62-3D03-3BE1-9D0D4A6FB35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42947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7.1</a:t>
            </a:r>
            <a:r>
              <a:rPr lang="ja-JP" altLang="en-US" sz="3600" dirty="0">
                <a:latin typeface="BIZ UDPゴシック" panose="020B0400000000000000" pitchFamily="50" charset="-128"/>
                <a:ea typeface="BIZ UDPゴシック" panose="020B0400000000000000" pitchFamily="50" charset="-128"/>
              </a:rPr>
              <a:t> 物理的セキュリティ境界</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情報およびその他の関連資産のある領域を保護するために、物理的セキュリティ境界を定め、かつ、用いなければならない。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P47】</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7.2 </a:t>
            </a:r>
            <a:r>
              <a:rPr lang="ja-JP" altLang="en-US" sz="3600" dirty="0">
                <a:latin typeface="BIZ UDPゴシック" panose="020B0400000000000000" pitchFamily="50" charset="-128"/>
                <a:ea typeface="BIZ UDPゴシック" panose="020B0400000000000000" pitchFamily="50" charset="-128"/>
              </a:rPr>
              <a:t>物理的入退</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セキュリティを保つべき領域は、適切な入退管理策および立寄り場所によって保護しなければならない。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P47】</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23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7.3</a:t>
            </a:r>
            <a:r>
              <a:rPr lang="ja-JP" altLang="en-US" sz="3600" dirty="0">
                <a:latin typeface="BIZ UDPゴシック" panose="020B0400000000000000" pitchFamily="50" charset="-128"/>
                <a:ea typeface="BIZ UDPゴシック" panose="020B0400000000000000" pitchFamily="50" charset="-128"/>
              </a:rPr>
              <a:t> オフィス、部屋及び施設のセキュリティ</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218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オフィス、部屋および施設に対する物理的セキュリティを設計し、実装しなければならない。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P48】</a:t>
            </a:r>
          </a:p>
        </p:txBody>
      </p:sp>
      <p:sp>
        <p:nvSpPr>
          <p:cNvPr id="11" name="テキスト ボックス 10">
            <a:extLst>
              <a:ext uri="{FF2B5EF4-FFF2-40B4-BE49-F238E27FC236}">
                <a16:creationId xmlns:a16="http://schemas.microsoft.com/office/drawing/2014/main" id="{585DCB1D-9D19-9934-6FF9-5CA3CEA496B8}"/>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17-2】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５２</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BACF097F-7891-B25D-B138-486C51FC9737}"/>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7400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7.4</a:t>
            </a:r>
            <a:r>
              <a:rPr lang="ja-JP" altLang="en-US" sz="3600" dirty="0">
                <a:latin typeface="BIZ UDPゴシック" panose="020B0400000000000000" pitchFamily="50" charset="-128"/>
                <a:ea typeface="BIZ UDPゴシック" panose="020B0400000000000000" pitchFamily="50" charset="-128"/>
              </a:rPr>
              <a:t> 物理的セキュリティの監視</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施設は、認可されていない物理的アクセスについて継続的に監視しなければならない。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P48】</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3896225"/>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7.5</a:t>
            </a:r>
            <a:r>
              <a:rPr lang="ja-JP" altLang="en-US" sz="3600" dirty="0">
                <a:latin typeface="BIZ UDPゴシック" panose="020B0400000000000000" pitchFamily="50" charset="-128"/>
                <a:ea typeface="BIZ UDPゴシック" panose="020B0400000000000000" pitchFamily="50" charset="-128"/>
              </a:rPr>
              <a:t> 物理的及び環境的脅威からの保護</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403825"/>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自然災害およびその他の意図的または意図的でない、インフラストラクチャーに対する物理的脅威などの物理的および環境的脅威に対する保護を設計し、実装しなければならない。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P48】</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701589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7.6</a:t>
            </a:r>
            <a:r>
              <a:rPr lang="ja-JP" altLang="en-US" sz="3600" dirty="0">
                <a:latin typeface="BIZ UDPゴシック" panose="020B0400000000000000" pitchFamily="50" charset="-128"/>
                <a:ea typeface="BIZ UDPゴシック" panose="020B0400000000000000" pitchFamily="50" charset="-128"/>
              </a:rPr>
              <a:t> セキュリティを保つべき領域での作業</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53429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セキュリティを保つべき領域での作業に関するセキュリティ対策を設計し、実施しなければならない。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P49】</a:t>
            </a:r>
          </a:p>
        </p:txBody>
      </p:sp>
      <p:sp>
        <p:nvSpPr>
          <p:cNvPr id="6" name="object 40">
            <a:extLst>
              <a:ext uri="{FF2B5EF4-FFF2-40B4-BE49-F238E27FC236}">
                <a16:creationId xmlns:a16="http://schemas.microsoft.com/office/drawing/2014/main" id="{FB7DC425-7DE9-09CE-5B71-B9009789E22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16E2BCA-DBAD-3002-D28E-FB6C43224D43}"/>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17-2】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５２</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188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7.7 </a:t>
            </a:r>
            <a:r>
              <a:rPr lang="ja-JP" altLang="en-US" sz="3600" dirty="0">
                <a:latin typeface="BIZ UDPゴシック" panose="020B0400000000000000" pitchFamily="50" charset="-128"/>
                <a:ea typeface="BIZ UDPゴシック" panose="020B0400000000000000" pitchFamily="50" charset="-128"/>
              </a:rPr>
              <a:t>クリアデスク・クリアスクリーン</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書類および取外し可能な記憶媒体に対するクリアデスクの規則、並びに情報処理設備に対するクリアスクリーンの規則を定め、適切に実施しなければならない。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P49】</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7.8 </a:t>
            </a:r>
            <a:r>
              <a:rPr lang="ja-JP" altLang="en-US" sz="3600" dirty="0">
                <a:latin typeface="BIZ UDPゴシック" panose="020B0400000000000000" pitchFamily="50" charset="-128"/>
                <a:ea typeface="BIZ UDPゴシック" panose="020B0400000000000000" pitchFamily="50" charset="-128"/>
              </a:rPr>
              <a:t>装置の設置及び保護</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装置は、セキュリティを保って設置し、保護しなければならない。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P49</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P50】</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7.9</a:t>
            </a:r>
            <a:r>
              <a:rPr lang="ja-JP" altLang="en-US" sz="3600">
                <a:latin typeface="BIZ UDPゴシック" panose="020B0400000000000000" pitchFamily="50" charset="-128"/>
                <a:ea typeface="BIZ UDPゴシック" panose="020B0400000000000000" pitchFamily="50" charset="-128"/>
              </a:rPr>
              <a:t> 構外にある資産のセキュリティ</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構外にある資産を保護しなければならない。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P50】</a:t>
            </a:r>
          </a:p>
        </p:txBody>
      </p:sp>
      <p:sp>
        <p:nvSpPr>
          <p:cNvPr id="6" name="object 40">
            <a:extLst>
              <a:ext uri="{FF2B5EF4-FFF2-40B4-BE49-F238E27FC236}">
                <a16:creationId xmlns:a16="http://schemas.microsoft.com/office/drawing/2014/main" id="{89BC34E3-AA86-1E8F-4A2F-C6FDAE5D348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70E66CD-2115-A910-5F3C-FCCBE3963B07}"/>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17-2】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５２</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350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84764"/>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6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96000"/>
              </a:lnSpc>
            </a:pPr>
            <a:r>
              <a:rPr lang="en-US" altLang="ja-JP" sz="3600" dirty="0">
                <a:latin typeface="BIZ UDPゴシック" panose="020B0400000000000000" pitchFamily="50" charset="-128"/>
                <a:ea typeface="BIZ UDPゴシック" panose="020B0400000000000000" pitchFamily="50" charset="-128"/>
              </a:rPr>
              <a:t>7.10</a:t>
            </a:r>
            <a:r>
              <a:rPr lang="ja-JP" altLang="en-US" sz="3600" dirty="0">
                <a:latin typeface="BIZ UDPゴシック" panose="020B0400000000000000" pitchFamily="50" charset="-128"/>
                <a:ea typeface="BIZ UDPゴシック" panose="020B0400000000000000" pitchFamily="50" charset="-128"/>
              </a:rPr>
              <a:t> 記憶媒体</a:t>
            </a:r>
            <a:endParaRPr lang="en-US" altLang="ja-JP" sz="3600" dirty="0">
              <a:latin typeface="BIZ UDPゴシック" panose="020B0400000000000000" pitchFamily="50" charset="-128"/>
              <a:ea typeface="BIZ UDPゴシック" panose="020B0400000000000000" pitchFamily="50" charset="-128"/>
            </a:endParaRPr>
          </a:p>
          <a:p>
            <a:pPr>
              <a:lnSpc>
                <a:spcPct val="96000"/>
              </a:lnSpc>
            </a:pPr>
            <a:endParaRPr lang="en-US" altLang="ja-JP" sz="3600" dirty="0">
              <a:latin typeface="BIZ UDPゴシック" panose="020B0400000000000000" pitchFamily="50" charset="-128"/>
              <a:ea typeface="BIZ UDPゴシック" panose="020B0400000000000000" pitchFamily="50" charset="-128"/>
            </a:endParaRPr>
          </a:p>
          <a:p>
            <a:pPr>
              <a:lnSpc>
                <a:spcPct val="96000"/>
              </a:lnSpc>
            </a:pP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記憶媒体は、組織における分類体系および取扱いの要求事項に従って、取得、使用、移送および廃棄のライフサイクルを通して管理しなければならない。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P50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P51】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96000"/>
              </a:lnSpc>
            </a:pPr>
            <a:r>
              <a:rPr lang="en-US" altLang="ja-JP" sz="3600" dirty="0">
                <a:latin typeface="BIZ UDPゴシック" panose="020B0400000000000000" pitchFamily="50" charset="-128"/>
                <a:ea typeface="BIZ UDPゴシック" panose="020B0400000000000000" pitchFamily="50" charset="-128"/>
              </a:rPr>
              <a:t>7.11 </a:t>
            </a:r>
            <a:r>
              <a:rPr lang="ja-JP" altLang="en-US" sz="3600" dirty="0">
                <a:latin typeface="BIZ UDPゴシック" panose="020B0400000000000000" pitchFamily="50" charset="-128"/>
                <a:ea typeface="BIZ UDPゴシック" panose="020B0400000000000000" pitchFamily="50" charset="-128"/>
              </a:rPr>
              <a:t>サポートユーティリティ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情報処理施設・設備は、サポートユーティリティの不具合による、停電、その他の中断から保護しなければならない。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P51】</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96000"/>
              </a:lnSpc>
            </a:pPr>
            <a:r>
              <a:rPr lang="en-US" altLang="ja-JP" sz="3600">
                <a:latin typeface="BIZ UDPゴシック" panose="020B0400000000000000" pitchFamily="50" charset="-128"/>
                <a:ea typeface="BIZ UDPゴシック" panose="020B0400000000000000" pitchFamily="50" charset="-128"/>
              </a:rPr>
              <a:t>7.12</a:t>
            </a:r>
            <a:r>
              <a:rPr lang="ja-JP" altLang="en-US" sz="3600">
                <a:latin typeface="BIZ UDPゴシック" panose="020B0400000000000000" pitchFamily="50" charset="-128"/>
                <a:ea typeface="BIZ UDPゴシック" panose="020B0400000000000000" pitchFamily="50" charset="-128"/>
              </a:rPr>
              <a:t> ケーブル配線のセキュリティ</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電源ケーブル、データ伝送ケーブルまたは情報サービスを支援するケーブルの配線は、傍受、妨害または損傷から保護しなければならない。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P51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P52】</a:t>
            </a:r>
          </a:p>
        </p:txBody>
      </p:sp>
      <p:sp>
        <p:nvSpPr>
          <p:cNvPr id="6" name="object 40">
            <a:extLst>
              <a:ext uri="{FF2B5EF4-FFF2-40B4-BE49-F238E27FC236}">
                <a16:creationId xmlns:a16="http://schemas.microsoft.com/office/drawing/2014/main" id="{F3C15FD3-05C2-230B-9034-900F4A7ABDBA}"/>
              </a:ext>
            </a:extLst>
          </p:cNvPr>
          <p:cNvSpPr txBox="1"/>
          <p:nvPr/>
        </p:nvSpPr>
        <p:spPr>
          <a:xfrm>
            <a:off x="7884269" y="158784"/>
            <a:ext cx="9504000" cy="277351"/>
          </a:xfrm>
          <a:prstGeom prst="rect">
            <a:avLst/>
          </a:prstGeom>
        </p:spPr>
        <p:txBody>
          <a:bodyPr vert="horz" wrap="square" lIns="0" tIns="11207" rIns="0" bIns="0" rtlCol="0" anchor="ctr">
            <a:spAutoFit/>
          </a:bodyPr>
          <a:lstStyle/>
          <a:p>
            <a:pPr marL="11205" algn="r">
              <a:lnSpc>
                <a:spcPct val="96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550D0E69-25CA-E631-203E-28BF38C07E45}"/>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17-2】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５２</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99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7.13 </a:t>
            </a:r>
            <a:r>
              <a:rPr lang="ja-JP" altLang="en-US" sz="3600" dirty="0">
                <a:latin typeface="BIZ UDPゴシック" panose="020B0400000000000000" pitchFamily="50" charset="-128"/>
                <a:ea typeface="BIZ UDPゴシック" panose="020B0400000000000000" pitchFamily="50" charset="-128"/>
              </a:rPr>
              <a:t>装置の保守</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装置は、情報の可用性、完全性、機密性を維持することを確実にするために、正しく保守しなければならない。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５２</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7.14 </a:t>
            </a:r>
            <a:r>
              <a:rPr lang="ja-JP" altLang="en-US" sz="3600" dirty="0">
                <a:latin typeface="BIZ UDPゴシック" panose="020B0400000000000000" pitchFamily="50" charset="-128"/>
                <a:ea typeface="BIZ UDPゴシック" panose="020B0400000000000000" pitchFamily="50" charset="-128"/>
              </a:rPr>
              <a:t>装置のセキュリティを保った処分又は再利用</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記憶媒体を内蔵した装置は、処分または再利用する前に、すべての取扱いに慎重を要するデータおよびライセンス供与されたソフトウェアを消去していること、またはセキュリティを保てるよう上書きしていることを確実にするために、検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５２</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D3F49213-CE07-8CD3-DE20-6CC5A80C39D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03EA71B6-A5A0-5596-C375-3A73927A7C2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17-2】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４４～</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５２</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9362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BYOD, MDM</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BYOD</a:t>
            </a:r>
            <a:r>
              <a:rPr lang="ja-JP" altLang="en-US" sz="3600" dirty="0">
                <a:latin typeface="BIZ UDPゴシック" panose="020B0400000000000000" pitchFamily="50" charset="-128"/>
                <a:ea typeface="BIZ UDPゴシック" panose="020B0400000000000000" pitchFamily="50" charset="-128"/>
              </a:rPr>
              <a:t>導入に向けて</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551E0084-A0C9-75FC-FA38-11ABFD2323E7}"/>
              </a:ext>
            </a:extLst>
          </p:cNvPr>
          <p:cNvGraphicFramePr>
            <a:graphicFrameLocks noGrp="1"/>
          </p:cNvGraphicFramePr>
          <p:nvPr>
            <p:extLst>
              <p:ext uri="{D42A27DB-BD31-4B8C-83A1-F6EECF244321}">
                <p14:modId xmlns:p14="http://schemas.microsoft.com/office/powerpoint/2010/main" val="221742539"/>
              </p:ext>
            </p:extLst>
          </p:nvPr>
        </p:nvGraphicFramePr>
        <p:xfrm>
          <a:off x="1761831" y="2772461"/>
          <a:ext cx="15326984" cy="6436438"/>
        </p:xfrm>
        <a:graphic>
          <a:graphicData uri="http://schemas.openxmlformats.org/drawingml/2006/table">
            <a:tbl>
              <a:tblPr firstRow="1" bandRow="1">
                <a:tableStyleId>{5C22544A-7EE6-4342-B048-85BDC9FD1C3A}</a:tableStyleId>
              </a:tblPr>
              <a:tblGrid>
                <a:gridCol w="7663492">
                  <a:extLst>
                    <a:ext uri="{9D8B030D-6E8A-4147-A177-3AD203B41FA5}">
                      <a16:colId xmlns:a16="http://schemas.microsoft.com/office/drawing/2014/main" val="1919452547"/>
                    </a:ext>
                  </a:extLst>
                </a:gridCol>
                <a:gridCol w="7663492">
                  <a:extLst>
                    <a:ext uri="{9D8B030D-6E8A-4147-A177-3AD203B41FA5}">
                      <a16:colId xmlns:a16="http://schemas.microsoft.com/office/drawing/2014/main" val="1974969295"/>
                    </a:ext>
                  </a:extLst>
                </a:gridCol>
              </a:tblGrid>
              <a:tr h="599281">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メリット</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デメリット</a:t>
                      </a:r>
                    </a:p>
                  </a:txBody>
                  <a:tcPr>
                    <a:solidFill>
                      <a:schemeClr val="accent6"/>
                    </a:solidFill>
                  </a:tcPr>
                </a:tc>
                <a:extLst>
                  <a:ext uri="{0D108BD9-81ED-4DB2-BD59-A6C34878D82A}">
                    <a16:rowId xmlns:a16="http://schemas.microsoft.com/office/drawing/2014/main" val="721422812"/>
                  </a:ext>
                </a:extLst>
              </a:tr>
              <a:tr h="2395288">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コスト削減</a:t>
                      </a:r>
                    </a:p>
                    <a:p>
                      <a:pPr marL="182563" indent="0">
                        <a:lnSpc>
                          <a:spcPct val="110000"/>
                        </a:lnSpc>
                      </a:pPr>
                      <a:r>
                        <a:rPr kumimoji="1" lang="ja-JP" altLang="en-US" sz="2800" dirty="0">
                          <a:latin typeface="BIZ UDPゴシック" panose="020B0400000000000000" pitchFamily="50" charset="-128"/>
                          <a:ea typeface="BIZ UDPゴシック" panose="020B0400000000000000" pitchFamily="50" charset="-128"/>
                        </a:rPr>
                        <a:t>企業は、端末の調達や管理にコストがかからない。故障した際の修理費用や老朽化した端末の入替も基本的には個人負担となる。</a:t>
                      </a:r>
                    </a:p>
                  </a:txBody>
                  <a:tcPr anchor="ctr">
                    <a:solidFill>
                      <a:schemeClr val="accent6">
                        <a:lumMod val="40000"/>
                        <a:lumOff val="60000"/>
                      </a:schemeClr>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シャドー</a:t>
                      </a:r>
                      <a:r>
                        <a:rPr kumimoji="1" lang="en-US" altLang="ja-JP" sz="2800" b="1" dirty="0">
                          <a:latin typeface="BIZ UDPゴシック" panose="020B0400000000000000" pitchFamily="50" charset="-128"/>
                          <a:ea typeface="BIZ UDPゴシック" panose="020B0400000000000000" pitchFamily="50" charset="-128"/>
                        </a:rPr>
                        <a:t>IT</a:t>
                      </a:r>
                    </a:p>
                    <a:p>
                      <a:pPr marL="182563" indent="0">
                        <a:lnSpc>
                          <a:spcPct val="110000"/>
                        </a:lnSpc>
                      </a:pPr>
                      <a:r>
                        <a:rPr kumimoji="1" lang="ja-JP" altLang="en-US" sz="2800" dirty="0">
                          <a:latin typeface="BIZ UDPゴシック" panose="020B0400000000000000" pitchFamily="50" charset="-128"/>
                          <a:ea typeface="BIZ UDPゴシック" panose="020B0400000000000000" pitchFamily="50" charset="-128"/>
                        </a:rPr>
                        <a:t>ルールの整備や技術的な対策を講じないと、シャドー</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が増加してしまう恐れがある。</a:t>
                      </a:r>
                    </a:p>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96194186"/>
                  </a:ext>
                </a:extLst>
              </a:tr>
              <a:tr h="3441869">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使い慣れた端末の業務利用</a:t>
                      </a:r>
                    </a:p>
                    <a:p>
                      <a:pPr marL="182563" indent="0">
                        <a:lnSpc>
                          <a:spcPct val="110000"/>
                        </a:lnSpc>
                      </a:pPr>
                      <a:r>
                        <a:rPr kumimoji="1" lang="ja-JP" altLang="en-US" sz="2800" dirty="0">
                          <a:latin typeface="BIZ UDPゴシック" panose="020B0400000000000000" pitchFamily="50" charset="-128"/>
                          <a:ea typeface="BIZ UDPゴシック" panose="020B0400000000000000" pitchFamily="50" charset="-128"/>
                        </a:rPr>
                        <a:t>従業員は、自分の使い慣れた端末を使用でき、操作方法や設定などを新たに覚える必要がないため作業効率が上がる。また、仕事用とプライベート用に分けて端末を複数台持つ必要がなくなる。</a:t>
                      </a:r>
                    </a:p>
                  </a:txBody>
                  <a:tcPr anchor="ctr">
                    <a:solidFill>
                      <a:schemeClr val="accent6">
                        <a:lumMod val="20000"/>
                        <a:lumOff val="80000"/>
                      </a:schemeClr>
                    </a:solidFill>
                  </a:tcPr>
                </a:tc>
                <a:tc>
                  <a:txBody>
                    <a:bodyPr/>
                    <a:lstStyle/>
                    <a:p>
                      <a:pPr>
                        <a:lnSpc>
                          <a:spcPct val="110000"/>
                        </a:lnSpc>
                      </a:pPr>
                      <a:r>
                        <a:rPr kumimoji="1" lang="ja-JP" altLang="en-US" sz="2800" b="1" dirty="0">
                          <a:latin typeface="BIZ UDPゴシック" panose="020B0400000000000000" pitchFamily="50" charset="-128"/>
                          <a:ea typeface="BIZ UDPゴシック" panose="020B0400000000000000" pitchFamily="50" charset="-128"/>
                        </a:rPr>
                        <a:t>セキュリティリスク</a:t>
                      </a:r>
                    </a:p>
                    <a:p>
                      <a:pPr marL="182563" indent="0">
                        <a:lnSpc>
                          <a:spcPct val="110000"/>
                        </a:lnSpc>
                      </a:pPr>
                      <a:r>
                        <a:rPr kumimoji="1" lang="ja-JP" altLang="en-US" sz="2800" dirty="0">
                          <a:latin typeface="BIZ UDPゴシック" panose="020B0400000000000000" pitchFamily="50" charset="-128"/>
                          <a:ea typeface="BIZ UDPゴシック" panose="020B0400000000000000" pitchFamily="50" charset="-128"/>
                        </a:rPr>
                        <a:t>個人の端末では、さまざまな</a:t>
                      </a:r>
                      <a:r>
                        <a:rPr kumimoji="1" lang="en-US" altLang="ja-JP" sz="2800" dirty="0">
                          <a:latin typeface="BIZ UDPゴシック" panose="020B0400000000000000" pitchFamily="50" charset="-128"/>
                          <a:ea typeface="BIZ UDPゴシック" panose="020B0400000000000000" pitchFamily="50" charset="-128"/>
                        </a:rPr>
                        <a:t>Web</a:t>
                      </a:r>
                      <a:r>
                        <a:rPr kumimoji="1" lang="ja-JP" altLang="en-US" sz="2800" dirty="0">
                          <a:latin typeface="BIZ UDPゴシック" panose="020B0400000000000000" pitchFamily="50" charset="-128"/>
                          <a:ea typeface="BIZ UDPゴシック" panose="020B0400000000000000" pitchFamily="50" charset="-128"/>
                        </a:rPr>
                        <a:t>サイトやアプリケーションを利用することがあるため、ウイルス感染や不正アクセスといった被害にあう可能性が高くなる。</a:t>
                      </a:r>
                    </a:p>
                  </a:txBody>
                  <a:tcPr anchor="ctr">
                    <a:solidFill>
                      <a:schemeClr val="accent6">
                        <a:lumMod val="20000"/>
                        <a:lumOff val="80000"/>
                      </a:schemeClr>
                    </a:solidFill>
                  </a:tcPr>
                </a:tc>
                <a:extLst>
                  <a:ext uri="{0D108BD9-81ED-4DB2-BD59-A6C34878D82A}">
                    <a16:rowId xmlns:a16="http://schemas.microsoft.com/office/drawing/2014/main" val="372949758"/>
                  </a:ext>
                </a:extLst>
              </a:tr>
            </a:tbl>
          </a:graphicData>
        </a:graphic>
      </p:graphicFrame>
      <p:sp>
        <p:nvSpPr>
          <p:cNvPr id="12" name="テキスト ボックス 11">
            <a:extLst>
              <a:ext uri="{FF2B5EF4-FFF2-40B4-BE49-F238E27FC236}">
                <a16:creationId xmlns:a16="http://schemas.microsoft.com/office/drawing/2014/main" id="{F0AFF395-586A-5996-48FD-630F1BA61D17}"/>
              </a:ext>
            </a:extLst>
          </p:cNvPr>
          <p:cNvSpPr txBox="1"/>
          <p:nvPr/>
        </p:nvSpPr>
        <p:spPr>
          <a:xfrm>
            <a:off x="1632317" y="2174400"/>
            <a:ext cx="15456498" cy="535531"/>
          </a:xfrm>
          <a:prstGeom prst="rect">
            <a:avLst/>
          </a:prstGeom>
          <a:noFill/>
        </p:spPr>
        <p:txBody>
          <a:bodyPr wrap="square" lIns="91440" tIns="45720" rIns="91440" bIns="45720" anchor="t">
            <a:spAutoFit/>
          </a:bodyPr>
          <a:lstStyle/>
          <a:p>
            <a:pPr>
              <a:lnSpc>
                <a:spcPct val="90000"/>
              </a:lnSpc>
            </a:pPr>
            <a:r>
              <a:rPr kumimoji="1" lang="ja-JP" altLang="en-US" sz="3200" dirty="0">
                <a:latin typeface="BIZ UDPゴシック" panose="020B0400000000000000" pitchFamily="50" charset="-128"/>
                <a:ea typeface="BIZ UDPゴシック" panose="020B0400000000000000" pitchFamily="50" charset="-128"/>
              </a:rPr>
              <a:t>主なメリット・デメリット</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9F8B210-7DD3-0D15-8FAA-2C7D9597FBC0}"/>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５３～</a:t>
            </a:r>
            <a:r>
              <a:rPr lang="en-US" altLang="ja-JP" sz="2400" b="1" dirty="0">
                <a:latin typeface="BIZ UDPゴシック" panose="020B0400000000000000" pitchFamily="50" charset="-128"/>
                <a:ea typeface="BIZ UDPゴシック" panose="020B0400000000000000" pitchFamily="50" charset="-128"/>
              </a:rPr>
              <a:t>P54</a:t>
            </a:r>
          </a:p>
        </p:txBody>
      </p:sp>
      <p:sp>
        <p:nvSpPr>
          <p:cNvPr id="4" name="object 40">
            <a:extLst>
              <a:ext uri="{FF2B5EF4-FFF2-40B4-BE49-F238E27FC236}">
                <a16:creationId xmlns:a16="http://schemas.microsoft.com/office/drawing/2014/main" id="{EDCD8314-ED94-3732-F5C3-2F335143BEC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321647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BYOD, MDM</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MDM</a:t>
            </a:r>
            <a:r>
              <a:rPr lang="ja-JP" altLang="en-US" sz="3600" dirty="0">
                <a:latin typeface="BIZ UDPゴシック" panose="020B0400000000000000" pitchFamily="50" charset="-128"/>
                <a:ea typeface="BIZ UDPゴシック" panose="020B0400000000000000" pitchFamily="50" charset="-128"/>
              </a:rPr>
              <a:t>導入のポイント</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551E0084-A0C9-75FC-FA38-11ABFD2323E7}"/>
              </a:ext>
            </a:extLst>
          </p:cNvPr>
          <p:cNvGraphicFramePr>
            <a:graphicFrameLocks noGrp="1"/>
          </p:cNvGraphicFramePr>
          <p:nvPr>
            <p:extLst>
              <p:ext uri="{D42A27DB-BD31-4B8C-83A1-F6EECF244321}">
                <p14:modId xmlns:p14="http://schemas.microsoft.com/office/powerpoint/2010/main" val="1609689670"/>
              </p:ext>
            </p:extLst>
          </p:nvPr>
        </p:nvGraphicFramePr>
        <p:xfrm>
          <a:off x="1761831" y="2830954"/>
          <a:ext cx="15253324" cy="6377946"/>
        </p:xfrm>
        <a:graphic>
          <a:graphicData uri="http://schemas.openxmlformats.org/drawingml/2006/table">
            <a:tbl>
              <a:tblPr firstRow="1" bandRow="1">
                <a:tableStyleId>{5C22544A-7EE6-4342-B048-85BDC9FD1C3A}</a:tableStyleId>
              </a:tblPr>
              <a:tblGrid>
                <a:gridCol w="5842676">
                  <a:extLst>
                    <a:ext uri="{9D8B030D-6E8A-4147-A177-3AD203B41FA5}">
                      <a16:colId xmlns:a16="http://schemas.microsoft.com/office/drawing/2014/main" val="1919452547"/>
                    </a:ext>
                  </a:extLst>
                </a:gridCol>
                <a:gridCol w="9410648">
                  <a:extLst>
                    <a:ext uri="{9D8B030D-6E8A-4147-A177-3AD203B41FA5}">
                      <a16:colId xmlns:a16="http://schemas.microsoft.com/office/drawing/2014/main" val="1974969295"/>
                    </a:ext>
                  </a:extLst>
                </a:gridCol>
              </a:tblGrid>
              <a:tr h="522043">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ポイント</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概要</a:t>
                      </a:r>
                    </a:p>
                  </a:txBody>
                  <a:tcPr>
                    <a:solidFill>
                      <a:schemeClr val="accent6"/>
                    </a:solidFill>
                  </a:tcPr>
                </a:tc>
                <a:extLst>
                  <a:ext uri="{0D108BD9-81ED-4DB2-BD59-A6C34878D82A}">
                    <a16:rowId xmlns:a16="http://schemas.microsoft.com/office/drawing/2014/main" val="721422812"/>
                  </a:ext>
                </a:extLst>
              </a:tr>
              <a:tr h="911761">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コスト・費用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導入費用だけでなく、維持費がかかることを考慮する。</a:t>
                      </a:r>
                    </a:p>
                  </a:txBody>
                  <a:tcPr anchor="ctr">
                    <a:solidFill>
                      <a:schemeClr val="accent6">
                        <a:lumMod val="40000"/>
                        <a:lumOff val="60000"/>
                      </a:schemeClr>
                    </a:solidFill>
                  </a:tcPr>
                </a:tc>
                <a:extLst>
                  <a:ext uri="{0D108BD9-81ED-4DB2-BD59-A6C34878D82A}">
                    <a16:rowId xmlns:a16="http://schemas.microsoft.com/office/drawing/2014/main" val="3596194186"/>
                  </a:ext>
                </a:extLst>
              </a:tr>
              <a:tr h="1417948">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対応している</a:t>
                      </a:r>
                      <a:r>
                        <a:rPr kumimoji="1" lang="en-US" altLang="ja-JP" sz="2800" dirty="0">
                          <a:latin typeface="BIZ UDPゴシック" panose="020B0400000000000000" pitchFamily="50" charset="-128"/>
                          <a:ea typeface="BIZ UDPゴシック" panose="020B0400000000000000" pitchFamily="50" charset="-128"/>
                        </a:rPr>
                        <a:t>OS</a:t>
                      </a:r>
                      <a:r>
                        <a:rPr kumimoji="1" lang="ja-JP" altLang="en-US" sz="2800" dirty="0">
                          <a:latin typeface="BIZ UDPゴシック" panose="020B0400000000000000" pitchFamily="50" charset="-128"/>
                          <a:ea typeface="BIZ UDPゴシック" panose="020B0400000000000000" pitchFamily="50" charset="-128"/>
                        </a:rPr>
                        <a:t>の確認</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組織で利用している</a:t>
                      </a:r>
                      <a:r>
                        <a:rPr kumimoji="1" lang="en-US" altLang="ja-JP" sz="2800" dirty="0">
                          <a:latin typeface="BIZ UDPゴシック" panose="020B0400000000000000" pitchFamily="50" charset="-128"/>
                          <a:ea typeface="BIZ UDPゴシック" panose="020B0400000000000000" pitchFamily="50" charset="-128"/>
                        </a:rPr>
                        <a:t>PC</a:t>
                      </a:r>
                      <a:r>
                        <a:rPr kumimoji="1" lang="ja-JP" altLang="en-US" sz="2800" dirty="0">
                          <a:latin typeface="BIZ UDPゴシック" panose="020B0400000000000000" pitchFamily="50" charset="-128"/>
                          <a:ea typeface="BIZ UDPゴシック" panose="020B0400000000000000" pitchFamily="50" charset="-128"/>
                        </a:rPr>
                        <a:t>、貸与しているスマホなど、組織が管理するデバイスの</a:t>
                      </a:r>
                      <a:r>
                        <a:rPr kumimoji="1" lang="en-US" altLang="ja-JP" sz="2800" dirty="0">
                          <a:latin typeface="BIZ UDPゴシック" panose="020B0400000000000000" pitchFamily="50" charset="-128"/>
                          <a:ea typeface="BIZ UDPゴシック" panose="020B0400000000000000" pitchFamily="50" charset="-128"/>
                        </a:rPr>
                        <a:t>OS</a:t>
                      </a:r>
                      <a:r>
                        <a:rPr kumimoji="1" lang="ja-JP" altLang="en-US" sz="2800" dirty="0">
                          <a:latin typeface="BIZ UDPゴシック" panose="020B0400000000000000" pitchFamily="50" charset="-128"/>
                          <a:ea typeface="BIZ UDPゴシック" panose="020B0400000000000000" pitchFamily="50" charset="-128"/>
                        </a:rPr>
                        <a:t>を確認する。</a:t>
                      </a:r>
                    </a:p>
                  </a:txBody>
                  <a:tcPr anchor="ctr">
                    <a:solidFill>
                      <a:schemeClr val="accent6">
                        <a:lumMod val="20000"/>
                        <a:lumOff val="80000"/>
                      </a:schemeClr>
                    </a:solidFill>
                  </a:tcPr>
                </a:tc>
                <a:extLst>
                  <a:ext uri="{0D108BD9-81ED-4DB2-BD59-A6C34878D82A}">
                    <a16:rowId xmlns:a16="http://schemas.microsoft.com/office/drawing/2014/main" val="372949758"/>
                  </a:ext>
                </a:extLst>
              </a:tr>
              <a:tr h="727651">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サポート体制</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導入時や導入後の運用サポートの有無を確認する。</a:t>
                      </a:r>
                    </a:p>
                  </a:txBody>
                  <a:tcPr anchor="ctr">
                    <a:solidFill>
                      <a:schemeClr val="accent6">
                        <a:lumMod val="40000"/>
                        <a:lumOff val="60000"/>
                      </a:schemeClr>
                    </a:solidFill>
                  </a:tcPr>
                </a:tc>
                <a:extLst>
                  <a:ext uri="{0D108BD9-81ED-4DB2-BD59-A6C34878D82A}">
                    <a16:rowId xmlns:a16="http://schemas.microsoft.com/office/drawing/2014/main" val="3521095851"/>
                  </a:ext>
                </a:extLst>
              </a:tr>
              <a:tr h="2798543">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利用者の意見を反映した社内ルールの策定、および</a:t>
                      </a:r>
                      <a:r>
                        <a:rPr kumimoji="1" lang="en-US" altLang="ja-JP" sz="2800" dirty="0">
                          <a:latin typeface="BIZ UDPゴシック" panose="020B0400000000000000" pitchFamily="50" charset="-128"/>
                          <a:ea typeface="BIZ UDPゴシック" panose="020B0400000000000000" pitchFamily="50" charset="-128"/>
                        </a:rPr>
                        <a:t>MDM</a:t>
                      </a:r>
                      <a:r>
                        <a:rPr kumimoji="1" lang="ja-JP" altLang="en-US" sz="2800" dirty="0">
                          <a:latin typeface="BIZ UDPゴシック" panose="020B0400000000000000" pitchFamily="50" charset="-128"/>
                          <a:ea typeface="BIZ UDPゴシック" panose="020B0400000000000000" pitchFamily="50" charset="-128"/>
                        </a:rPr>
                        <a:t>の選定</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MDM</a:t>
                      </a:r>
                      <a:r>
                        <a:rPr kumimoji="1" lang="ja-JP" altLang="en-US" sz="2800" dirty="0">
                          <a:latin typeface="BIZ UDPゴシック" panose="020B0400000000000000" pitchFamily="50" charset="-128"/>
                          <a:ea typeface="BIZ UDPゴシック" panose="020B0400000000000000" pitchFamily="50" charset="-128"/>
                        </a:rPr>
                        <a:t>による制限が厳しくなりすぎると、使い勝手が悪くなり利用者から不満がでる可能性がある。利用者の意見を聞きながら、社内ルールの策定や</a:t>
                      </a:r>
                      <a:r>
                        <a:rPr kumimoji="1" lang="en-US" altLang="ja-JP" sz="2800" dirty="0">
                          <a:latin typeface="BIZ UDPゴシック" panose="020B0400000000000000" pitchFamily="50" charset="-128"/>
                          <a:ea typeface="BIZ UDPゴシック" panose="020B0400000000000000" pitchFamily="50" charset="-128"/>
                        </a:rPr>
                        <a:t>MDM</a:t>
                      </a:r>
                      <a:r>
                        <a:rPr kumimoji="1" lang="ja-JP" altLang="en-US" sz="2800" dirty="0">
                          <a:latin typeface="BIZ UDPゴシック" panose="020B0400000000000000" pitchFamily="50" charset="-128"/>
                          <a:ea typeface="BIZ UDPゴシック" panose="020B0400000000000000" pitchFamily="50" charset="-128"/>
                        </a:rPr>
                        <a:t>の選定を進めることが重要。</a:t>
                      </a:r>
                    </a:p>
                  </a:txBody>
                  <a:tcPr anchor="ctr">
                    <a:solidFill>
                      <a:schemeClr val="accent6">
                        <a:lumMod val="20000"/>
                        <a:lumOff val="80000"/>
                      </a:schemeClr>
                    </a:solidFill>
                  </a:tcPr>
                </a:tc>
                <a:extLst>
                  <a:ext uri="{0D108BD9-81ED-4DB2-BD59-A6C34878D82A}">
                    <a16:rowId xmlns:a16="http://schemas.microsoft.com/office/drawing/2014/main" val="4054210813"/>
                  </a:ext>
                </a:extLst>
              </a:tr>
            </a:tbl>
          </a:graphicData>
        </a:graphic>
      </p:graphicFrame>
      <p:sp>
        <p:nvSpPr>
          <p:cNvPr id="12" name="テキスト ボックス 11">
            <a:extLst>
              <a:ext uri="{FF2B5EF4-FFF2-40B4-BE49-F238E27FC236}">
                <a16:creationId xmlns:a16="http://schemas.microsoft.com/office/drawing/2014/main" id="{F0AFF395-586A-5996-48FD-630F1BA61D17}"/>
              </a:ext>
            </a:extLst>
          </p:cNvPr>
          <p:cNvSpPr txBox="1"/>
          <p:nvPr/>
        </p:nvSpPr>
        <p:spPr>
          <a:xfrm>
            <a:off x="1632317" y="2174400"/>
            <a:ext cx="15456498" cy="535531"/>
          </a:xfrm>
          <a:prstGeom prst="rect">
            <a:avLst/>
          </a:prstGeom>
          <a:noFill/>
        </p:spPr>
        <p:txBody>
          <a:bodyPr wrap="square" lIns="91440" tIns="45720" rIns="91440" bIns="45720" anchor="t">
            <a:spAutoFit/>
          </a:bodyPr>
          <a:lstStyle/>
          <a:p>
            <a:pPr>
              <a:lnSpc>
                <a:spcPct val="90000"/>
              </a:lnSpc>
            </a:pPr>
            <a:r>
              <a:rPr kumimoji="1" lang="en-US" altLang="ja-JP" sz="3200" dirty="0">
                <a:latin typeface="BIZ UDPゴシック" panose="020B0400000000000000" pitchFamily="50" charset="-128"/>
                <a:ea typeface="BIZ UDPゴシック" panose="020B0400000000000000" pitchFamily="50" charset="-128"/>
              </a:rPr>
              <a:t>MDM</a:t>
            </a:r>
            <a:r>
              <a:rPr kumimoji="1" lang="ja-JP" altLang="en-US" sz="3200" dirty="0">
                <a:latin typeface="BIZ UDPゴシック" panose="020B0400000000000000" pitchFamily="50" charset="-128"/>
                <a:ea typeface="BIZ UDPゴシック" panose="020B0400000000000000" pitchFamily="50" charset="-128"/>
              </a:rPr>
              <a:t>を導入する際のポイント</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45257187-58AC-8408-63B7-6DBB8D57211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1A6D82FD-8765-784E-2555-CA6DA43C7CA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17-3-2.】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５</a:t>
            </a:r>
            <a:r>
              <a:rPr lang="en-US" altLang="ja-JP" sz="2400" b="1" dirty="0">
                <a:latin typeface="BIZ UDPゴシック" panose="020B0400000000000000" pitchFamily="50" charset="-128"/>
                <a:ea typeface="BIZ UDPゴシック" panose="020B0400000000000000" pitchFamily="50" charset="-128"/>
              </a:rPr>
              <a:t>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P55</a:t>
            </a:r>
          </a:p>
        </p:txBody>
      </p:sp>
    </p:spTree>
    <p:extLst>
      <p:ext uri="{BB962C8B-B14F-4D97-AF65-F5344CB8AC3E}">
        <p14:creationId xmlns:p14="http://schemas.microsoft.com/office/powerpoint/2010/main" val="335860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18</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技術理的対策</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作成する候補実施手順書類について</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技術的対策として重要となる実施項目</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実施手順を適用するセキュリティ概念</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インシデント対応</a:t>
            </a:r>
          </a:p>
        </p:txBody>
      </p:sp>
      <p:sp>
        <p:nvSpPr>
          <p:cNvPr id="4" name="object 40">
            <a:extLst>
              <a:ext uri="{FF2B5EF4-FFF2-40B4-BE49-F238E27FC236}">
                <a16:creationId xmlns:a16="http://schemas.microsoft.com/office/drawing/2014/main" id="{C9B0415E-06A2-7455-6C1C-A50F958FFE9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72634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 </a:t>
            </a:r>
            <a:r>
              <a:rPr lang="ja-JP" altLang="en-US" sz="3600" dirty="0">
                <a:latin typeface="BIZ UDPゴシック" panose="020B0400000000000000" pitchFamily="50" charset="-128"/>
                <a:ea typeface="BIZ UDPゴシック" panose="020B0400000000000000" pitchFamily="50" charset="-128"/>
              </a:rPr>
              <a:t>利用者エンドポイント機器 </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利用者エンドポイントデバイスに保存されている情報、処理される情報、または利用者エンドポイントデバイスを介してアクセス可能な情報を保護しなければならない。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６３</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 </a:t>
            </a:r>
            <a:r>
              <a:rPr lang="ja-JP" altLang="en-US" sz="3600" dirty="0">
                <a:latin typeface="BIZ UDPゴシック" panose="020B0400000000000000" pitchFamily="50" charset="-128"/>
                <a:ea typeface="BIZ UDPゴシック" panose="020B0400000000000000" pitchFamily="50" charset="-128"/>
              </a:rPr>
              <a:t>特権的アクセス権</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特権的アクセス権の割り当ておよび利用は、制限し、管理しなければならない。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６４</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8.3 </a:t>
            </a:r>
            <a:r>
              <a:rPr lang="ja-JP" altLang="en-US" sz="3600">
                <a:latin typeface="BIZ UDPゴシック" panose="020B0400000000000000" pitchFamily="50" charset="-128"/>
                <a:ea typeface="BIZ UDPゴシック" panose="020B0400000000000000" pitchFamily="50" charset="-128"/>
              </a:rPr>
              <a:t>情報へのアクセス制限</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情報およびその他の関連資産へのアクセスは、確立されたアクセス制御に関するトピック固有の方針に従って、制限しなければならない。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P64】</a:t>
            </a:r>
          </a:p>
        </p:txBody>
      </p:sp>
      <p:sp>
        <p:nvSpPr>
          <p:cNvPr id="11" name="テキスト ボックス 10">
            <a:extLst>
              <a:ext uri="{FF2B5EF4-FFF2-40B4-BE49-F238E27FC236}">
                <a16:creationId xmlns:a16="http://schemas.microsoft.com/office/drawing/2014/main" id="{01E6B68F-ED36-F494-E74E-89FBE3A30F8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2A6B726F-3B80-914C-9AB5-685FF624571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54020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8.4 </a:t>
            </a:r>
            <a:r>
              <a:rPr lang="ja-JP" altLang="en-US" sz="3600" dirty="0">
                <a:latin typeface="BIZ UDPゴシック" panose="020B0400000000000000" pitchFamily="50" charset="-128"/>
                <a:ea typeface="BIZ UDPゴシック" panose="020B0400000000000000" pitchFamily="50" charset="-128"/>
              </a:rPr>
              <a:t>ソースコードへのアクセス</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ソースコード、開発ツール、ソフトウェアライブラリへの読取りおよび書込みアクセスを、適切に管理しなければならない。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8.5 </a:t>
            </a:r>
            <a:r>
              <a:rPr lang="ja-JP" altLang="en-US" sz="3600" dirty="0">
                <a:latin typeface="BIZ UDPゴシック" panose="020B0400000000000000" pitchFamily="50" charset="-128"/>
                <a:ea typeface="BIZ UDPゴシック" panose="020B0400000000000000" pitchFamily="50" charset="-128"/>
              </a:rPr>
              <a:t>セキュリティを保った認証</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セキュリティを保った認証技術および手順を、情報へのアクセス制限およびアクセス制御に関するトピック固有の方針に基づいて備えなければならない。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8.6 </a:t>
            </a:r>
            <a:r>
              <a:rPr lang="ja-JP" altLang="en-US" sz="3600">
                <a:latin typeface="BIZ UDPゴシック" panose="020B0400000000000000" pitchFamily="50" charset="-128"/>
                <a:ea typeface="BIZ UDPゴシック" panose="020B0400000000000000" pitchFamily="50" charset="-128"/>
              </a:rPr>
              <a:t>容量・能力の管理</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現在および予測される容量・能力の要求事項に合わせて、資源の利用を監視し、調整しなければならない。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P65】</a:t>
            </a:r>
          </a:p>
        </p:txBody>
      </p:sp>
      <p:sp>
        <p:nvSpPr>
          <p:cNvPr id="6" name="object 40">
            <a:extLst>
              <a:ext uri="{FF2B5EF4-FFF2-40B4-BE49-F238E27FC236}">
                <a16:creationId xmlns:a16="http://schemas.microsoft.com/office/drawing/2014/main" id="{EAF6C36D-DAE2-6CB1-0A5E-9138EB6D90A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B25D950-1599-C961-E289-2644A6EF57B4}"/>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05598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8.7 </a:t>
            </a:r>
            <a:r>
              <a:rPr lang="ja-JP" altLang="en-US" sz="3600" dirty="0">
                <a:latin typeface="BIZ UDPゴシック" panose="020B0400000000000000" pitchFamily="50" charset="-128"/>
                <a:ea typeface="BIZ UDPゴシック" panose="020B0400000000000000" pitchFamily="50" charset="-128"/>
              </a:rPr>
              <a:t>マルウェアに対する保護</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マルウェアに対する保護を実施し、利用者の適切な認識によって支援しなければならない。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P66】</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052981"/>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8.8 </a:t>
            </a:r>
            <a:r>
              <a:rPr lang="ja-JP" altLang="en-US" sz="3600" dirty="0">
                <a:latin typeface="BIZ UDPゴシック" panose="020B0400000000000000" pitchFamily="50" charset="-128"/>
                <a:ea typeface="BIZ UDPゴシック" panose="020B0400000000000000" pitchFamily="50" charset="-128"/>
              </a:rPr>
              <a:t>技術的脆弱性の管理</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59977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利用中の情報システムの技術的脆弱性に関する情報を獲得しなければならない。また、そのような脆弱性に組織がさらされている状況を評価し、適切な手段をとらなければならない。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P66】</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41478" y="7016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8.9 </a:t>
            </a:r>
            <a:r>
              <a:rPr lang="ja-JP" altLang="en-US" sz="3600" dirty="0">
                <a:latin typeface="BIZ UDPゴシック" panose="020B0400000000000000" pitchFamily="50" charset="-128"/>
                <a:ea typeface="BIZ UDPゴシック" panose="020B0400000000000000" pitchFamily="50" charset="-128"/>
              </a:rPr>
              <a:t>構成管理</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40943" y="75348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ハードウェア、ソフトウェア、サービスおよびネットワークのセキュリティ構成を含む構成を確立、文書化、実装、監視し、レビューしなければならない。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P67】</a:t>
            </a:r>
          </a:p>
        </p:txBody>
      </p:sp>
      <p:sp>
        <p:nvSpPr>
          <p:cNvPr id="6" name="object 40">
            <a:extLst>
              <a:ext uri="{FF2B5EF4-FFF2-40B4-BE49-F238E27FC236}">
                <a16:creationId xmlns:a16="http://schemas.microsoft.com/office/drawing/2014/main" id="{82F20E0B-833B-748E-2FE6-6AB712D675C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2D9DA83-6653-471D-B0DA-A7BBF69D322C}"/>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288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8.10 </a:t>
            </a:r>
            <a:r>
              <a:rPr lang="ja-JP" altLang="en-US" sz="3600" dirty="0">
                <a:latin typeface="BIZ UDPゴシック" panose="020B0400000000000000" pitchFamily="50" charset="-128"/>
                <a:ea typeface="BIZ UDPゴシック" panose="020B0400000000000000" pitchFamily="50" charset="-128"/>
              </a:rPr>
              <a:t>情報の削除</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情報システム、装置またはその他の記憶媒体に保存している情報は、必要でなくなった時点で削除しなければならない。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P67】</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0536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8.11</a:t>
            </a:r>
            <a:r>
              <a:rPr lang="ja-JP" altLang="en-US" sz="3600" dirty="0">
                <a:latin typeface="BIZ UDPゴシック" panose="020B0400000000000000" pitchFamily="50" charset="-128"/>
                <a:ea typeface="BIZ UDPゴシック" panose="020B0400000000000000" pitchFamily="50" charset="-128"/>
              </a:rPr>
              <a:t> データマスキング</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6008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データマスキングは、適用される法令を考慮して、組織のアクセス制御に関するトピック固有の方針およびその他の関連するトピック固有の方針、並びに事業上の要求事項に従って利用しなければならない。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P67</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P68】</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701589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8.12</a:t>
            </a:r>
            <a:r>
              <a:rPr lang="ja-JP" altLang="en-US" sz="3600" dirty="0">
                <a:latin typeface="BIZ UDPゴシック" panose="020B0400000000000000" pitchFamily="50" charset="-128"/>
                <a:ea typeface="BIZ UDPゴシック" panose="020B0400000000000000" pitchFamily="50" charset="-128"/>
              </a:rPr>
              <a:t> データ漏えいの防止</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53429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データ漏えい防止対策を、取扱いに慎重を要する情報を処理、保存、送信するシステム、ネットワークおよびその他の装置に適用しなければならない。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P68】</a:t>
            </a:r>
          </a:p>
        </p:txBody>
      </p:sp>
      <p:sp>
        <p:nvSpPr>
          <p:cNvPr id="6" name="object 40">
            <a:extLst>
              <a:ext uri="{FF2B5EF4-FFF2-40B4-BE49-F238E27FC236}">
                <a16:creationId xmlns:a16="http://schemas.microsoft.com/office/drawing/2014/main" id="{01FF5503-FE09-0A9C-4C42-61F0525E00E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55031BE-7FBC-10D1-BE21-2B37F5BDAAA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571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8.13 </a:t>
            </a:r>
            <a:r>
              <a:rPr lang="ja-JP" altLang="en-US" sz="3600" dirty="0">
                <a:latin typeface="BIZ UDPゴシック" panose="020B0400000000000000" pitchFamily="50" charset="-128"/>
                <a:ea typeface="BIZ UDPゴシック" panose="020B0400000000000000" pitchFamily="50" charset="-128"/>
              </a:rPr>
              <a:t>情報のバックアップ</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合意されたバックアップに関するトピック固有の方針に従って、情報、ソフトウェアおよびシステムのバックアップを維持し、定期的に検査しなければならない。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P68】</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0536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8.14</a:t>
            </a:r>
            <a:r>
              <a:rPr lang="ja-JP" altLang="en-US" sz="3600" dirty="0">
                <a:latin typeface="BIZ UDPゴシック" panose="020B0400000000000000" pitchFamily="50" charset="-128"/>
                <a:ea typeface="BIZ UDPゴシック" panose="020B0400000000000000" pitchFamily="50" charset="-128"/>
              </a:rPr>
              <a:t> 情報処理施設の冗長性</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6008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情報処理施設・設備は、可用性の要求事項を満たすのに十分な冗長性を持って、導入しなければならない。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P69】</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8.15</a:t>
            </a:r>
            <a:r>
              <a:rPr lang="ja-JP" altLang="en-US" sz="3600" dirty="0">
                <a:latin typeface="BIZ UDPゴシック" panose="020B0400000000000000" pitchFamily="50" charset="-128"/>
                <a:ea typeface="BIZ UDPゴシック" panose="020B0400000000000000" pitchFamily="50" charset="-128"/>
              </a:rPr>
              <a:t> ログ取得</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活動、例外処理、過失、その他の関連する事象を記録したログを取得、保存、保護し、分析しなければならない。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P69】</a:t>
            </a:r>
          </a:p>
        </p:txBody>
      </p:sp>
      <p:sp>
        <p:nvSpPr>
          <p:cNvPr id="6" name="object 40">
            <a:extLst>
              <a:ext uri="{FF2B5EF4-FFF2-40B4-BE49-F238E27FC236}">
                <a16:creationId xmlns:a16="http://schemas.microsoft.com/office/drawing/2014/main" id="{A2DCE6B2-DDE5-359B-67C8-FF14144A9B8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EAE9320C-A2C0-18C4-34E4-27E47EC5B62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3766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8.16</a:t>
            </a:r>
            <a:r>
              <a:rPr lang="ja-JP" altLang="en-US" sz="3600" dirty="0">
                <a:latin typeface="BIZ UDPゴシック" panose="020B0400000000000000" pitchFamily="50" charset="-128"/>
                <a:ea typeface="BIZ UDPゴシック" panose="020B0400000000000000" pitchFamily="50" charset="-128"/>
              </a:rPr>
              <a:t> 監視活動</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セキュリティインシデントの可能性を評価するために、ネットワーク、システムおよびアプリケーションについて異常な挙動がないか監視し、適切な処置を講じなければならない。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P69】</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0536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8.17</a:t>
            </a:r>
            <a:r>
              <a:rPr lang="ja-JP" altLang="en-US" sz="3600" dirty="0">
                <a:latin typeface="BIZ UDPゴシック" panose="020B0400000000000000" pitchFamily="50" charset="-128"/>
                <a:ea typeface="BIZ UDPゴシック" panose="020B0400000000000000" pitchFamily="50" charset="-128"/>
              </a:rPr>
              <a:t> クロックの同期</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6008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組織が使用する情報処理システムのクロックは、国の原子時計から配信される時刻に基づくクロックと同期させなければならない。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P70】</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5463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8.18</a:t>
            </a:r>
            <a:r>
              <a:rPr lang="ja-JP" altLang="en-US" sz="3600" dirty="0">
                <a:latin typeface="BIZ UDPゴシック" panose="020B0400000000000000" pitchFamily="50" charset="-128"/>
                <a:ea typeface="BIZ UDPゴシック" panose="020B0400000000000000" pitchFamily="50" charset="-128"/>
              </a:rPr>
              <a:t> 特権的なユーティリティプログラムの使用</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27303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システムおよびアプリケーションによる制御を無効にすることのできるユーティリティプログラムの使用は、制限し、厳しく管理しなければならない。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P70】</a:t>
            </a:r>
          </a:p>
        </p:txBody>
      </p:sp>
      <p:sp>
        <p:nvSpPr>
          <p:cNvPr id="6" name="object 40">
            <a:extLst>
              <a:ext uri="{FF2B5EF4-FFF2-40B4-BE49-F238E27FC236}">
                <a16:creationId xmlns:a16="http://schemas.microsoft.com/office/drawing/2014/main" id="{8EB3F84A-6E46-ABDD-9820-DEF6FAD5709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00E946DE-C251-B3C6-C9D7-3FC00C164C7C}"/>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076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8.19</a:t>
            </a:r>
            <a:r>
              <a:rPr lang="ja-JP" altLang="en-US" sz="3600" dirty="0">
                <a:latin typeface="BIZ UDPゴシック" panose="020B0400000000000000" pitchFamily="50" charset="-128"/>
                <a:ea typeface="BIZ UDPゴシック" panose="020B0400000000000000" pitchFamily="50" charset="-128"/>
              </a:rPr>
              <a:t> 運用システムに関わるソフトウェアの導入</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運用システムへのソフトウェアの導入をセキュリティを保って管理するための手順および対策を実施しなければならない。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8.20</a:t>
            </a:r>
            <a:r>
              <a:rPr lang="ja-JP" altLang="en-US" sz="3600" dirty="0">
                <a:latin typeface="BIZ UDPゴシック" panose="020B0400000000000000" pitchFamily="50" charset="-128"/>
                <a:ea typeface="BIZ UDPゴシック" panose="020B0400000000000000" pitchFamily="50" charset="-128"/>
              </a:rPr>
              <a:t> ネットワークのセキュリティ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システムおよびアプリケーション内の情報を保護するために、ネットワークおよびネットワーク装置のセキュリティを保ち、管理し、制御しなければならない。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７５～</a:t>
            </a:r>
            <a:r>
              <a:rPr kumimoji="1" lang="en-US" altLang="ja-JP" sz="3200" dirty="0">
                <a:latin typeface="BIZ UDPゴシック" panose="020B0400000000000000" pitchFamily="50" charset="-128"/>
                <a:ea typeface="BIZ UDPゴシック" panose="020B0400000000000000" pitchFamily="50" charset="-128"/>
              </a:rPr>
              <a:t>P76】</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8.21</a:t>
            </a:r>
            <a:r>
              <a:rPr lang="ja-JP" altLang="en-US" sz="3600">
                <a:latin typeface="BIZ UDPゴシック" panose="020B0400000000000000" pitchFamily="50" charset="-128"/>
                <a:ea typeface="BIZ UDPゴシック" panose="020B0400000000000000" pitchFamily="50" charset="-128"/>
              </a:rPr>
              <a:t> ネットワークサービスのセキュリティ</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ネットワークサービスのセキュリティ機能、サービスレベルおよびサービスの要求事項を特定し、実装し、監視しなければならない。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７６</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3ADDABCF-9238-7CA9-B86C-1881A0AE883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DB5DE1B-AF73-7AA1-BAD5-B695139CD225}"/>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892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8.22 </a:t>
            </a:r>
            <a:r>
              <a:rPr lang="ja-JP" altLang="en-US" sz="3600" dirty="0">
                <a:latin typeface="BIZ UDPゴシック" panose="020B0400000000000000" pitchFamily="50" charset="-128"/>
                <a:ea typeface="BIZ UDPゴシック" panose="020B0400000000000000" pitchFamily="50" charset="-128"/>
              </a:rPr>
              <a:t>ネットワークの分離</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717393"/>
          </a:xfrm>
          <a:prstGeom prst="rect">
            <a:avLst/>
          </a:prstGeom>
          <a:noFill/>
        </p:spPr>
        <p:txBody>
          <a:bodyPr wrap="square" lIns="91440" tIns="45720" rIns="91440" bIns="45720" anchor="t">
            <a:spAutoFit/>
          </a:bodyPr>
          <a:lstStyle/>
          <a:p>
            <a:pPr>
              <a:lnSpc>
                <a:spcPct val="110000"/>
              </a:lnSpc>
            </a:pPr>
            <a:r>
              <a:rPr kumimoji="1" lang="ja-JP" altLang="en-US" sz="3200" dirty="0">
                <a:latin typeface="メイリオ" panose="020B0604030504040204" pitchFamily="50" charset="-128"/>
                <a:ea typeface="メイリオ" panose="020B0604030504040204" pitchFamily="50" charset="-128"/>
              </a:rPr>
              <a:t>情報サービス、利用者および情報システムは、組織のネットワーク上でグループごとに分離しなければならない。</a:t>
            </a:r>
            <a:endParaRPr kumimoji="1" lang="en-US" altLang="ja-JP" sz="3200" dirty="0">
              <a:latin typeface="メイリオ" panose="020B0604030504040204" pitchFamily="50" charset="-128"/>
              <a:ea typeface="メイリオ" panose="020B0604030504040204" pitchFamily="50" charset="-128"/>
            </a:endParaRPr>
          </a:p>
          <a:p>
            <a:pPr>
              <a:lnSpc>
                <a:spcPct val="110000"/>
              </a:lnSpc>
            </a:pPr>
            <a:r>
              <a:rPr kumimoji="1" lang="en-US" altLang="ja-JP" sz="32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実施手順：テキスト</a:t>
            </a:r>
            <a:r>
              <a:rPr kumimoji="1" lang="en-US" altLang="ja-JP" sz="3200" dirty="0">
                <a:latin typeface="メイリオ" panose="020B0604030504040204" pitchFamily="50" charset="-128"/>
                <a:ea typeface="メイリオ" panose="020B0604030504040204" pitchFamily="50" charset="-128"/>
              </a:rPr>
              <a:t>P76】</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8.23</a:t>
            </a:r>
            <a:r>
              <a:rPr lang="ja-JP" altLang="en-US" sz="3600" dirty="0">
                <a:latin typeface="BIZ UDPゴシック" panose="020B0400000000000000" pitchFamily="50" charset="-128"/>
                <a:ea typeface="BIZ UDPゴシック" panose="020B0400000000000000" pitchFamily="50" charset="-128"/>
              </a:rPr>
              <a:t> ウェブ・フィルタリング</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717393"/>
          </a:xfrm>
          <a:prstGeom prst="rect">
            <a:avLst/>
          </a:prstGeom>
          <a:noFill/>
        </p:spPr>
        <p:txBody>
          <a:bodyPr wrap="square" lIns="91440" tIns="45720" rIns="91440" bIns="45720" anchor="t">
            <a:spAutoFit/>
          </a:bodyPr>
          <a:lstStyle/>
          <a:p>
            <a:pPr>
              <a:lnSpc>
                <a:spcPct val="110000"/>
              </a:lnSpc>
            </a:pPr>
            <a:r>
              <a:rPr kumimoji="1" lang="ja-JP" altLang="en-US" sz="3200" dirty="0">
                <a:latin typeface="メイリオ" panose="020B0604030504040204" pitchFamily="50" charset="-128"/>
                <a:ea typeface="メイリオ" panose="020B0604030504040204" pitchFamily="50" charset="-128"/>
              </a:rPr>
              <a:t>悪意のあるコンテンツにさらされることを減らすために、外部</a:t>
            </a:r>
            <a:r>
              <a:rPr kumimoji="1" lang="en-US" altLang="ja-JP" sz="3200" dirty="0">
                <a:latin typeface="メイリオ" panose="020B0604030504040204" pitchFamily="50" charset="-128"/>
                <a:ea typeface="メイリオ" panose="020B0604030504040204" pitchFamily="50" charset="-128"/>
              </a:rPr>
              <a:t>Web</a:t>
            </a:r>
            <a:r>
              <a:rPr kumimoji="1" lang="ja-JP" altLang="en-US" sz="3200" dirty="0">
                <a:latin typeface="メイリオ" panose="020B0604030504040204" pitchFamily="50" charset="-128"/>
                <a:ea typeface="メイリオ" panose="020B0604030504040204" pitchFamily="50" charset="-128"/>
              </a:rPr>
              <a:t>サイトへのアクセスを管理しなければならない。</a:t>
            </a:r>
            <a:endParaRPr kumimoji="1" lang="en-US" altLang="ja-JP" sz="3200" dirty="0">
              <a:latin typeface="メイリオ" panose="020B0604030504040204" pitchFamily="50" charset="-128"/>
              <a:ea typeface="メイリオ" panose="020B0604030504040204" pitchFamily="50" charset="-128"/>
            </a:endParaRPr>
          </a:p>
          <a:p>
            <a:pPr>
              <a:lnSpc>
                <a:spcPct val="110000"/>
              </a:lnSpc>
            </a:pPr>
            <a:r>
              <a:rPr kumimoji="1" lang="en-US" altLang="ja-JP" sz="32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実施手順：テキスト</a:t>
            </a:r>
            <a:r>
              <a:rPr kumimoji="1" lang="en-US" altLang="ja-JP" sz="3200" dirty="0">
                <a:latin typeface="メイリオ" panose="020B0604030504040204" pitchFamily="50" charset="-128"/>
                <a:ea typeface="メイリオ" panose="020B0604030504040204" pitchFamily="50" charset="-128"/>
              </a:rPr>
              <a:t>P76】</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8.24</a:t>
            </a:r>
            <a:r>
              <a:rPr lang="ja-JP" altLang="en-US" sz="3600" dirty="0">
                <a:latin typeface="BIZ UDPゴシック" panose="020B0400000000000000" pitchFamily="50" charset="-128"/>
                <a:ea typeface="BIZ UDPゴシック" panose="020B0400000000000000" pitchFamily="50" charset="-128"/>
              </a:rPr>
              <a:t> 暗号の使用</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717393"/>
          </a:xfrm>
          <a:prstGeom prst="rect">
            <a:avLst/>
          </a:prstGeom>
          <a:noFill/>
        </p:spPr>
        <p:txBody>
          <a:bodyPr wrap="square" lIns="91440" tIns="45720" rIns="91440" bIns="45720" anchor="t">
            <a:spAutoFit/>
          </a:bodyPr>
          <a:lstStyle/>
          <a:p>
            <a:pPr>
              <a:lnSpc>
                <a:spcPct val="110000"/>
              </a:lnSpc>
            </a:pPr>
            <a:r>
              <a:rPr kumimoji="1" lang="ja-JP" altLang="en-US" sz="3200" dirty="0">
                <a:latin typeface="メイリオ" panose="020B0604030504040204" pitchFamily="50" charset="-128"/>
                <a:ea typeface="メイリオ" panose="020B0604030504040204" pitchFamily="50" charset="-128"/>
              </a:rPr>
              <a:t>暗号鍵の管理を含む、暗号の効果的な利用のための規則を定め、実施しなければならない。</a:t>
            </a:r>
            <a:endParaRPr kumimoji="1" lang="en-US" altLang="ja-JP" sz="3200" dirty="0">
              <a:latin typeface="メイリオ" panose="020B0604030504040204" pitchFamily="50" charset="-128"/>
              <a:ea typeface="メイリオ" panose="020B0604030504040204" pitchFamily="50" charset="-128"/>
            </a:endParaRPr>
          </a:p>
          <a:p>
            <a:pPr>
              <a:lnSpc>
                <a:spcPct val="110000"/>
              </a:lnSpc>
            </a:pPr>
            <a:r>
              <a:rPr kumimoji="1" lang="en-US" altLang="ja-JP" sz="3200" dirty="0">
                <a:latin typeface="メイリオ" panose="020B0604030504040204" pitchFamily="50" charset="-128"/>
                <a:ea typeface="メイリオ" panose="020B0604030504040204" pitchFamily="50" charset="-128"/>
              </a:rPr>
              <a:t>【</a:t>
            </a:r>
            <a:r>
              <a:rPr kumimoji="1" lang="ja-JP" altLang="en-US" sz="3200" dirty="0">
                <a:latin typeface="メイリオ" panose="020B0604030504040204" pitchFamily="50" charset="-128"/>
                <a:ea typeface="メイリオ" panose="020B0604030504040204" pitchFamily="50" charset="-128"/>
              </a:rPr>
              <a:t>実施手順：テキスト</a:t>
            </a:r>
            <a:r>
              <a:rPr kumimoji="1" lang="en-US" altLang="ja-JP" sz="3200" dirty="0">
                <a:latin typeface="メイリオ" panose="020B0604030504040204" pitchFamily="50" charset="-128"/>
                <a:ea typeface="メイリオ" panose="020B0604030504040204" pitchFamily="50" charset="-128"/>
              </a:rPr>
              <a:t>P77】</a:t>
            </a:r>
          </a:p>
        </p:txBody>
      </p:sp>
      <p:sp>
        <p:nvSpPr>
          <p:cNvPr id="6" name="object 40">
            <a:extLst>
              <a:ext uri="{FF2B5EF4-FFF2-40B4-BE49-F238E27FC236}">
                <a16:creationId xmlns:a16="http://schemas.microsoft.com/office/drawing/2014/main" id="{833A8618-B15D-AD65-05AB-5B400F522F1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942C9340-4D4A-7B63-9A7B-C4D33C3AA4E3}"/>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95351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8.25</a:t>
            </a:r>
            <a:r>
              <a:rPr lang="ja-JP" altLang="en-US" sz="3600" dirty="0">
                <a:latin typeface="BIZ UDPゴシック" panose="020B0400000000000000" pitchFamily="50" charset="-128"/>
                <a:ea typeface="BIZ UDPゴシック" panose="020B0400000000000000" pitchFamily="50" charset="-128"/>
              </a:rPr>
              <a:t> セキュリティに配慮した開発のライフサイクル</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ソフトウェアおよびシステムのセキュリティに配慮した開発のための規則を確立し、適用しなければならない。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8.26</a:t>
            </a:r>
            <a:r>
              <a:rPr lang="ja-JP" altLang="en-US" sz="3600" dirty="0">
                <a:latin typeface="BIZ UDPゴシック" panose="020B0400000000000000" pitchFamily="50" charset="-128"/>
                <a:ea typeface="BIZ UDPゴシック" panose="020B0400000000000000" pitchFamily="50" charset="-128"/>
              </a:rPr>
              <a:t> アプリケーションのセキュリティの要求事項</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アプリケーションを開発または取得する場合、情報セキュリティ要求事項を特定し、規定し、承認しなければならない。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71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P72】</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976701"/>
            <a:ext cx="16277286"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8.27</a:t>
            </a:r>
            <a:r>
              <a:rPr lang="ja-JP" altLang="en-US" sz="3600" dirty="0">
                <a:latin typeface="BIZ UDPゴシック" panose="020B0400000000000000" pitchFamily="50" charset="-128"/>
                <a:ea typeface="BIZ UDPゴシック" panose="020B0400000000000000" pitchFamily="50" charset="-128"/>
              </a:rPr>
              <a:t> セキュリティに配慮したシステムアーキテクチャ及びシステム構築の原則</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666285"/>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セキュリティに配慮したシステムを構築するための原則を確立、文書化、維持し、すべての情報システムの開発活動に対して適用しなければならない。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７２</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20A0DF1A-5EAD-1283-F578-2D41BAF5137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F87EF8E5-311F-5B53-F4E1-7B28A2485AFB}"/>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2492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8.28</a:t>
            </a:r>
            <a:r>
              <a:rPr lang="ja-JP" altLang="en-US" sz="3600" dirty="0">
                <a:latin typeface="BIZ UDPゴシック" panose="020B0400000000000000" pitchFamily="50" charset="-128"/>
                <a:ea typeface="BIZ UDPゴシック" panose="020B0400000000000000" pitchFamily="50" charset="-128"/>
              </a:rPr>
              <a:t> セキュリティに配慮したコーディング</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セキュリティに配慮したコーディングの原則を、ソフトウェア開発に適用しなければならない。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７２</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8.29</a:t>
            </a:r>
            <a:r>
              <a:rPr lang="ja-JP" altLang="en-US" sz="3600" dirty="0">
                <a:latin typeface="BIZ UDPゴシック" panose="020B0400000000000000" pitchFamily="50" charset="-128"/>
                <a:ea typeface="BIZ UDPゴシック" panose="020B0400000000000000" pitchFamily="50" charset="-128"/>
              </a:rPr>
              <a:t> 開発及び受入れにおけるセキュリティ試験</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セキュリティテストのプロセスを開発のライフサイクルにおいて定め、実施しなければならない。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７３</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45915" y="6924448"/>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8.30</a:t>
            </a:r>
            <a:r>
              <a:rPr lang="ja-JP" altLang="en-US" sz="3600" dirty="0">
                <a:latin typeface="BIZ UDPゴシック" panose="020B0400000000000000" pitchFamily="50" charset="-128"/>
                <a:ea typeface="BIZ UDPゴシック" panose="020B0400000000000000" pitchFamily="50" charset="-128"/>
              </a:rPr>
              <a:t> 外部委託による開発</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45380" y="7442848"/>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組織は、外部委託したシステム開発に関する活動を指揮、監視し、</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P73】</a:t>
            </a:r>
          </a:p>
        </p:txBody>
      </p:sp>
      <p:sp>
        <p:nvSpPr>
          <p:cNvPr id="6" name="object 40">
            <a:extLst>
              <a:ext uri="{FF2B5EF4-FFF2-40B4-BE49-F238E27FC236}">
                <a16:creationId xmlns:a16="http://schemas.microsoft.com/office/drawing/2014/main" id="{A86A3251-538F-3B6F-2615-011B5227AD9C}"/>
              </a:ext>
            </a:extLst>
          </p:cNvPr>
          <p:cNvSpPr txBox="1"/>
          <p:nvPr/>
        </p:nvSpPr>
        <p:spPr>
          <a:xfrm>
            <a:off x="7884269" y="181555"/>
            <a:ext cx="9504000" cy="267669"/>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10D84C04-9BEF-3823-7B53-C08DDCDD5CD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2546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8.31</a:t>
            </a:r>
            <a:r>
              <a:rPr lang="ja-JP" altLang="en-US" sz="3600" dirty="0">
                <a:latin typeface="BIZ UDPゴシック" panose="020B0400000000000000" pitchFamily="50" charset="-128"/>
                <a:ea typeface="BIZ UDPゴシック" panose="020B0400000000000000" pitchFamily="50" charset="-128"/>
              </a:rPr>
              <a:t> 開発環境、試験環境及び運用環境の分離</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開発環境、テスト環境および本番環境は、分離してセキュリティを保たなければならない。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P73</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8.32</a:t>
            </a:r>
            <a:r>
              <a:rPr lang="ja-JP" altLang="en-US" sz="3600" dirty="0">
                <a:latin typeface="BIZ UDPゴシック" panose="020B0400000000000000" pitchFamily="50" charset="-128"/>
                <a:ea typeface="BIZ UDPゴシック" panose="020B0400000000000000" pitchFamily="50" charset="-128"/>
              </a:rPr>
              <a:t> 変更管理</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30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情報処理設備および情報システムの変更は、変更管理手順に従わなければならない。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P74】</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6240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8.33</a:t>
            </a:r>
            <a:r>
              <a:rPr lang="ja-JP" altLang="en-US" sz="3600">
                <a:latin typeface="BIZ UDPゴシック" panose="020B0400000000000000" pitchFamily="50" charset="-128"/>
                <a:ea typeface="BIZ UDPゴシック" panose="020B0400000000000000" pitchFamily="50" charset="-128"/>
              </a:rPr>
              <a:t> 試験情報</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1424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テスト用情報は、適切に選定、保護、管理しなければならない。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７５</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F35D2B1B-3049-8DC6-15BC-66EAF9FE85C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336677A3-227E-5F4D-F012-F099B8FF151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485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8.34</a:t>
            </a:r>
            <a:r>
              <a:rPr lang="ja-JP" altLang="en-US" sz="3600" dirty="0">
                <a:latin typeface="BIZ UDPゴシック" panose="020B0400000000000000" pitchFamily="50" charset="-128"/>
                <a:ea typeface="BIZ UDPゴシック" panose="020B0400000000000000" pitchFamily="50" charset="-128"/>
              </a:rPr>
              <a:t> 監査試験中の情報システムの保護</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1744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運用システムのアセスメントを伴う監査におけるテストおよびその他の保証活動を計画し、テスト実施者と適切な管理層との間で合意しなければならない。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７５</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F5C0CF41-62CD-DB7B-8737-2B63F7749AF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7" name="テキスト ボックス 6">
            <a:extLst>
              <a:ext uri="{FF2B5EF4-FFF2-40B4-BE49-F238E27FC236}">
                <a16:creationId xmlns:a16="http://schemas.microsoft.com/office/drawing/2014/main" id="{1D499205-5139-3175-1667-5ACFE7DECBCC}"/>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18-2】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７７</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3587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87B9-C9B8-6ECC-1A3A-46D514075AB3}"/>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BB293970-611C-89AA-EC6B-CE2366A475CE}"/>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実施手順を適用するセキュリティ概念</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17A3F72E-1426-A394-9B6C-3E1E8BA7F441}"/>
              </a:ext>
            </a:extLst>
          </p:cNvPr>
          <p:cNvSpPr txBox="1">
            <a:spLocks/>
          </p:cNvSpPr>
          <p:nvPr/>
        </p:nvSpPr>
        <p:spPr>
          <a:xfrm>
            <a:off x="1332852" y="1476126"/>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Security by Design</a:t>
            </a:r>
          </a:p>
        </p:txBody>
      </p:sp>
      <p:sp>
        <p:nvSpPr>
          <p:cNvPr id="4" name="テキスト ボックス 3">
            <a:extLst>
              <a:ext uri="{FF2B5EF4-FFF2-40B4-BE49-F238E27FC236}">
                <a16:creationId xmlns:a16="http://schemas.microsoft.com/office/drawing/2014/main" id="{F53BC3F1-8A89-DDD8-F6DE-BC03D5F1695D}"/>
              </a:ext>
            </a:extLst>
          </p:cNvPr>
          <p:cNvSpPr txBox="1"/>
          <p:nvPr/>
        </p:nvSpPr>
        <p:spPr>
          <a:xfrm>
            <a:off x="12933802" y="2077914"/>
            <a:ext cx="4324444" cy="3807902"/>
          </a:xfrm>
          <a:prstGeom prst="rect">
            <a:avLst/>
          </a:prstGeom>
          <a:noFill/>
        </p:spPr>
        <p:txBody>
          <a:bodyPr wrap="square" lIns="91440" tIns="45720" rIns="91440" bIns="45720" anchor="t">
            <a:spAutoFit/>
          </a:bodyPr>
          <a:lstStyle/>
          <a:p>
            <a:pPr>
              <a:lnSpc>
                <a:spcPct val="110000"/>
              </a:lnSpc>
            </a:pPr>
            <a:r>
              <a:rPr kumimoji="1" lang="ja-JP" altLang="en-US" sz="3200" b="1" dirty="0">
                <a:latin typeface="BIZ UDPゴシック" panose="020B0400000000000000" pitchFamily="50" charset="-128"/>
                <a:ea typeface="BIZ UDPゴシック" panose="020B0400000000000000" pitchFamily="50" charset="-128"/>
              </a:rPr>
              <a:t>導入のメリット</a:t>
            </a:r>
            <a:endParaRPr kumimoji="1" lang="en-US" altLang="ja-JP" sz="3200" b="1"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手戻りが少なくなり、納期を守れる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コストを削減できる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保守性の高いソフトウェアができる</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（システムも同様）</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434E85BB-DD8F-A93E-F1C9-48A5D0B47442}"/>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P78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P81</a:t>
            </a:r>
          </a:p>
        </p:txBody>
      </p:sp>
      <p:sp>
        <p:nvSpPr>
          <p:cNvPr id="6" name="object 40">
            <a:extLst>
              <a:ext uri="{FF2B5EF4-FFF2-40B4-BE49-F238E27FC236}">
                <a16:creationId xmlns:a16="http://schemas.microsoft.com/office/drawing/2014/main" id="{1D1618DC-A69A-4807-0D40-E06426293DF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0" name="テキスト ボックス 9">
            <a:extLst>
              <a:ext uri="{FF2B5EF4-FFF2-40B4-BE49-F238E27FC236}">
                <a16:creationId xmlns:a16="http://schemas.microsoft.com/office/drawing/2014/main" id="{BDE1A0F2-01E5-488A-9C1D-CCD80A20AEC5}"/>
              </a:ext>
            </a:extLst>
          </p:cNvPr>
          <p:cNvSpPr txBox="1"/>
          <p:nvPr/>
        </p:nvSpPr>
        <p:spPr>
          <a:xfrm>
            <a:off x="1414462" y="2079081"/>
            <a:ext cx="2985029" cy="583200"/>
          </a:xfrm>
          <a:prstGeom prst="rect">
            <a:avLst/>
          </a:prstGeom>
          <a:solidFill>
            <a:srgbClr val="BFBFBF"/>
          </a:solidFill>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デジタル・ガバメント推進標準</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ガイドラインにおける工程名</a:t>
            </a:r>
          </a:p>
        </p:txBody>
      </p:sp>
      <p:sp>
        <p:nvSpPr>
          <p:cNvPr id="11" name="テキスト ボックス 10">
            <a:extLst>
              <a:ext uri="{FF2B5EF4-FFF2-40B4-BE49-F238E27FC236}">
                <a16:creationId xmlns:a16="http://schemas.microsoft.com/office/drawing/2014/main" id="{B2EF7BD0-9148-2299-CBB8-455FD143AB21}"/>
              </a:ext>
            </a:extLst>
          </p:cNvPr>
          <p:cNvSpPr txBox="1"/>
          <p:nvPr/>
        </p:nvSpPr>
        <p:spPr>
          <a:xfrm>
            <a:off x="4466387" y="2079081"/>
            <a:ext cx="2628476" cy="583200"/>
          </a:xfrm>
          <a:prstGeom prst="rect">
            <a:avLst/>
          </a:prstGeom>
          <a:solidFill>
            <a:srgbClr val="BFBFBF"/>
          </a:solidFill>
        </p:spPr>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セキュリティ・バイ・デザイン</a:t>
            </a:r>
            <a:endParaRPr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の工程名</a:t>
            </a:r>
          </a:p>
        </p:txBody>
      </p:sp>
      <p:sp>
        <p:nvSpPr>
          <p:cNvPr id="12" name="テキスト ボックス 11">
            <a:extLst>
              <a:ext uri="{FF2B5EF4-FFF2-40B4-BE49-F238E27FC236}">
                <a16:creationId xmlns:a16="http://schemas.microsoft.com/office/drawing/2014/main" id="{64D5F601-2FFC-8280-AEA7-566FD0A504DE}"/>
              </a:ext>
            </a:extLst>
          </p:cNvPr>
          <p:cNvSpPr txBox="1"/>
          <p:nvPr/>
        </p:nvSpPr>
        <p:spPr>
          <a:xfrm>
            <a:off x="7161759" y="2079081"/>
            <a:ext cx="5536937" cy="583200"/>
          </a:xfrm>
          <a:prstGeom prst="rect">
            <a:avLst/>
          </a:prstGeom>
          <a:solidFill>
            <a:srgbClr val="BFBFBF"/>
          </a:solidFill>
        </p:spPr>
        <p:txBody>
          <a:bodyPr wrap="square" rtlCol="0" anchor="ctr">
            <a:spAutoFit/>
          </a:bodyPr>
          <a:lstStyle/>
          <a:p>
            <a:pPr algn="ctr"/>
            <a:r>
              <a:rPr lang="ja-JP" altLang="en-US" sz="2000" dirty="0">
                <a:latin typeface="BIZ UDPゴシック" panose="020B0400000000000000" pitchFamily="50" charset="-128"/>
                <a:ea typeface="BIZ UDPゴシック" panose="020B0400000000000000" pitchFamily="50" charset="-128"/>
              </a:rPr>
              <a:t>概要</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3" name="矢印: 山形 12">
            <a:extLst>
              <a:ext uri="{FF2B5EF4-FFF2-40B4-BE49-F238E27FC236}">
                <a16:creationId xmlns:a16="http://schemas.microsoft.com/office/drawing/2014/main" id="{EE26EF2C-8F99-6B51-D176-F18FE467AEBD}"/>
              </a:ext>
            </a:extLst>
          </p:cNvPr>
          <p:cNvSpPr/>
          <p:nvPr/>
        </p:nvSpPr>
        <p:spPr>
          <a:xfrm rot="5400000">
            <a:off x="1666351" y="4934236"/>
            <a:ext cx="2473893" cy="2955474"/>
          </a:xfrm>
          <a:prstGeom prst="chevron">
            <a:avLst>
              <a:gd name="adj" fmla="val 5505"/>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800" dirty="0">
                <a:solidFill>
                  <a:schemeClr val="bg1"/>
                </a:solidFill>
                <a:latin typeface="BIZ UDPゴシック" panose="020B0400000000000000" pitchFamily="50" charset="-128"/>
                <a:ea typeface="BIZ UDPゴシック" panose="020B0400000000000000" pitchFamily="50" charset="-128"/>
              </a:rPr>
              <a:t>設計・開発</a:t>
            </a:r>
          </a:p>
        </p:txBody>
      </p:sp>
      <p:sp>
        <p:nvSpPr>
          <p:cNvPr id="17" name="矢印: 山形 16">
            <a:extLst>
              <a:ext uri="{FF2B5EF4-FFF2-40B4-BE49-F238E27FC236}">
                <a16:creationId xmlns:a16="http://schemas.microsoft.com/office/drawing/2014/main" id="{5E2E739A-09FF-0629-8829-776F3DE857FB}"/>
              </a:ext>
            </a:extLst>
          </p:cNvPr>
          <p:cNvSpPr/>
          <p:nvPr/>
        </p:nvSpPr>
        <p:spPr>
          <a:xfrm rot="5400000">
            <a:off x="2477153" y="1693699"/>
            <a:ext cx="859645" cy="2955474"/>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800" dirty="0">
                <a:solidFill>
                  <a:schemeClr val="bg1"/>
                </a:solidFill>
                <a:latin typeface="BIZ UDPゴシック" panose="020B0400000000000000" pitchFamily="50" charset="-128"/>
                <a:ea typeface="BIZ UDPゴシック" panose="020B0400000000000000" pitchFamily="50" charset="-128"/>
              </a:rPr>
              <a:t>サービス・業務企画</a:t>
            </a:r>
          </a:p>
        </p:txBody>
      </p:sp>
      <p:sp>
        <p:nvSpPr>
          <p:cNvPr id="3" name="矢印: 山形 2">
            <a:extLst>
              <a:ext uri="{FF2B5EF4-FFF2-40B4-BE49-F238E27FC236}">
                <a16:creationId xmlns:a16="http://schemas.microsoft.com/office/drawing/2014/main" id="{7A92BE1E-4151-8946-8F7B-E5DBDC9B66B4}"/>
              </a:ext>
            </a:extLst>
          </p:cNvPr>
          <p:cNvSpPr/>
          <p:nvPr/>
        </p:nvSpPr>
        <p:spPr>
          <a:xfrm rot="5400000">
            <a:off x="2477152" y="2500507"/>
            <a:ext cx="859645" cy="2955474"/>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800" dirty="0">
                <a:solidFill>
                  <a:schemeClr val="bg1"/>
                </a:solidFill>
                <a:latin typeface="BIZ UDPゴシック" panose="020B0400000000000000" pitchFamily="50" charset="-128"/>
                <a:ea typeface="BIZ UDPゴシック" panose="020B0400000000000000" pitchFamily="50" charset="-128"/>
              </a:rPr>
              <a:t>要件定義</a:t>
            </a:r>
          </a:p>
        </p:txBody>
      </p:sp>
      <p:sp>
        <p:nvSpPr>
          <p:cNvPr id="9" name="矢印: 山形 8">
            <a:extLst>
              <a:ext uri="{FF2B5EF4-FFF2-40B4-BE49-F238E27FC236}">
                <a16:creationId xmlns:a16="http://schemas.microsoft.com/office/drawing/2014/main" id="{CED8D9A8-5554-484F-1260-603EC3FDC895}"/>
              </a:ext>
            </a:extLst>
          </p:cNvPr>
          <p:cNvSpPr/>
          <p:nvPr/>
        </p:nvSpPr>
        <p:spPr>
          <a:xfrm rot="5400000">
            <a:off x="5348175" y="1853845"/>
            <a:ext cx="864892"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セキュリティリスク分析</a:t>
            </a:r>
          </a:p>
        </p:txBody>
      </p:sp>
      <p:sp>
        <p:nvSpPr>
          <p:cNvPr id="18" name="矢印: 山形 17">
            <a:extLst>
              <a:ext uri="{FF2B5EF4-FFF2-40B4-BE49-F238E27FC236}">
                <a16:creationId xmlns:a16="http://schemas.microsoft.com/office/drawing/2014/main" id="{7C167DFD-DF93-8BFC-B179-14F852963473}"/>
              </a:ext>
            </a:extLst>
          </p:cNvPr>
          <p:cNvSpPr/>
          <p:nvPr/>
        </p:nvSpPr>
        <p:spPr>
          <a:xfrm rot="5400000">
            <a:off x="5348175" y="2665227"/>
            <a:ext cx="864891"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セキュリティ要件定義</a:t>
            </a:r>
          </a:p>
        </p:txBody>
      </p:sp>
      <p:sp>
        <p:nvSpPr>
          <p:cNvPr id="19" name="矢印: 山形 18">
            <a:extLst>
              <a:ext uri="{FF2B5EF4-FFF2-40B4-BE49-F238E27FC236}">
                <a16:creationId xmlns:a16="http://schemas.microsoft.com/office/drawing/2014/main" id="{BBBD64DD-0DA8-AA4E-CF88-F61C53844E23}"/>
              </a:ext>
            </a:extLst>
          </p:cNvPr>
          <p:cNvSpPr/>
          <p:nvPr/>
        </p:nvSpPr>
        <p:spPr>
          <a:xfrm rot="5400000">
            <a:off x="5348175" y="3476608"/>
            <a:ext cx="864891"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セキュア調達</a:t>
            </a:r>
          </a:p>
        </p:txBody>
      </p:sp>
      <p:sp>
        <p:nvSpPr>
          <p:cNvPr id="20" name="矢印: 山形 19">
            <a:extLst>
              <a:ext uri="{FF2B5EF4-FFF2-40B4-BE49-F238E27FC236}">
                <a16:creationId xmlns:a16="http://schemas.microsoft.com/office/drawing/2014/main" id="{76FB951F-FF85-64E2-FAE4-8F0661FF2C6F}"/>
              </a:ext>
            </a:extLst>
          </p:cNvPr>
          <p:cNvSpPr/>
          <p:nvPr/>
        </p:nvSpPr>
        <p:spPr>
          <a:xfrm rot="5400000">
            <a:off x="5348175" y="4287989"/>
            <a:ext cx="864891"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セキュリティ設計</a:t>
            </a:r>
          </a:p>
        </p:txBody>
      </p:sp>
      <p:sp>
        <p:nvSpPr>
          <p:cNvPr id="22" name="矢印: 山形 21">
            <a:extLst>
              <a:ext uri="{FF2B5EF4-FFF2-40B4-BE49-F238E27FC236}">
                <a16:creationId xmlns:a16="http://schemas.microsoft.com/office/drawing/2014/main" id="{0FAD3E35-B271-3C2F-BE62-517D41265C20}"/>
              </a:ext>
            </a:extLst>
          </p:cNvPr>
          <p:cNvSpPr/>
          <p:nvPr/>
        </p:nvSpPr>
        <p:spPr>
          <a:xfrm rot="5400000">
            <a:off x="5348175" y="5099370"/>
            <a:ext cx="864891"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セキュリティ実装</a:t>
            </a:r>
          </a:p>
        </p:txBody>
      </p:sp>
      <p:sp>
        <p:nvSpPr>
          <p:cNvPr id="23" name="矢印: 山形 22">
            <a:extLst>
              <a:ext uri="{FF2B5EF4-FFF2-40B4-BE49-F238E27FC236}">
                <a16:creationId xmlns:a16="http://schemas.microsoft.com/office/drawing/2014/main" id="{C781A4D5-FB1F-1962-2452-55C26B2D78B4}"/>
              </a:ext>
            </a:extLst>
          </p:cNvPr>
          <p:cNvSpPr/>
          <p:nvPr/>
        </p:nvSpPr>
        <p:spPr>
          <a:xfrm rot="5400000">
            <a:off x="5348175" y="5910751"/>
            <a:ext cx="864891"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セキュリティテスト</a:t>
            </a:r>
          </a:p>
        </p:txBody>
      </p:sp>
      <p:sp>
        <p:nvSpPr>
          <p:cNvPr id="24" name="矢印: 山形 23">
            <a:extLst>
              <a:ext uri="{FF2B5EF4-FFF2-40B4-BE49-F238E27FC236}">
                <a16:creationId xmlns:a16="http://schemas.microsoft.com/office/drawing/2014/main" id="{AC5099A9-EF93-9B7A-DA62-D3BBC5D5B9EA}"/>
              </a:ext>
            </a:extLst>
          </p:cNvPr>
          <p:cNvSpPr/>
          <p:nvPr/>
        </p:nvSpPr>
        <p:spPr>
          <a:xfrm rot="5400000">
            <a:off x="5348176" y="6722131"/>
            <a:ext cx="864891" cy="2628478"/>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セキュリティ運用準備</a:t>
            </a:r>
          </a:p>
        </p:txBody>
      </p:sp>
      <p:sp>
        <p:nvSpPr>
          <p:cNvPr id="25" name="矢印: 山形 24">
            <a:extLst>
              <a:ext uri="{FF2B5EF4-FFF2-40B4-BE49-F238E27FC236}">
                <a16:creationId xmlns:a16="http://schemas.microsoft.com/office/drawing/2014/main" id="{5AA1F9C3-33F4-DB67-40E0-EF110A9CD605}"/>
              </a:ext>
            </a:extLst>
          </p:cNvPr>
          <p:cNvSpPr/>
          <p:nvPr/>
        </p:nvSpPr>
        <p:spPr>
          <a:xfrm rot="5400000">
            <a:off x="5348174" y="7533513"/>
            <a:ext cx="864892" cy="2628476"/>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セキュリティ運用</a:t>
            </a:r>
          </a:p>
        </p:txBody>
      </p:sp>
      <p:sp>
        <p:nvSpPr>
          <p:cNvPr id="26" name="矢印: 山形 25">
            <a:extLst>
              <a:ext uri="{FF2B5EF4-FFF2-40B4-BE49-F238E27FC236}">
                <a16:creationId xmlns:a16="http://schemas.microsoft.com/office/drawing/2014/main" id="{FA202EDF-C135-5501-B39A-09A1DC1BFE82}"/>
              </a:ext>
            </a:extLst>
          </p:cNvPr>
          <p:cNvSpPr/>
          <p:nvPr/>
        </p:nvSpPr>
        <p:spPr>
          <a:xfrm rot="5400000">
            <a:off x="2475314" y="3324934"/>
            <a:ext cx="859645" cy="2955474"/>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800" dirty="0">
                <a:solidFill>
                  <a:schemeClr val="bg1"/>
                </a:solidFill>
                <a:latin typeface="BIZ UDPゴシック" panose="020B0400000000000000" pitchFamily="50" charset="-128"/>
                <a:ea typeface="BIZ UDPゴシック" panose="020B0400000000000000" pitchFamily="50" charset="-128"/>
              </a:rPr>
              <a:t>調達</a:t>
            </a:r>
          </a:p>
        </p:txBody>
      </p:sp>
      <p:sp>
        <p:nvSpPr>
          <p:cNvPr id="27" name="矢印: 山形 26">
            <a:extLst>
              <a:ext uri="{FF2B5EF4-FFF2-40B4-BE49-F238E27FC236}">
                <a16:creationId xmlns:a16="http://schemas.microsoft.com/office/drawing/2014/main" id="{1F9C8645-9F0C-5989-72B1-49A52F98F599}"/>
              </a:ext>
            </a:extLst>
          </p:cNvPr>
          <p:cNvSpPr/>
          <p:nvPr/>
        </p:nvSpPr>
        <p:spPr>
          <a:xfrm rot="5400000">
            <a:off x="2475312" y="6561252"/>
            <a:ext cx="859645" cy="2955474"/>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800" dirty="0">
                <a:solidFill>
                  <a:schemeClr val="bg1"/>
                </a:solidFill>
                <a:latin typeface="BIZ UDPゴシック" panose="020B0400000000000000" pitchFamily="50" charset="-128"/>
                <a:ea typeface="BIZ UDPゴシック" panose="020B0400000000000000" pitchFamily="50" charset="-128"/>
              </a:rPr>
              <a:t>サービス・業務の運営と改善</a:t>
            </a:r>
          </a:p>
        </p:txBody>
      </p:sp>
      <p:sp>
        <p:nvSpPr>
          <p:cNvPr id="28" name="矢印: 山形 27">
            <a:extLst>
              <a:ext uri="{FF2B5EF4-FFF2-40B4-BE49-F238E27FC236}">
                <a16:creationId xmlns:a16="http://schemas.microsoft.com/office/drawing/2014/main" id="{D6739BF1-97B8-501E-1702-84E438ED084D}"/>
              </a:ext>
            </a:extLst>
          </p:cNvPr>
          <p:cNvSpPr/>
          <p:nvPr/>
        </p:nvSpPr>
        <p:spPr>
          <a:xfrm rot="5400000">
            <a:off x="2473474" y="7385679"/>
            <a:ext cx="859645" cy="2955474"/>
          </a:xfrm>
          <a:prstGeom prst="chevron">
            <a:avLst>
              <a:gd name="adj" fmla="val 16346"/>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ja-JP" altLang="en-US" sz="1800" dirty="0">
                <a:solidFill>
                  <a:schemeClr val="bg1"/>
                </a:solidFill>
                <a:latin typeface="BIZ UDPゴシック" panose="020B0400000000000000" pitchFamily="50" charset="-128"/>
                <a:ea typeface="BIZ UDPゴシック" panose="020B0400000000000000" pitchFamily="50" charset="-128"/>
              </a:rPr>
              <a:t>運用および保守</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345FCA82-4934-6699-E53C-2BF3BFAD2650}"/>
              </a:ext>
            </a:extLst>
          </p:cNvPr>
          <p:cNvSpPr/>
          <p:nvPr/>
        </p:nvSpPr>
        <p:spPr>
          <a:xfrm>
            <a:off x="7161759" y="2685704"/>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システムのセキュリティリスクを特定し、リスク分析を実施する</a:t>
            </a:r>
            <a:endParaRPr lang="en-US" altLang="ja-JP" sz="1500" dirty="0">
              <a:solidFill>
                <a:schemeClr val="tx1"/>
              </a:solidFill>
              <a:latin typeface="BIZ UDPゴシック" panose="020B0400000000000000" pitchFamily="50" charset="-128"/>
              <a:ea typeface="BIZ UDPゴシック" panose="020B0400000000000000" pitchFamily="50" charset="-128"/>
            </a:endParaRPr>
          </a:p>
          <a:p>
            <a:pPr marL="176213" indent="-176213">
              <a:lnSpc>
                <a:spcPct val="110000"/>
              </a:lnSpc>
              <a:buFont typeface="Arial" panose="020B0604020202020204" pitchFamily="34" charset="0"/>
              <a:buChar char="•"/>
            </a:pPr>
            <a:r>
              <a:rPr kumimoji="1" lang="ja-JP" altLang="en-US" sz="1500" dirty="0">
                <a:solidFill>
                  <a:schemeClr val="tx1"/>
                </a:solidFill>
                <a:latin typeface="BIZ UDPゴシック" panose="020B0400000000000000" pitchFamily="50" charset="-128"/>
                <a:ea typeface="BIZ UDPゴシック" panose="020B0400000000000000" pitchFamily="50" charset="-128"/>
              </a:rPr>
              <a:t>リスク分析結果を</a:t>
            </a:r>
            <a:r>
              <a:rPr lang="ja-JP" altLang="en-US" sz="1500" dirty="0">
                <a:solidFill>
                  <a:schemeClr val="tx1"/>
                </a:solidFill>
                <a:latin typeface="BIZ UDPゴシック" panose="020B0400000000000000" pitchFamily="50" charset="-128"/>
                <a:ea typeface="BIZ UDPゴシック" panose="020B0400000000000000" pitchFamily="50" charset="-128"/>
              </a:rPr>
              <a:t>もとにセキュリティ対応方針を決定する</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75434812-6E9A-52D8-6F0F-354A666241E2}"/>
              </a:ext>
            </a:extLst>
          </p:cNvPr>
          <p:cNvSpPr/>
          <p:nvPr/>
        </p:nvSpPr>
        <p:spPr>
          <a:xfrm>
            <a:off x="7161759" y="3499497"/>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kumimoji="1" lang="ja-JP" altLang="en-US" sz="1500" dirty="0">
                <a:solidFill>
                  <a:schemeClr val="tx1"/>
                </a:solidFill>
                <a:latin typeface="BIZ UDPゴシック" panose="020B0400000000000000" pitchFamily="50" charset="-128"/>
                <a:ea typeface="BIZ UDPゴシック" panose="020B0400000000000000" pitchFamily="50" charset="-128"/>
              </a:rPr>
              <a:t>機能面、非機能面で必要となるセキュリティ要件を明確にする</a:t>
            </a:r>
          </a:p>
        </p:txBody>
      </p:sp>
      <p:sp>
        <p:nvSpPr>
          <p:cNvPr id="33" name="四角形: 角を丸くする 32">
            <a:extLst>
              <a:ext uri="{FF2B5EF4-FFF2-40B4-BE49-F238E27FC236}">
                <a16:creationId xmlns:a16="http://schemas.microsoft.com/office/drawing/2014/main" id="{C72A6D20-0C37-5947-2562-4794CE3B4ACA}"/>
              </a:ext>
            </a:extLst>
          </p:cNvPr>
          <p:cNvSpPr/>
          <p:nvPr/>
        </p:nvSpPr>
        <p:spPr>
          <a:xfrm>
            <a:off x="7161759" y="4313290"/>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セキュリティ仕様を満たす安全な製品やサービス、セキュリティ仕様を満たす能力を有した委託先を選定する</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3EC192B-37DF-716E-CCB8-FFE2BED17F92}"/>
              </a:ext>
            </a:extLst>
          </p:cNvPr>
          <p:cNvSpPr/>
          <p:nvPr/>
        </p:nvSpPr>
        <p:spPr>
          <a:xfrm>
            <a:off x="7161759" y="5127083"/>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セキュリティを考慮したシステム設計を行う</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76253A6D-122A-EA90-DCD1-228E900049DA}"/>
              </a:ext>
            </a:extLst>
          </p:cNvPr>
          <p:cNvSpPr/>
          <p:nvPr/>
        </p:nvSpPr>
        <p:spPr>
          <a:xfrm>
            <a:off x="7161759" y="5940876"/>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設計に基づき、セキュリティ機能を実装する（セキュアコーディングやプラットフォームのセキュリティ設定の実施を含む）</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B7BB9F63-AA06-7889-0F0A-7BFBCECB3AB8}"/>
              </a:ext>
            </a:extLst>
          </p:cNvPr>
          <p:cNvSpPr/>
          <p:nvPr/>
        </p:nvSpPr>
        <p:spPr>
          <a:xfrm>
            <a:off x="7161759" y="6754669"/>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実装されたセキュリティ対策が有効であることを確認する</a:t>
            </a:r>
            <a:br>
              <a:rPr lang="en-US" altLang="ja-JP" sz="1500" dirty="0">
                <a:solidFill>
                  <a:schemeClr val="tx1"/>
                </a:solidFill>
                <a:latin typeface="BIZ UDPゴシック" panose="020B0400000000000000" pitchFamily="50" charset="-128"/>
                <a:ea typeface="BIZ UDPゴシック" panose="020B0400000000000000" pitchFamily="50" charset="-128"/>
              </a:rPr>
            </a:br>
            <a:r>
              <a:rPr lang="ja-JP" altLang="en-US" sz="1500" dirty="0">
                <a:solidFill>
                  <a:schemeClr val="tx1"/>
                </a:solidFill>
                <a:latin typeface="BIZ UDPゴシック" panose="020B0400000000000000" pitchFamily="50" charset="-128"/>
                <a:ea typeface="BIZ UDPゴシック" panose="020B0400000000000000" pitchFamily="50" charset="-128"/>
              </a:rPr>
              <a:t>（脆弱性診断を含む）</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DBD1C866-9B08-2242-4EA7-F0E968DC158F}"/>
              </a:ext>
            </a:extLst>
          </p:cNvPr>
          <p:cNvSpPr/>
          <p:nvPr/>
        </p:nvSpPr>
        <p:spPr>
          <a:xfrm>
            <a:off x="7161759" y="7568462"/>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システム運用開始前に必要なセキュリティ運用体制と手順を整える</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33170023-CDF8-075A-9E11-18761718C72F}"/>
              </a:ext>
            </a:extLst>
          </p:cNvPr>
          <p:cNvSpPr/>
          <p:nvPr/>
        </p:nvSpPr>
        <p:spPr>
          <a:xfrm>
            <a:off x="7161759" y="8382254"/>
            <a:ext cx="5536937" cy="792000"/>
          </a:xfrm>
          <a:prstGeom prst="roundRect">
            <a:avLst/>
          </a:prstGeom>
          <a:noFill/>
          <a:ln w="952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lnSpc>
                <a:spcPct val="110000"/>
              </a:lnSpc>
              <a:buFont typeface="Arial" panose="020B0604020202020204" pitchFamily="34" charset="0"/>
              <a:buChar char="•"/>
            </a:pPr>
            <a:r>
              <a:rPr lang="ja-JP" altLang="en-US" sz="1500" dirty="0">
                <a:solidFill>
                  <a:schemeClr val="tx1"/>
                </a:solidFill>
                <a:latin typeface="BIZ UDPゴシック" panose="020B0400000000000000" pitchFamily="50" charset="-128"/>
                <a:ea typeface="BIZ UDPゴシック" panose="020B0400000000000000" pitchFamily="50" charset="-128"/>
              </a:rPr>
              <a:t>システム運用中のセキュリティを維持・管理する</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6767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ゼロトラスト、境界防御モデル</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境界防御モデルとゼロトラストの違い</a:t>
            </a:r>
            <a:endParaRPr lang="en-US" altLang="ja-JP" sz="36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5D2A79E1-4170-625B-5A77-48ADCBDA20DC}"/>
              </a:ext>
            </a:extLst>
          </p:cNvPr>
          <p:cNvPicPr>
            <a:picLocks noChangeAspect="1"/>
          </p:cNvPicPr>
          <p:nvPr/>
        </p:nvPicPr>
        <p:blipFill>
          <a:blip r:embed="rId3"/>
          <a:srcRect t="8309"/>
          <a:stretch>
            <a:fillRect/>
          </a:stretch>
        </p:blipFill>
        <p:spPr>
          <a:xfrm>
            <a:off x="1825865" y="2765235"/>
            <a:ext cx="14115541" cy="6617382"/>
          </a:xfrm>
          <a:prstGeom prst="rect">
            <a:avLst/>
          </a:prstGeom>
        </p:spPr>
      </p:pic>
      <p:sp>
        <p:nvSpPr>
          <p:cNvPr id="2" name="テキスト ボックス 1">
            <a:extLst>
              <a:ext uri="{FF2B5EF4-FFF2-40B4-BE49-F238E27FC236}">
                <a16:creationId xmlns:a16="http://schemas.microsoft.com/office/drawing/2014/main" id="{4906646F-0A45-633E-A468-82661642E82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P88</a:t>
            </a:r>
          </a:p>
        </p:txBody>
      </p:sp>
      <p:sp>
        <p:nvSpPr>
          <p:cNvPr id="4" name="object 40">
            <a:extLst>
              <a:ext uri="{FF2B5EF4-FFF2-40B4-BE49-F238E27FC236}">
                <a16:creationId xmlns:a16="http://schemas.microsoft.com/office/drawing/2014/main" id="{35D1EB3E-1784-095E-9018-F1C646CAB767}"/>
              </a:ext>
            </a:extLst>
          </p:cNvPr>
          <p:cNvSpPr txBox="1"/>
          <p:nvPr/>
        </p:nvSpPr>
        <p:spPr>
          <a:xfrm>
            <a:off x="7884269" y="165670"/>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899ABFDD-1B52-81C8-3F9B-B0C4E3D0A821}"/>
              </a:ext>
            </a:extLst>
          </p:cNvPr>
          <p:cNvSpPr txBox="1"/>
          <p:nvPr/>
        </p:nvSpPr>
        <p:spPr>
          <a:xfrm>
            <a:off x="3547429" y="2180339"/>
            <a:ext cx="3041217" cy="584775"/>
          </a:xfrm>
          <a:prstGeom prst="rect">
            <a:avLst/>
          </a:prstGeom>
          <a:solidFill>
            <a:schemeClr val="bg1"/>
          </a:solidFill>
        </p:spPr>
        <p:txBody>
          <a:bodyPr wrap="none" rtlCol="0">
            <a:spAutoFit/>
          </a:bodyPr>
          <a:lstStyle/>
          <a:p>
            <a:r>
              <a:rPr lang="ja-JP" altLang="en-US" sz="3200" b="1" dirty="0">
                <a:latin typeface="BIZ UDPゴシック" panose="020B0400000000000000" pitchFamily="50" charset="-128"/>
                <a:ea typeface="BIZ UDPゴシック" panose="020B0400000000000000" pitchFamily="50" charset="-128"/>
              </a:rPr>
              <a:t>境界防御モデル</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B2DE729-99E0-D376-C3BB-40557A29092D}"/>
              </a:ext>
            </a:extLst>
          </p:cNvPr>
          <p:cNvSpPr txBox="1"/>
          <p:nvPr/>
        </p:nvSpPr>
        <p:spPr>
          <a:xfrm>
            <a:off x="11859654" y="2161590"/>
            <a:ext cx="2396810" cy="584775"/>
          </a:xfrm>
          <a:prstGeom prst="rect">
            <a:avLst/>
          </a:prstGeom>
          <a:solidFill>
            <a:schemeClr val="bg1"/>
          </a:solidFill>
        </p:spPr>
        <p:txBody>
          <a:bodyPr wrap="none" rtlCol="0">
            <a:spAutoFit/>
          </a:bodyPr>
          <a:lstStyle/>
          <a:p>
            <a:r>
              <a:rPr kumimoji="1" lang="ja-JP" altLang="en-US" sz="3200" b="1" dirty="0">
                <a:latin typeface="BIZ UDPゴシック" panose="020B0400000000000000" pitchFamily="50" charset="-128"/>
                <a:ea typeface="BIZ UDPゴシック" panose="020B0400000000000000" pitchFamily="50" charset="-128"/>
              </a:rPr>
              <a:t>ゼロトラスト</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91CDD71-F5F9-D3FE-8FFB-6F26F0B896F4}"/>
              </a:ext>
            </a:extLst>
          </p:cNvPr>
          <p:cNvSpPr txBox="1"/>
          <p:nvPr/>
        </p:nvSpPr>
        <p:spPr>
          <a:xfrm>
            <a:off x="2030026" y="2836893"/>
            <a:ext cx="3038011" cy="523220"/>
          </a:xfrm>
          <a:prstGeom prst="rect">
            <a:avLst/>
          </a:prstGeom>
          <a:solidFill>
            <a:schemeClr val="bg1"/>
          </a:solid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信用できない領域</a:t>
            </a:r>
          </a:p>
        </p:txBody>
      </p:sp>
      <p:sp>
        <p:nvSpPr>
          <p:cNvPr id="11" name="テキスト ボックス 10">
            <a:extLst>
              <a:ext uri="{FF2B5EF4-FFF2-40B4-BE49-F238E27FC236}">
                <a16:creationId xmlns:a16="http://schemas.microsoft.com/office/drawing/2014/main" id="{392F3EAA-6EE4-3AFE-F225-D5488FC3674E}"/>
              </a:ext>
            </a:extLst>
          </p:cNvPr>
          <p:cNvSpPr txBox="1"/>
          <p:nvPr/>
        </p:nvSpPr>
        <p:spPr>
          <a:xfrm>
            <a:off x="2030026" y="5749109"/>
            <a:ext cx="2670924" cy="523220"/>
          </a:xfrm>
          <a:prstGeom prst="rect">
            <a:avLst/>
          </a:prstGeom>
          <a:solidFill>
            <a:schemeClr val="bg1"/>
          </a:solid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信用できる領域</a:t>
            </a:r>
          </a:p>
        </p:txBody>
      </p:sp>
      <p:sp>
        <p:nvSpPr>
          <p:cNvPr id="12" name="テキスト ボックス 11">
            <a:extLst>
              <a:ext uri="{FF2B5EF4-FFF2-40B4-BE49-F238E27FC236}">
                <a16:creationId xmlns:a16="http://schemas.microsoft.com/office/drawing/2014/main" id="{016DBB57-D2D1-E0F2-14BA-997F6BD70BD5}"/>
              </a:ext>
            </a:extLst>
          </p:cNvPr>
          <p:cNvSpPr txBox="1"/>
          <p:nvPr/>
        </p:nvSpPr>
        <p:spPr>
          <a:xfrm>
            <a:off x="9965345" y="2836893"/>
            <a:ext cx="2967479" cy="523220"/>
          </a:xfrm>
          <a:prstGeom prst="rect">
            <a:avLst/>
          </a:prstGeom>
          <a:solidFill>
            <a:schemeClr val="bg1"/>
          </a:solid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すべて信用しない</a:t>
            </a:r>
          </a:p>
        </p:txBody>
      </p:sp>
    </p:spTree>
    <p:extLst>
      <p:ext uri="{BB962C8B-B14F-4D97-AF65-F5344CB8AC3E}">
        <p14:creationId xmlns:p14="http://schemas.microsoft.com/office/powerpoint/2010/main" val="295611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ゼロトラスト導入に向けた進め方</a:t>
            </a:r>
            <a:endParaRPr lang="en-US" altLang="ja-JP" sz="4000" dirty="0">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C2CFC084-4F70-4484-EECC-91C2A0D8AF1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A4009508-8133-6343-0EF1-8C9E366D29FD}"/>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P88</a:t>
            </a:r>
          </a:p>
        </p:txBody>
      </p:sp>
      <p:sp>
        <p:nvSpPr>
          <p:cNvPr id="4" name="四角形: 角を丸くする 3">
            <a:extLst>
              <a:ext uri="{FF2B5EF4-FFF2-40B4-BE49-F238E27FC236}">
                <a16:creationId xmlns:a16="http://schemas.microsoft.com/office/drawing/2014/main" id="{41C49EED-6F6E-C348-70B8-2C093BB497CC}"/>
              </a:ext>
            </a:extLst>
          </p:cNvPr>
          <p:cNvSpPr/>
          <p:nvPr/>
        </p:nvSpPr>
        <p:spPr>
          <a:xfrm>
            <a:off x="3337538" y="1583011"/>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① 企業のアクターを特定</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D3E284-2E9B-6819-5F1F-F6DD74CF8609}"/>
              </a:ext>
            </a:extLst>
          </p:cNvPr>
          <p:cNvSpPr/>
          <p:nvPr/>
        </p:nvSpPr>
        <p:spPr>
          <a:xfrm>
            <a:off x="3337538" y="2728295"/>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② 企業が所有する資産を特定</a:t>
            </a:r>
          </a:p>
        </p:txBody>
      </p:sp>
      <p:sp>
        <p:nvSpPr>
          <p:cNvPr id="21" name="四角形: 角を丸くする 20">
            <a:extLst>
              <a:ext uri="{FF2B5EF4-FFF2-40B4-BE49-F238E27FC236}">
                <a16:creationId xmlns:a16="http://schemas.microsoft.com/office/drawing/2014/main" id="{76216022-98D5-9283-FA2F-F176DBE61EA6}"/>
              </a:ext>
            </a:extLst>
          </p:cNvPr>
          <p:cNvSpPr/>
          <p:nvPr/>
        </p:nvSpPr>
        <p:spPr>
          <a:xfrm>
            <a:off x="3337538" y="3873579"/>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③ キープロセスの特定とプロセス実行に伴うリスクの評価</a:t>
            </a:r>
          </a:p>
        </p:txBody>
      </p:sp>
      <p:sp>
        <p:nvSpPr>
          <p:cNvPr id="22" name="四角形: 角を丸くする 21">
            <a:extLst>
              <a:ext uri="{FF2B5EF4-FFF2-40B4-BE49-F238E27FC236}">
                <a16:creationId xmlns:a16="http://schemas.microsoft.com/office/drawing/2014/main" id="{60C9A75B-0491-4EB4-495D-7FFF7B52BC6D}"/>
              </a:ext>
            </a:extLst>
          </p:cNvPr>
          <p:cNvSpPr/>
          <p:nvPr/>
        </p:nvSpPr>
        <p:spPr>
          <a:xfrm>
            <a:off x="3337538" y="5018863"/>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④ ゼロトラスト導入候補の方針策定</a:t>
            </a:r>
          </a:p>
        </p:txBody>
      </p:sp>
      <p:sp>
        <p:nvSpPr>
          <p:cNvPr id="23" name="四角形: 角を丸くする 22">
            <a:extLst>
              <a:ext uri="{FF2B5EF4-FFF2-40B4-BE49-F238E27FC236}">
                <a16:creationId xmlns:a16="http://schemas.microsoft.com/office/drawing/2014/main" id="{17712DBF-B69C-7933-38B7-E4E10DC04F13}"/>
              </a:ext>
            </a:extLst>
          </p:cNvPr>
          <p:cNvSpPr/>
          <p:nvPr/>
        </p:nvSpPr>
        <p:spPr>
          <a:xfrm>
            <a:off x="3337538" y="6164147"/>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⑤ ソリューション候補の特定</a:t>
            </a:r>
          </a:p>
        </p:txBody>
      </p:sp>
      <p:sp>
        <p:nvSpPr>
          <p:cNvPr id="24" name="四角形: 角を丸くする 23">
            <a:extLst>
              <a:ext uri="{FF2B5EF4-FFF2-40B4-BE49-F238E27FC236}">
                <a16:creationId xmlns:a16="http://schemas.microsoft.com/office/drawing/2014/main" id="{13BB22BB-F0C1-3376-7A1B-3281D02B9207}"/>
              </a:ext>
            </a:extLst>
          </p:cNvPr>
          <p:cNvSpPr/>
          <p:nvPr/>
        </p:nvSpPr>
        <p:spPr>
          <a:xfrm>
            <a:off x="3337538" y="7309431"/>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⑥ 初期導入とモニタリング</a:t>
            </a:r>
          </a:p>
        </p:txBody>
      </p:sp>
      <p:sp>
        <p:nvSpPr>
          <p:cNvPr id="25" name="四角形: 角を丸くする 24">
            <a:extLst>
              <a:ext uri="{FF2B5EF4-FFF2-40B4-BE49-F238E27FC236}">
                <a16:creationId xmlns:a16="http://schemas.microsoft.com/office/drawing/2014/main" id="{E6616D11-9997-BD98-2B54-4A12F5A19A72}"/>
              </a:ext>
            </a:extLst>
          </p:cNvPr>
          <p:cNvSpPr/>
          <p:nvPr/>
        </p:nvSpPr>
        <p:spPr>
          <a:xfrm>
            <a:off x="3337538" y="8454713"/>
            <a:ext cx="11717144" cy="833529"/>
          </a:xfrm>
          <a:prstGeom prst="roundRect">
            <a:avLst>
              <a:gd name="adj" fmla="val 7778"/>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180000" rtlCol="0" anchor="ctr"/>
          <a:lstStyle/>
          <a:p>
            <a:pPr>
              <a:lnSpc>
                <a:spcPct val="90000"/>
              </a:lnSpc>
            </a:pPr>
            <a:r>
              <a:rPr lang="ja-JP" altLang="en-US" sz="3200" dirty="0">
                <a:latin typeface="BIZ UDPゴシック" panose="020B0400000000000000" pitchFamily="50" charset="-128"/>
                <a:ea typeface="BIZ UDPゴシック" panose="020B0400000000000000" pitchFamily="50" charset="-128"/>
              </a:rPr>
              <a:t>⑦ ゼロトラストの適用範囲拡大</a:t>
            </a:r>
          </a:p>
        </p:txBody>
      </p:sp>
      <p:sp>
        <p:nvSpPr>
          <p:cNvPr id="27" name="矢印: 右 26">
            <a:extLst>
              <a:ext uri="{FF2B5EF4-FFF2-40B4-BE49-F238E27FC236}">
                <a16:creationId xmlns:a16="http://schemas.microsoft.com/office/drawing/2014/main" id="{C45C95B9-7BDA-5130-7F45-9DDB3F2D56A1}"/>
              </a:ext>
            </a:extLst>
          </p:cNvPr>
          <p:cNvSpPr/>
          <p:nvPr/>
        </p:nvSpPr>
        <p:spPr>
          <a:xfrm rot="5400000">
            <a:off x="8996389" y="1942384"/>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A1C63C96-8933-DE4E-C0D4-C16A434C04B9}"/>
              </a:ext>
            </a:extLst>
          </p:cNvPr>
          <p:cNvSpPr/>
          <p:nvPr/>
        </p:nvSpPr>
        <p:spPr>
          <a:xfrm rot="5400000">
            <a:off x="8996389" y="3092498"/>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17CB3702-5A94-7010-971D-167A7D7BCCD7}"/>
              </a:ext>
            </a:extLst>
          </p:cNvPr>
          <p:cNvSpPr/>
          <p:nvPr/>
        </p:nvSpPr>
        <p:spPr>
          <a:xfrm rot="5400000">
            <a:off x="8996389" y="4242612"/>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B9267304-A3DA-311C-5D2C-C2AC301CF10A}"/>
              </a:ext>
            </a:extLst>
          </p:cNvPr>
          <p:cNvSpPr/>
          <p:nvPr/>
        </p:nvSpPr>
        <p:spPr>
          <a:xfrm rot="5400000">
            <a:off x="8996389" y="5392726"/>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B05D20D3-E19F-A2B6-1D0B-5DFAC427B598}"/>
              </a:ext>
            </a:extLst>
          </p:cNvPr>
          <p:cNvSpPr/>
          <p:nvPr/>
        </p:nvSpPr>
        <p:spPr>
          <a:xfrm rot="5400000">
            <a:off x="8996389" y="6542840"/>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874F7FD5-9A59-BAF4-C88E-1E7DF6EC177D}"/>
              </a:ext>
            </a:extLst>
          </p:cNvPr>
          <p:cNvSpPr/>
          <p:nvPr/>
        </p:nvSpPr>
        <p:spPr>
          <a:xfrm rot="5400000">
            <a:off x="8996389" y="7692956"/>
            <a:ext cx="399443" cy="1260065"/>
          </a:xfrm>
          <a:prstGeom prst="rightArrow">
            <a:avLst>
              <a:gd name="adj1" fmla="val 50000"/>
              <a:gd name="adj2" fmla="val 7159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3850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ゼロトラストを実装するための主な技術要素</a:t>
            </a:r>
            <a:endParaRPr lang="en-US" altLang="ja-JP"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8A675B4-91EC-EBA1-6BCC-EE924112145E}"/>
              </a:ext>
            </a:extLst>
          </p:cNvPr>
          <p:cNvSpPr txBox="1"/>
          <p:nvPr/>
        </p:nvSpPr>
        <p:spPr>
          <a:xfrm>
            <a:off x="1332852" y="2019600"/>
            <a:ext cx="15456498" cy="3662926"/>
          </a:xfrm>
          <a:prstGeom prst="rect">
            <a:avLst/>
          </a:prstGeom>
          <a:noFill/>
        </p:spPr>
        <p:txBody>
          <a:bodyPr wrap="square" lIns="91440" tIns="45720" rIns="91440" bIns="45720" anchor="t">
            <a:spAutoFit/>
          </a:bodyPr>
          <a:lstStyle/>
          <a:p>
            <a:pPr>
              <a:lnSpc>
                <a:spcPct val="110000"/>
              </a:lnSpc>
            </a:pPr>
            <a:r>
              <a:rPr kumimoji="1" lang="ja-JP" altLang="en-US" sz="3600" dirty="0">
                <a:latin typeface="BIZ UDPゴシック" panose="020B0400000000000000" pitchFamily="50" charset="-128"/>
                <a:ea typeface="BIZ UDPゴシック" panose="020B0400000000000000" pitchFamily="50" charset="-128"/>
              </a:rPr>
              <a:t>ゼロトラストを実装するために必要な技術要素</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600" dirty="0">
                <a:latin typeface="BIZ UDPゴシック" panose="020B0400000000000000" pitchFamily="50" charset="-128"/>
                <a:ea typeface="BIZ UDPゴシック" panose="020B0400000000000000" pitchFamily="50" charset="-128"/>
              </a:rPr>
              <a:t>CASB</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Cloud Access Security Broker</a:t>
            </a:r>
            <a:r>
              <a:rPr kumimoji="1" lang="ja-JP" altLang="en-US" sz="3600" dirty="0">
                <a:latin typeface="BIZ UDPゴシック" panose="020B0400000000000000" pitchFamily="50" charset="-128"/>
                <a:ea typeface="BIZ UDPゴシック" panose="020B0400000000000000" pitchFamily="50" charset="-128"/>
              </a:rPr>
              <a:t>）</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600" dirty="0">
                <a:latin typeface="BIZ UDPゴシック" panose="020B0400000000000000" pitchFamily="50" charset="-128"/>
                <a:ea typeface="BIZ UDPゴシック" panose="020B0400000000000000" pitchFamily="50" charset="-128"/>
              </a:rPr>
              <a:t>SWG</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Secure Web Gateway</a:t>
            </a:r>
            <a:r>
              <a:rPr kumimoji="1" lang="ja-JP" altLang="en-US" sz="3600" dirty="0">
                <a:latin typeface="BIZ UDPゴシック" panose="020B0400000000000000" pitchFamily="50" charset="-128"/>
                <a:ea typeface="BIZ UDPゴシック" panose="020B0400000000000000" pitchFamily="50" charset="-128"/>
              </a:rPr>
              <a:t>）</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600" dirty="0">
                <a:latin typeface="BIZ UDPゴシック" panose="020B0400000000000000" pitchFamily="50" charset="-128"/>
                <a:ea typeface="BIZ UDPゴシック" panose="020B0400000000000000" pitchFamily="50" charset="-128"/>
              </a:rPr>
              <a:t>ZTNA</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Zero Trust Network Access</a:t>
            </a:r>
            <a:r>
              <a:rPr kumimoji="1" lang="ja-JP" altLang="en-US" sz="3600" dirty="0">
                <a:latin typeface="BIZ UDPゴシック" panose="020B0400000000000000" pitchFamily="50" charset="-128"/>
                <a:ea typeface="BIZ UDPゴシック" panose="020B0400000000000000" pitchFamily="50" charset="-128"/>
              </a:rPr>
              <a:t>）</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600" dirty="0" err="1">
                <a:latin typeface="BIZ UDPゴシック" panose="020B0400000000000000" pitchFamily="50" charset="-128"/>
                <a:ea typeface="BIZ UDPゴシック" panose="020B0400000000000000" pitchFamily="50" charset="-128"/>
              </a:rPr>
              <a:t>FWaaS</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Firewall</a:t>
            </a:r>
            <a:r>
              <a:rPr kumimoji="1" lang="ja-JP" altLang="en-US" sz="3600" dirty="0">
                <a:latin typeface="BIZ UDPゴシック" panose="020B0400000000000000" pitchFamily="50" charset="-128"/>
                <a:ea typeface="BIZ UDPゴシック" panose="020B0400000000000000" pitchFamily="50" charset="-128"/>
              </a:rPr>
              <a:t> </a:t>
            </a:r>
            <a:r>
              <a:rPr kumimoji="1" lang="en-US" altLang="ja-JP" sz="3600" dirty="0">
                <a:latin typeface="BIZ UDPゴシック" panose="020B0400000000000000" pitchFamily="50" charset="-128"/>
                <a:ea typeface="BIZ UDPゴシック" panose="020B0400000000000000" pitchFamily="50" charset="-128"/>
              </a:rPr>
              <a:t>as a Service</a:t>
            </a:r>
            <a:r>
              <a:rPr kumimoji="1" lang="ja-JP" altLang="en-US" sz="3600" dirty="0">
                <a:latin typeface="BIZ UDPゴシック" panose="020B0400000000000000" pitchFamily="50" charset="-128"/>
                <a:ea typeface="BIZ UDPゴシック" panose="020B0400000000000000" pitchFamily="50" charset="-128"/>
              </a:rPr>
              <a:t>）</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600" dirty="0">
                <a:latin typeface="BIZ UDPゴシック" panose="020B0400000000000000" pitchFamily="50" charset="-128"/>
                <a:ea typeface="BIZ UDPゴシック" panose="020B0400000000000000" pitchFamily="50" charset="-128"/>
              </a:rPr>
              <a:t>SDP</a:t>
            </a:r>
            <a:r>
              <a:rPr kumimoji="1" lang="ja-JP" altLang="en-US" sz="3600" dirty="0">
                <a:latin typeface="BIZ UDPゴシック" panose="020B0400000000000000" pitchFamily="50" charset="-128"/>
                <a:ea typeface="BIZ UDPゴシック" panose="020B0400000000000000" pitchFamily="50" charset="-128"/>
              </a:rPr>
              <a:t>（</a:t>
            </a:r>
            <a:r>
              <a:rPr kumimoji="1" lang="en-US" altLang="ja-JP" sz="3600" dirty="0">
                <a:latin typeface="BIZ UDPゴシック" panose="020B0400000000000000" pitchFamily="50" charset="-128"/>
                <a:ea typeface="BIZ UDPゴシック" panose="020B0400000000000000" pitchFamily="50" charset="-128"/>
              </a:rPr>
              <a:t>Software Defined Perimeter</a:t>
            </a:r>
            <a:r>
              <a:rPr kumimoji="1" lang="ja-JP" altLang="en-US" sz="3600" dirty="0">
                <a:latin typeface="BIZ UDPゴシック" panose="020B0400000000000000" pitchFamily="50" charset="-128"/>
                <a:ea typeface="BIZ UDPゴシック" panose="020B0400000000000000" pitchFamily="50" charset="-128"/>
              </a:rPr>
              <a:t>）</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7747F380-077E-B83B-DF36-1B7433AEFBA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06349F1B-B3CE-535C-60FF-09C35BFAD2A0}"/>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P88</a:t>
            </a:r>
          </a:p>
        </p:txBody>
      </p:sp>
    </p:spTree>
    <p:extLst>
      <p:ext uri="{BB962C8B-B14F-4D97-AF65-F5344CB8AC3E}">
        <p14:creationId xmlns:p14="http://schemas.microsoft.com/office/powerpoint/2010/main" val="2259006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713143"/>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ゼロトラスト、境界防御モデル</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476126"/>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SASE</a:t>
            </a:r>
          </a:p>
        </p:txBody>
      </p:sp>
      <p:pic>
        <p:nvPicPr>
          <p:cNvPr id="2" name="図 1">
            <a:extLst>
              <a:ext uri="{FF2B5EF4-FFF2-40B4-BE49-F238E27FC236}">
                <a16:creationId xmlns:a16="http://schemas.microsoft.com/office/drawing/2014/main" id="{460A3675-296E-787C-448B-41375D1DE61D}"/>
              </a:ext>
            </a:extLst>
          </p:cNvPr>
          <p:cNvPicPr>
            <a:picLocks noChangeAspect="1"/>
          </p:cNvPicPr>
          <p:nvPr/>
        </p:nvPicPr>
        <p:blipFill>
          <a:blip r:embed="rId3"/>
          <a:stretch>
            <a:fillRect/>
          </a:stretch>
        </p:blipFill>
        <p:spPr>
          <a:xfrm>
            <a:off x="3736915" y="2077914"/>
            <a:ext cx="10136306" cy="7108896"/>
          </a:xfrm>
          <a:prstGeom prst="rect">
            <a:avLst/>
          </a:prstGeom>
        </p:spPr>
      </p:pic>
      <p:sp>
        <p:nvSpPr>
          <p:cNvPr id="4" name="テキスト ボックス 3">
            <a:extLst>
              <a:ext uri="{FF2B5EF4-FFF2-40B4-BE49-F238E27FC236}">
                <a16:creationId xmlns:a16="http://schemas.microsoft.com/office/drawing/2014/main" id="{E9230BEB-F228-6A6F-F2A1-814D669A2D3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P90</a:t>
            </a:r>
          </a:p>
        </p:txBody>
      </p:sp>
      <p:sp>
        <p:nvSpPr>
          <p:cNvPr id="6" name="object 40">
            <a:extLst>
              <a:ext uri="{FF2B5EF4-FFF2-40B4-BE49-F238E27FC236}">
                <a16:creationId xmlns:a16="http://schemas.microsoft.com/office/drawing/2014/main" id="{739E63F7-310F-2222-AED8-AB40F7FDD42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BCBDFF15-9B8B-1289-F860-29C4C39CC5C7}"/>
              </a:ext>
            </a:extLst>
          </p:cNvPr>
          <p:cNvSpPr txBox="1"/>
          <p:nvPr/>
        </p:nvSpPr>
        <p:spPr>
          <a:xfrm>
            <a:off x="4546121" y="4061418"/>
            <a:ext cx="2207656" cy="492443"/>
          </a:xfrm>
          <a:prstGeom prst="rect">
            <a:avLst/>
          </a:prstGeom>
          <a:solidFill>
            <a:schemeClr val="bg1"/>
          </a:solid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インターネット</a:t>
            </a:r>
            <a:endParaRPr kumimoji="1" lang="ja-JP" altLang="en-US"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80CE786-30D3-8189-2660-E7CB6750871C}"/>
              </a:ext>
            </a:extLst>
          </p:cNvPr>
          <p:cNvSpPr txBox="1"/>
          <p:nvPr/>
        </p:nvSpPr>
        <p:spPr>
          <a:xfrm>
            <a:off x="10770099" y="4136180"/>
            <a:ext cx="2444900" cy="492443"/>
          </a:xfrm>
          <a:prstGeom prst="rect">
            <a:avLst/>
          </a:prstGeom>
          <a:solidFill>
            <a:schemeClr val="bg1"/>
          </a:solidFill>
        </p:spPr>
        <p:txBody>
          <a:bodyPr wrap="none" rtlCol="0">
            <a:spAutoFit/>
          </a:bodyPr>
          <a:lstStyle/>
          <a:p>
            <a:r>
              <a:rPr lang="ja-JP" altLang="en-US" dirty="0">
                <a:latin typeface="BIZ UDPゴシック" panose="020B0400000000000000" pitchFamily="50" charset="-128"/>
                <a:ea typeface="BIZ UDPゴシック" panose="020B0400000000000000" pitchFamily="50" charset="-128"/>
              </a:rPr>
              <a:t>データセンター</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6F29625-9354-9995-0C13-C7E0F6D7DBD1}"/>
              </a:ext>
            </a:extLst>
          </p:cNvPr>
          <p:cNvSpPr txBox="1"/>
          <p:nvPr/>
        </p:nvSpPr>
        <p:spPr>
          <a:xfrm>
            <a:off x="4764931" y="8694367"/>
            <a:ext cx="1770036" cy="492443"/>
          </a:xfrm>
          <a:prstGeom prst="rect">
            <a:avLst/>
          </a:prstGeom>
          <a:solidFill>
            <a:schemeClr val="bg1"/>
          </a:solid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テレワーク</a:t>
            </a:r>
          </a:p>
        </p:txBody>
      </p:sp>
      <p:sp>
        <p:nvSpPr>
          <p:cNvPr id="10" name="テキスト ボックス 9">
            <a:extLst>
              <a:ext uri="{FF2B5EF4-FFF2-40B4-BE49-F238E27FC236}">
                <a16:creationId xmlns:a16="http://schemas.microsoft.com/office/drawing/2014/main" id="{4A553CF6-85C0-6323-47BD-A77CEAAD70C9}"/>
              </a:ext>
            </a:extLst>
          </p:cNvPr>
          <p:cNvSpPr txBox="1"/>
          <p:nvPr/>
        </p:nvSpPr>
        <p:spPr>
          <a:xfrm>
            <a:off x="8379310" y="8694367"/>
            <a:ext cx="851515" cy="492443"/>
          </a:xfrm>
          <a:prstGeom prst="rect">
            <a:avLst/>
          </a:prstGeom>
          <a:solidFill>
            <a:schemeClr val="bg1"/>
          </a:solid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本社</a:t>
            </a:r>
          </a:p>
        </p:txBody>
      </p:sp>
      <p:sp>
        <p:nvSpPr>
          <p:cNvPr id="11" name="テキスト ボックス 10">
            <a:extLst>
              <a:ext uri="{FF2B5EF4-FFF2-40B4-BE49-F238E27FC236}">
                <a16:creationId xmlns:a16="http://schemas.microsoft.com/office/drawing/2014/main" id="{147F4E82-88C6-1194-15DB-662C5881A84F}"/>
              </a:ext>
            </a:extLst>
          </p:cNvPr>
          <p:cNvSpPr txBox="1"/>
          <p:nvPr/>
        </p:nvSpPr>
        <p:spPr>
          <a:xfrm>
            <a:off x="11464691" y="8694367"/>
            <a:ext cx="851515" cy="492443"/>
          </a:xfrm>
          <a:prstGeom prst="rect">
            <a:avLst/>
          </a:prstGeom>
          <a:solidFill>
            <a:schemeClr val="bg1"/>
          </a:solid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支社</a:t>
            </a:r>
          </a:p>
        </p:txBody>
      </p:sp>
      <p:sp>
        <p:nvSpPr>
          <p:cNvPr id="12" name="テキスト ボックス 11">
            <a:extLst>
              <a:ext uri="{FF2B5EF4-FFF2-40B4-BE49-F238E27FC236}">
                <a16:creationId xmlns:a16="http://schemas.microsoft.com/office/drawing/2014/main" id="{2C448845-4D6D-6CEB-C353-6CBE8AB71988}"/>
              </a:ext>
            </a:extLst>
          </p:cNvPr>
          <p:cNvSpPr txBox="1"/>
          <p:nvPr/>
        </p:nvSpPr>
        <p:spPr>
          <a:xfrm>
            <a:off x="5264641" y="6377892"/>
            <a:ext cx="2619628" cy="492443"/>
          </a:xfrm>
          <a:prstGeom prst="rect">
            <a:avLst/>
          </a:prstGeom>
          <a:solidFill>
            <a:srgbClr val="5B9BD5"/>
          </a:solid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ネットワーク機能</a:t>
            </a:r>
          </a:p>
        </p:txBody>
      </p:sp>
      <p:sp>
        <p:nvSpPr>
          <p:cNvPr id="13" name="テキスト ボックス 12">
            <a:extLst>
              <a:ext uri="{FF2B5EF4-FFF2-40B4-BE49-F238E27FC236}">
                <a16:creationId xmlns:a16="http://schemas.microsoft.com/office/drawing/2014/main" id="{ECBF3973-1D9B-2746-8103-A19A333AF16B}"/>
              </a:ext>
            </a:extLst>
          </p:cNvPr>
          <p:cNvSpPr txBox="1"/>
          <p:nvPr/>
        </p:nvSpPr>
        <p:spPr>
          <a:xfrm>
            <a:off x="9725871" y="6385901"/>
            <a:ext cx="2715808" cy="492443"/>
          </a:xfrm>
          <a:prstGeom prst="rect">
            <a:avLst/>
          </a:prstGeom>
          <a:solidFill>
            <a:srgbClr val="5B9BD5"/>
          </a:solidFill>
        </p:spPr>
        <p:txBody>
          <a:bodyPr wrap="non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セキュリティ機能</a:t>
            </a:r>
          </a:p>
        </p:txBody>
      </p:sp>
      <p:sp>
        <p:nvSpPr>
          <p:cNvPr id="14" name="テキスト ボックス 13">
            <a:extLst>
              <a:ext uri="{FF2B5EF4-FFF2-40B4-BE49-F238E27FC236}">
                <a16:creationId xmlns:a16="http://schemas.microsoft.com/office/drawing/2014/main" id="{BB6EC878-9FE0-68F3-D769-CABAE5DD8E0B}"/>
              </a:ext>
            </a:extLst>
          </p:cNvPr>
          <p:cNvSpPr txBox="1"/>
          <p:nvPr/>
        </p:nvSpPr>
        <p:spPr>
          <a:xfrm>
            <a:off x="8020267" y="5801126"/>
            <a:ext cx="1391728" cy="584775"/>
          </a:xfrm>
          <a:prstGeom prst="rect">
            <a:avLst/>
          </a:prstGeom>
          <a:solidFill>
            <a:srgbClr val="5B9BD5"/>
          </a:solidFill>
        </p:spPr>
        <p:txBody>
          <a:bodyPr wrap="none" rtlCol="0">
            <a:spAutoFit/>
          </a:bodyPr>
          <a:lstStyle/>
          <a:p>
            <a:r>
              <a:rPr kumimoji="1" lang="en-US" altLang="ja-JP" sz="3200" b="1" dirty="0">
                <a:solidFill>
                  <a:schemeClr val="bg1"/>
                </a:solidFill>
                <a:latin typeface="BIZ UDPゴシック" panose="020B0400000000000000" pitchFamily="50" charset="-128"/>
                <a:ea typeface="BIZ UDPゴシック" panose="020B0400000000000000" pitchFamily="50" charset="-128"/>
              </a:rPr>
              <a:t>SASE</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20993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DEC3FF29-9FD6-A820-8203-E14640D262C8}"/>
              </a:ext>
            </a:extLst>
          </p:cNvPr>
          <p:cNvGraphicFramePr>
            <a:graphicFrameLocks noGrp="1"/>
          </p:cNvGraphicFramePr>
          <p:nvPr>
            <p:extLst>
              <p:ext uri="{D42A27DB-BD31-4B8C-83A1-F6EECF244321}">
                <p14:modId xmlns:p14="http://schemas.microsoft.com/office/powerpoint/2010/main" val="554069850"/>
              </p:ext>
            </p:extLst>
          </p:nvPr>
        </p:nvGraphicFramePr>
        <p:xfrm>
          <a:off x="1331907" y="2226967"/>
          <a:ext cx="15808676" cy="7088481"/>
        </p:xfrm>
        <a:graphic>
          <a:graphicData uri="http://schemas.openxmlformats.org/drawingml/2006/table">
            <a:tbl>
              <a:tblPr firstRow="1" bandRow="1">
                <a:tableStyleId>{5C22544A-7EE6-4342-B048-85BDC9FD1C3A}</a:tableStyleId>
              </a:tblPr>
              <a:tblGrid>
                <a:gridCol w="7904338">
                  <a:extLst>
                    <a:ext uri="{9D8B030D-6E8A-4147-A177-3AD203B41FA5}">
                      <a16:colId xmlns:a16="http://schemas.microsoft.com/office/drawing/2014/main" val="4178335229"/>
                    </a:ext>
                  </a:extLst>
                </a:gridCol>
                <a:gridCol w="7904338">
                  <a:extLst>
                    <a:ext uri="{9D8B030D-6E8A-4147-A177-3AD203B41FA5}">
                      <a16:colId xmlns:a16="http://schemas.microsoft.com/office/drawing/2014/main" val="3618909212"/>
                    </a:ext>
                  </a:extLst>
                </a:gridCol>
              </a:tblGrid>
              <a:tr h="554185">
                <a:tc>
                  <a:txBody>
                    <a:bodyPr/>
                    <a:lstStyle/>
                    <a:p>
                      <a:pPr algn="ctr"/>
                      <a:r>
                        <a:rPr kumimoji="1" lang="en-US" altLang="ja-JP" sz="2800" dirty="0">
                          <a:latin typeface="BIZ UDPゴシック" panose="020B0400000000000000" pitchFamily="50" charset="-128"/>
                          <a:ea typeface="BIZ UDPゴシック" panose="020B0400000000000000" pitchFamily="50" charset="-128"/>
                        </a:rPr>
                        <a:t>SDN</a:t>
                      </a:r>
                      <a:endParaRPr kumimoji="1" lang="ja-JP" altLang="en-US" sz="2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2800" dirty="0">
                          <a:latin typeface="BIZ UDPゴシック" panose="020B0400000000000000" pitchFamily="50" charset="-128"/>
                          <a:ea typeface="BIZ UDPゴシック" panose="020B0400000000000000" pitchFamily="50" charset="-128"/>
                        </a:rPr>
                        <a:t>SD-WAN</a:t>
                      </a:r>
                      <a:endParaRPr kumimoji="1" lang="ja-JP" altLang="en-US" sz="2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49316440"/>
                  </a:ext>
                </a:extLst>
              </a:tr>
              <a:tr h="6534296">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8504535"/>
                  </a:ext>
                </a:extLst>
              </a:tr>
            </a:tbl>
          </a:graphicData>
        </a:graphic>
      </p:graphicFrame>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1181365"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ネットワーク制御</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476126"/>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SDN</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SD-WAN</a:t>
            </a:r>
          </a:p>
        </p:txBody>
      </p:sp>
      <p:pic>
        <p:nvPicPr>
          <p:cNvPr id="4" name="図 3">
            <a:extLst>
              <a:ext uri="{FF2B5EF4-FFF2-40B4-BE49-F238E27FC236}">
                <a16:creationId xmlns:a16="http://schemas.microsoft.com/office/drawing/2014/main" id="{D5A6839E-31AA-15BC-A56D-3AE7611CA641}"/>
              </a:ext>
            </a:extLst>
          </p:cNvPr>
          <p:cNvPicPr>
            <a:picLocks noChangeAspect="1"/>
          </p:cNvPicPr>
          <p:nvPr/>
        </p:nvPicPr>
        <p:blipFill>
          <a:blip r:embed="rId3"/>
          <a:stretch>
            <a:fillRect/>
          </a:stretch>
        </p:blipFill>
        <p:spPr>
          <a:xfrm>
            <a:off x="1343595" y="3377945"/>
            <a:ext cx="7838249" cy="5698910"/>
          </a:xfrm>
          <a:prstGeom prst="rect">
            <a:avLst/>
          </a:prstGeom>
        </p:spPr>
      </p:pic>
      <p:pic>
        <p:nvPicPr>
          <p:cNvPr id="7" name="図 6">
            <a:extLst>
              <a:ext uri="{FF2B5EF4-FFF2-40B4-BE49-F238E27FC236}">
                <a16:creationId xmlns:a16="http://schemas.microsoft.com/office/drawing/2014/main" id="{78058957-6184-A092-8EFD-C1EE4BB94C51}"/>
              </a:ext>
            </a:extLst>
          </p:cNvPr>
          <p:cNvPicPr>
            <a:picLocks noChangeAspect="1"/>
          </p:cNvPicPr>
          <p:nvPr/>
        </p:nvPicPr>
        <p:blipFill>
          <a:blip r:embed="rId4"/>
          <a:stretch>
            <a:fillRect/>
          </a:stretch>
        </p:blipFill>
        <p:spPr>
          <a:xfrm>
            <a:off x="9413318" y="3687068"/>
            <a:ext cx="7597859" cy="4122440"/>
          </a:xfrm>
          <a:prstGeom prst="rect">
            <a:avLst/>
          </a:prstGeom>
        </p:spPr>
      </p:pic>
      <p:sp>
        <p:nvSpPr>
          <p:cNvPr id="2" name="テキスト ボックス 1">
            <a:extLst>
              <a:ext uri="{FF2B5EF4-FFF2-40B4-BE49-F238E27FC236}">
                <a16:creationId xmlns:a16="http://schemas.microsoft.com/office/drawing/2014/main" id="{B9C4D27B-4400-9C29-CD00-1BB8777C727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P94</a:t>
            </a:r>
          </a:p>
        </p:txBody>
      </p:sp>
      <p:sp>
        <p:nvSpPr>
          <p:cNvPr id="6" name="object 40">
            <a:extLst>
              <a:ext uri="{FF2B5EF4-FFF2-40B4-BE49-F238E27FC236}">
                <a16:creationId xmlns:a16="http://schemas.microsoft.com/office/drawing/2014/main" id="{9D3BAB49-E2C4-C5E0-A73F-90EC1EE50BB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384E496-8955-3203-3092-D1758F5752E7}"/>
              </a:ext>
            </a:extLst>
          </p:cNvPr>
          <p:cNvSpPr txBox="1"/>
          <p:nvPr/>
        </p:nvSpPr>
        <p:spPr>
          <a:xfrm>
            <a:off x="3082592" y="2824810"/>
            <a:ext cx="1814920" cy="830997"/>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従来の</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ネットワーク</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1749415-7A40-174E-6E79-C145D9B17EFC}"/>
              </a:ext>
            </a:extLst>
          </p:cNvPr>
          <p:cNvSpPr txBox="1"/>
          <p:nvPr/>
        </p:nvSpPr>
        <p:spPr>
          <a:xfrm>
            <a:off x="5810816" y="3139352"/>
            <a:ext cx="1778066" cy="461665"/>
          </a:xfrm>
          <a:prstGeom prst="rect">
            <a:avLst/>
          </a:prstGeom>
          <a:solidFill>
            <a:schemeClr val="bg1"/>
          </a:solidFill>
        </p:spPr>
        <p:txBody>
          <a:bodyPr wrap="none" rtlCol="0">
            <a:spAutoFit/>
          </a:bodyPr>
          <a:lstStyle/>
          <a:p>
            <a:pPr algn="ctr"/>
            <a:r>
              <a:rPr lang="en-US" altLang="ja-JP" sz="2400" dirty="0">
                <a:latin typeface="BIZ UDPゴシック" panose="020B0400000000000000" pitchFamily="50" charset="-128"/>
                <a:ea typeface="BIZ UDPゴシック" panose="020B0400000000000000" pitchFamily="50" charset="-128"/>
              </a:rPr>
              <a:t>SDN</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F1E8153-8C4D-FAB8-9D36-67A0D3F687E9}"/>
              </a:ext>
            </a:extLst>
          </p:cNvPr>
          <p:cNvSpPr txBox="1"/>
          <p:nvPr/>
        </p:nvSpPr>
        <p:spPr>
          <a:xfrm>
            <a:off x="1467406" y="2921427"/>
            <a:ext cx="1383712" cy="1569660"/>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それぞれ</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個別に</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設定が</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必要</a:t>
            </a:r>
          </a:p>
        </p:txBody>
      </p:sp>
      <p:sp>
        <p:nvSpPr>
          <p:cNvPr id="12" name="テキスト ボックス 11">
            <a:extLst>
              <a:ext uri="{FF2B5EF4-FFF2-40B4-BE49-F238E27FC236}">
                <a16:creationId xmlns:a16="http://schemas.microsoft.com/office/drawing/2014/main" id="{070423C7-92E9-A076-7DAE-136E7B84D922}"/>
              </a:ext>
            </a:extLst>
          </p:cNvPr>
          <p:cNvSpPr txBox="1"/>
          <p:nvPr/>
        </p:nvSpPr>
        <p:spPr>
          <a:xfrm>
            <a:off x="7794595" y="5194888"/>
            <a:ext cx="1415772" cy="830997"/>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一括設定</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が可能</a:t>
            </a:r>
          </a:p>
        </p:txBody>
      </p:sp>
      <p:sp>
        <p:nvSpPr>
          <p:cNvPr id="13" name="テキスト ボックス 12">
            <a:extLst>
              <a:ext uri="{FF2B5EF4-FFF2-40B4-BE49-F238E27FC236}">
                <a16:creationId xmlns:a16="http://schemas.microsoft.com/office/drawing/2014/main" id="{884CAB8B-6A1D-6C59-8942-EDE254E713D8}"/>
              </a:ext>
            </a:extLst>
          </p:cNvPr>
          <p:cNvSpPr txBox="1"/>
          <p:nvPr/>
        </p:nvSpPr>
        <p:spPr>
          <a:xfrm>
            <a:off x="9399893" y="8245858"/>
            <a:ext cx="7680308" cy="830997"/>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信頼できるクラウドサービスへは、データセンターを経由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せず、</a:t>
            </a:r>
            <a:r>
              <a:rPr kumimoji="1" lang="ja-JP" altLang="en-US" sz="2400" dirty="0">
                <a:latin typeface="BIZ UDPゴシック" panose="020B0400000000000000" pitchFamily="50" charset="-128"/>
                <a:ea typeface="BIZ UDPゴシック" panose="020B0400000000000000" pitchFamily="50" charset="-128"/>
              </a:rPr>
              <a:t>直接接続することで、混雑を緩和します</a:t>
            </a:r>
          </a:p>
        </p:txBody>
      </p:sp>
      <p:sp>
        <p:nvSpPr>
          <p:cNvPr id="14" name="正方形/長方形 13">
            <a:extLst>
              <a:ext uri="{FF2B5EF4-FFF2-40B4-BE49-F238E27FC236}">
                <a16:creationId xmlns:a16="http://schemas.microsoft.com/office/drawing/2014/main" id="{6A9AB011-FEEC-A0CD-8A66-5C2EE4A643C1}"/>
              </a:ext>
            </a:extLst>
          </p:cNvPr>
          <p:cNvSpPr/>
          <p:nvPr/>
        </p:nvSpPr>
        <p:spPr>
          <a:xfrm>
            <a:off x="11153232" y="5357004"/>
            <a:ext cx="4219763" cy="370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ED92892-B575-8A16-D42C-44D944086E88}"/>
              </a:ext>
            </a:extLst>
          </p:cNvPr>
          <p:cNvSpPr txBox="1"/>
          <p:nvPr/>
        </p:nvSpPr>
        <p:spPr>
          <a:xfrm>
            <a:off x="11958538" y="3250718"/>
            <a:ext cx="2507418" cy="461665"/>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クラウドサービス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F5949D1-2635-A96E-353B-12FD0D60A874}"/>
              </a:ext>
            </a:extLst>
          </p:cNvPr>
          <p:cNvSpPr txBox="1"/>
          <p:nvPr/>
        </p:nvSpPr>
        <p:spPr>
          <a:xfrm>
            <a:off x="9775365" y="3481550"/>
            <a:ext cx="2053767" cy="461665"/>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インターネット</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E02EFBC-7B54-7DAB-39E8-E6102C1C84F1}"/>
              </a:ext>
            </a:extLst>
          </p:cNvPr>
          <p:cNvSpPr txBox="1"/>
          <p:nvPr/>
        </p:nvSpPr>
        <p:spPr>
          <a:xfrm>
            <a:off x="12628781" y="6307058"/>
            <a:ext cx="1107996" cy="461665"/>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閉域網</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997AE53-A196-BEB5-1087-474FDC0C52ED}"/>
              </a:ext>
            </a:extLst>
          </p:cNvPr>
          <p:cNvSpPr txBox="1"/>
          <p:nvPr/>
        </p:nvSpPr>
        <p:spPr>
          <a:xfrm>
            <a:off x="9926425" y="7406569"/>
            <a:ext cx="1287532" cy="461665"/>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オフィス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4CE00D7-52C3-7591-A71B-92358A2067C5}"/>
              </a:ext>
            </a:extLst>
          </p:cNvPr>
          <p:cNvSpPr txBox="1"/>
          <p:nvPr/>
        </p:nvSpPr>
        <p:spPr>
          <a:xfrm>
            <a:off x="14745813" y="7442130"/>
            <a:ext cx="2265364" cy="461665"/>
          </a:xfrm>
          <a:prstGeom prst="rect">
            <a:avLst/>
          </a:prstGeom>
          <a:solidFill>
            <a:schemeClr val="bg1"/>
          </a:solid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データセンター</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85DCA59-F748-1769-5739-AC01109EB55E}"/>
              </a:ext>
            </a:extLst>
          </p:cNvPr>
          <p:cNvSpPr/>
          <p:nvPr/>
        </p:nvSpPr>
        <p:spPr>
          <a:xfrm>
            <a:off x="12356074" y="4685641"/>
            <a:ext cx="1670477" cy="370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4B82780-D133-9CB4-CA14-7701CDCF1544}"/>
              </a:ext>
            </a:extLst>
          </p:cNvPr>
          <p:cNvSpPr/>
          <p:nvPr/>
        </p:nvSpPr>
        <p:spPr>
          <a:xfrm>
            <a:off x="10106169" y="4777886"/>
            <a:ext cx="1287532" cy="2786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角を丸めた四角形 21">
            <a:extLst>
              <a:ext uri="{FF2B5EF4-FFF2-40B4-BE49-F238E27FC236}">
                <a16:creationId xmlns:a16="http://schemas.microsoft.com/office/drawing/2014/main" id="{E5C95D25-DC5A-425C-2FB6-F7CFF48B9CBA}"/>
              </a:ext>
            </a:extLst>
          </p:cNvPr>
          <p:cNvSpPr/>
          <p:nvPr/>
        </p:nvSpPr>
        <p:spPr>
          <a:xfrm>
            <a:off x="12364699" y="7090912"/>
            <a:ext cx="1825753" cy="647801"/>
          </a:xfrm>
          <a:prstGeom prst="wedgeRoundRectCallout">
            <a:avLst>
              <a:gd name="adj1" fmla="val 51635"/>
              <a:gd name="adj2" fmla="val -79330"/>
              <a:gd name="adj3" fmla="val 16667"/>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lIns="90000" tIns="90000" rtlCol="0" anchor="ctr"/>
          <a:lstStyle/>
          <a:p>
            <a:pPr algn="ctr"/>
            <a:r>
              <a:rPr kumimoji="1" lang="ja-JP" altLang="en-US" dirty="0"/>
              <a:t>混雑緩和</a:t>
            </a:r>
          </a:p>
        </p:txBody>
      </p:sp>
    </p:spTree>
    <p:extLst>
      <p:ext uri="{BB962C8B-B14F-4D97-AF65-F5344CB8AC3E}">
        <p14:creationId xmlns:p14="http://schemas.microsoft.com/office/powerpoint/2010/main" val="806450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1638565"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セキュリティ統制（</a:t>
            </a:r>
            <a:r>
              <a:rPr lang="en-US" altLang="ja-JP" sz="4000" dirty="0">
                <a:latin typeface="BIZ UDPゴシック" panose="020B0400000000000000" pitchFamily="50" charset="-128"/>
                <a:ea typeface="BIZ UDPゴシック" panose="020B0400000000000000" pitchFamily="50" charset="-128"/>
              </a:rPr>
              <a:t>Security as a Service</a:t>
            </a:r>
            <a:r>
              <a:rPr lang="ja-JP" altLang="en-US" sz="4000" dirty="0">
                <a:latin typeface="BIZ UDPゴシック" panose="020B0400000000000000" pitchFamily="50" charset="-128"/>
                <a:ea typeface="BIZ UDPゴシック" panose="020B0400000000000000" pitchFamily="50" charset="-128"/>
              </a:rPr>
              <a:t>）</a:t>
            </a:r>
            <a:endParaRPr lang="en-US" altLang="ja-JP"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8A675B4-91EC-EBA1-6BCC-EE924112145E}"/>
              </a:ext>
            </a:extLst>
          </p:cNvPr>
          <p:cNvSpPr txBox="1"/>
          <p:nvPr/>
        </p:nvSpPr>
        <p:spPr>
          <a:xfrm>
            <a:off x="1332852" y="2019600"/>
            <a:ext cx="15456498" cy="4881721"/>
          </a:xfrm>
          <a:prstGeom prst="rect">
            <a:avLst/>
          </a:prstGeom>
          <a:noFill/>
        </p:spPr>
        <p:txBody>
          <a:bodyPr wrap="square" lIns="91440" tIns="45720" rIns="91440" bIns="45720" anchor="t">
            <a:spAutoFit/>
          </a:bodyPr>
          <a:lstStyle/>
          <a:p>
            <a:pPr>
              <a:lnSpc>
                <a:spcPct val="110000"/>
              </a:lnSpc>
            </a:pPr>
            <a:r>
              <a:rPr kumimoji="1" lang="ja-JP" altLang="en-US" sz="3600" dirty="0">
                <a:latin typeface="BIZ UDPゴシック" panose="020B0400000000000000" pitchFamily="50" charset="-128"/>
                <a:ea typeface="BIZ UDPゴシック" panose="020B0400000000000000" pitchFamily="50" charset="-128"/>
              </a:rPr>
              <a:t>セキュリティ統制を確立するためのセキュリティ要素</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ネットワークセキュリティ</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デバイスセキュリティ</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アイデンティティセキュリティ</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ワークロードセキュリティ</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データセキュリティ</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可視化と分析</a:t>
            </a:r>
            <a:endParaRPr kumimoji="1" lang="en-US" altLang="ja-JP" sz="36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自動化</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42E14F5-2D50-F229-3409-5F7BAC321A88}"/>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18-3-5.】</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P94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P99</a:t>
            </a:r>
          </a:p>
        </p:txBody>
      </p:sp>
      <p:sp>
        <p:nvSpPr>
          <p:cNvPr id="5" name="object 40">
            <a:extLst>
              <a:ext uri="{FF2B5EF4-FFF2-40B4-BE49-F238E27FC236}">
                <a16:creationId xmlns:a16="http://schemas.microsoft.com/office/drawing/2014/main" id="{C582B0F1-1D12-4B6D-AAF0-8F96E9E1A43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18945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3" y="697101"/>
            <a:ext cx="11377308"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インシデント対応</a:t>
            </a:r>
            <a:endParaRPr lang="en-US" altLang="ja-JP"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8A675B4-91EC-EBA1-6BCC-EE924112145E}"/>
              </a:ext>
            </a:extLst>
          </p:cNvPr>
          <p:cNvSpPr txBox="1"/>
          <p:nvPr/>
        </p:nvSpPr>
        <p:spPr>
          <a:xfrm>
            <a:off x="1393358" y="2174400"/>
            <a:ext cx="15456498" cy="2182842"/>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検知・初動対応</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報告・発表</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復旧・再発防止</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74DCA186-13C7-3725-EE73-481B0A940486}"/>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インシデント発生時の対応</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041A896-3E6C-8AEF-99FC-B9377E13D16C}"/>
              </a:ext>
            </a:extLst>
          </p:cNvPr>
          <p:cNvSpPr txBox="1"/>
          <p:nvPr/>
        </p:nvSpPr>
        <p:spPr>
          <a:xfrm>
            <a:off x="1445658" y="4730400"/>
            <a:ext cx="15456498" cy="1641155"/>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発生したインシデントの内容把握</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発生したインシデントに関する対象物の決定</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証拠保全を行う上で必要な情報の収集</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7" name="テキスト プレースホルダー 2">
            <a:extLst>
              <a:ext uri="{FF2B5EF4-FFF2-40B4-BE49-F238E27FC236}">
                <a16:creationId xmlns:a16="http://schemas.microsoft.com/office/drawing/2014/main" id="{CD04E877-CA34-A931-FC15-260D9CF0610B}"/>
              </a:ext>
            </a:extLst>
          </p:cNvPr>
          <p:cNvSpPr txBox="1">
            <a:spLocks/>
          </p:cNvSpPr>
          <p:nvPr/>
        </p:nvSpPr>
        <p:spPr>
          <a:xfrm>
            <a:off x="13851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フォレンジックの実施手順例</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CF85FDC-1735-736C-8D4D-F4AB4E5BC26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18-4.】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P103</a:t>
            </a:r>
          </a:p>
        </p:txBody>
      </p:sp>
      <p:sp>
        <p:nvSpPr>
          <p:cNvPr id="6" name="object 40">
            <a:extLst>
              <a:ext uri="{FF2B5EF4-FFF2-40B4-BE49-F238E27FC236}">
                <a16:creationId xmlns:a16="http://schemas.microsoft.com/office/drawing/2014/main" id="{D3A5BED5-AF9A-7B26-BB4A-7822E44702A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88960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19</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lang="ja-JP" altLang="en-US" sz="4000" dirty="0">
                <a:latin typeface="BIZ UDPゴシック" panose="020B0400000000000000" pitchFamily="50" charset="-128"/>
                <a:ea typeface="BIZ UDPゴシック" panose="020B0400000000000000" pitchFamily="50" charset="-128"/>
              </a:rPr>
              <a:t>セキュリティ対策の有効性評価</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内部監査</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外部監査</a:t>
            </a:r>
          </a:p>
        </p:txBody>
      </p:sp>
      <p:sp>
        <p:nvSpPr>
          <p:cNvPr id="4" name="object 40">
            <a:extLst>
              <a:ext uri="{FF2B5EF4-FFF2-40B4-BE49-F238E27FC236}">
                <a16:creationId xmlns:a16="http://schemas.microsoft.com/office/drawing/2014/main" id="{1B2B93DF-E47C-1544-963D-2B726F5EEF4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97593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194"/>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内部監査</a:t>
            </a:r>
            <a:endParaRPr lang="en-US" altLang="ja-JP" sz="40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5AEA71BB-640F-D92F-BBB5-C745A53A9CD4}"/>
              </a:ext>
            </a:extLst>
          </p:cNvPr>
          <p:cNvGraphicFramePr>
            <a:graphicFrameLocks noGrp="1"/>
          </p:cNvGraphicFramePr>
          <p:nvPr>
            <p:extLst>
              <p:ext uri="{D42A27DB-BD31-4B8C-83A1-F6EECF244321}">
                <p14:modId xmlns:p14="http://schemas.microsoft.com/office/powerpoint/2010/main" val="2246736759"/>
              </p:ext>
            </p:extLst>
          </p:nvPr>
        </p:nvGraphicFramePr>
        <p:xfrm>
          <a:off x="1455725" y="3583113"/>
          <a:ext cx="15555452" cy="5625785"/>
        </p:xfrm>
        <a:graphic>
          <a:graphicData uri="http://schemas.openxmlformats.org/drawingml/2006/table">
            <a:tbl>
              <a:tblPr firstRow="1" bandRow="1">
                <a:tableStyleId>{5C22544A-7EE6-4342-B048-85BDC9FD1C3A}</a:tableStyleId>
              </a:tblPr>
              <a:tblGrid>
                <a:gridCol w="9816998">
                  <a:extLst>
                    <a:ext uri="{9D8B030D-6E8A-4147-A177-3AD203B41FA5}">
                      <a16:colId xmlns:a16="http://schemas.microsoft.com/office/drawing/2014/main" val="2231340116"/>
                    </a:ext>
                  </a:extLst>
                </a:gridCol>
                <a:gridCol w="5738454">
                  <a:extLst>
                    <a:ext uri="{9D8B030D-6E8A-4147-A177-3AD203B41FA5}">
                      <a16:colId xmlns:a16="http://schemas.microsoft.com/office/drawing/2014/main" val="1338354734"/>
                    </a:ext>
                  </a:extLst>
                </a:gridCol>
              </a:tblGrid>
              <a:tr h="732901">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パフォーマンス評価</a:t>
                      </a:r>
                    </a:p>
                  </a:txBody>
                  <a:tcP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extLst>
                  <a:ext uri="{0D108BD9-81ED-4DB2-BD59-A6C34878D82A}">
                    <a16:rowId xmlns:a16="http://schemas.microsoft.com/office/drawing/2014/main" val="3178352265"/>
                  </a:ext>
                </a:extLst>
              </a:tr>
              <a:tr h="1368238">
                <a:tc>
                  <a:txBody>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9.1</a:t>
                      </a:r>
                      <a:r>
                        <a:rPr kumimoji="1" lang="ja-JP" altLang="en-US" sz="3200" dirty="0">
                          <a:latin typeface="BIZ UDPゴシック" panose="020B0400000000000000" pitchFamily="50" charset="-128"/>
                          <a:ea typeface="BIZ UDPゴシック" panose="020B0400000000000000" pitchFamily="50" charset="-128"/>
                        </a:rPr>
                        <a:t> 監視、測定、分析及び評価</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（情報セキュリティのパフォーマンスと</a:t>
                      </a: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の有効性の評価）</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有効性評価表</a:t>
                      </a:r>
                    </a:p>
                  </a:txBody>
                  <a:tcPr anchor="ctr">
                    <a:solidFill>
                      <a:schemeClr val="accent6">
                        <a:lumMod val="40000"/>
                        <a:lumOff val="60000"/>
                      </a:schemeClr>
                    </a:solidFill>
                  </a:tcPr>
                </a:tc>
                <a:extLst>
                  <a:ext uri="{0D108BD9-81ED-4DB2-BD59-A6C34878D82A}">
                    <a16:rowId xmlns:a16="http://schemas.microsoft.com/office/drawing/2014/main" val="3524538270"/>
                  </a:ext>
                </a:extLst>
              </a:tr>
              <a:tr h="2156408">
                <a:tc>
                  <a:txBody>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9.2</a:t>
                      </a:r>
                      <a:r>
                        <a:rPr kumimoji="1" lang="ja-JP" altLang="en-US" sz="3200" dirty="0">
                          <a:latin typeface="BIZ UDPゴシック" panose="020B0400000000000000" pitchFamily="50" charset="-128"/>
                          <a:ea typeface="BIZ UDPゴシック" panose="020B0400000000000000" pitchFamily="50" charset="-128"/>
                        </a:rPr>
                        <a:t> 内部監査</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の適合性、有効性についての監査）</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内部監査チェックリスト</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内部監査計画書</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内部監査結果報告書</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368238">
                <a:tc>
                  <a:txBody>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9.3 </a:t>
                      </a:r>
                      <a:r>
                        <a:rPr kumimoji="1" lang="ja-JP" altLang="en-US" sz="3200" dirty="0">
                          <a:latin typeface="BIZ UDPゴシック" panose="020B0400000000000000" pitchFamily="50" charset="-128"/>
                          <a:ea typeface="BIZ UDPゴシック" panose="020B0400000000000000" pitchFamily="50" charset="-128"/>
                        </a:rPr>
                        <a:t>マネジメントレビュー</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（トップマネジメントが、</a:t>
                      </a: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の有効性を評価する）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マネジメントレビュー報告書</a:t>
                      </a:r>
                    </a:p>
                  </a:txBody>
                  <a:tcPr anchor="ctr">
                    <a:solidFill>
                      <a:schemeClr val="accent6">
                        <a:lumMod val="40000"/>
                        <a:lumOff val="60000"/>
                      </a:schemeClr>
                    </a:solidFill>
                  </a:tcPr>
                </a:tc>
                <a:extLst>
                  <a:ext uri="{0D108BD9-81ED-4DB2-BD59-A6C34878D82A}">
                    <a16:rowId xmlns:a16="http://schemas.microsoft.com/office/drawing/2014/main" val="1584566057"/>
                  </a:ext>
                </a:extLst>
              </a:tr>
            </a:tbl>
          </a:graphicData>
        </a:graphic>
      </p:graphicFrame>
      <p:sp>
        <p:nvSpPr>
          <p:cNvPr id="10" name="テキスト ボックス 9">
            <a:extLst>
              <a:ext uri="{FF2B5EF4-FFF2-40B4-BE49-F238E27FC236}">
                <a16:creationId xmlns:a16="http://schemas.microsoft.com/office/drawing/2014/main" id="{ED2E9F37-F268-BBBA-BF56-B5425D6D34BB}"/>
              </a:ext>
            </a:extLst>
          </p:cNvPr>
          <p:cNvSpPr txBox="1"/>
          <p:nvPr/>
        </p:nvSpPr>
        <p:spPr>
          <a:xfrm>
            <a:off x="1291045" y="1637808"/>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内部監査は、組織の情報セキュリティ管理が規定通りに運用され、効果的に機能しているかを内部的に確認・評価するプロセスのこと。</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内部監査の進め方は「</a:t>
            </a:r>
            <a:r>
              <a:rPr kumimoji="1" lang="en-US" altLang="ja-JP" sz="3200" dirty="0">
                <a:latin typeface="BIZ UDPゴシック" panose="020B0400000000000000" pitchFamily="50" charset="-128"/>
                <a:ea typeface="BIZ UDPゴシック" panose="020B0400000000000000" pitchFamily="50" charset="-128"/>
              </a:rPr>
              <a:t>13-2-7. ISMS:9.</a:t>
            </a:r>
            <a:r>
              <a:rPr kumimoji="1" lang="ja-JP" altLang="en-US" sz="3200" dirty="0">
                <a:latin typeface="BIZ UDPゴシック" panose="020B0400000000000000" pitchFamily="50" charset="-128"/>
                <a:ea typeface="BIZ UDPゴシック" panose="020B0400000000000000" pitchFamily="50" charset="-128"/>
              </a:rPr>
              <a:t>パフォーマンス評価」を参照。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5A1BF44-61F0-D768-8AD7-2A89F7B99C28}"/>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alt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19-1.】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P105</a:t>
            </a:r>
          </a:p>
        </p:txBody>
      </p:sp>
      <p:sp>
        <p:nvSpPr>
          <p:cNvPr id="4" name="object 40">
            <a:extLst>
              <a:ext uri="{FF2B5EF4-FFF2-40B4-BE49-F238E27FC236}">
                <a16:creationId xmlns:a16="http://schemas.microsoft.com/office/drawing/2014/main" id="{A080D39B-F22A-3F9E-3D72-818727D947C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274722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外部監査</a:t>
            </a:r>
            <a:endParaRPr lang="en-US" altLang="ja-JP" sz="4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D2E9F37-F268-BBBA-BF56-B5425D6D34BB}"/>
              </a:ext>
            </a:extLst>
          </p:cNvPr>
          <p:cNvSpPr txBox="1"/>
          <p:nvPr/>
        </p:nvSpPr>
        <p:spPr>
          <a:xfrm>
            <a:off x="1618846" y="16128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外部監査は、第三者機関が、組織の情報セキュリティ管理が国際基準や既定に適合し、適切に運用されているかを独立した視点で確認・評価するプロセスのこと。</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B365D3C6-5603-4BE9-905F-A52530328D3C}"/>
              </a:ext>
            </a:extLst>
          </p:cNvPr>
          <p:cNvSpPr txBox="1">
            <a:spLocks/>
          </p:cNvSpPr>
          <p:nvPr/>
        </p:nvSpPr>
        <p:spPr>
          <a:xfrm>
            <a:off x="1385152" y="3152045"/>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管理基準・監査基準</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7715306-60E0-5BB1-E89F-682DC40DBEAD}"/>
              </a:ext>
            </a:extLst>
          </p:cNvPr>
          <p:cNvSpPr txBox="1"/>
          <p:nvPr/>
        </p:nvSpPr>
        <p:spPr>
          <a:xfrm>
            <a:off x="1445658" y="3808599"/>
            <a:ext cx="15456498" cy="4881721"/>
          </a:xfrm>
          <a:prstGeom prst="rect">
            <a:avLst/>
          </a:prstGeom>
          <a:noFill/>
        </p:spPr>
        <p:txBody>
          <a:bodyPr wrap="square" lIns="91440" tIns="45720" rIns="91440" bIns="45720" anchor="t">
            <a:spAutoFit/>
          </a:bodyPr>
          <a:lstStyle/>
          <a:p>
            <a:pPr marL="742950" indent="-74295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情報セキュリティ管理基準</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マネジメント基準</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管理策基準</a:t>
            </a:r>
            <a:br>
              <a:rPr kumimoji="1" lang="en-US" altLang="ja-JP" sz="3600" dirty="0">
                <a:latin typeface="BIZ UDPゴシック" panose="020B0400000000000000" pitchFamily="50" charset="-128"/>
                <a:ea typeface="BIZ UDPゴシック" panose="020B0400000000000000" pitchFamily="50" charset="-128"/>
              </a:rPr>
            </a:br>
            <a:endParaRPr kumimoji="1" lang="en-US" altLang="ja-JP" sz="3600" dirty="0">
              <a:latin typeface="BIZ UDPゴシック" panose="020B0400000000000000" pitchFamily="50" charset="-128"/>
              <a:ea typeface="BIZ UDPゴシック" panose="020B0400000000000000" pitchFamily="50" charset="-128"/>
            </a:endParaRPr>
          </a:p>
          <a:p>
            <a:pPr marL="742950" indent="-742950">
              <a:lnSpc>
                <a:spcPct val="110000"/>
              </a:lnSpc>
              <a:buFont typeface="Arial" panose="020B0604020202020204" pitchFamily="34" charset="0"/>
              <a:buChar char="•"/>
            </a:pPr>
            <a:r>
              <a:rPr kumimoji="1" lang="ja-JP" altLang="en-US" sz="3600" dirty="0">
                <a:latin typeface="BIZ UDPゴシック" panose="020B0400000000000000" pitchFamily="50" charset="-128"/>
                <a:ea typeface="BIZ UDPゴシック" panose="020B0400000000000000" pitchFamily="50" charset="-128"/>
              </a:rPr>
              <a:t>情報セキュリティ監査基準</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一般基準</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実施基準</a:t>
            </a:r>
            <a:endParaRPr kumimoji="1" lang="en-US" altLang="ja-JP" sz="36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報告基準</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A7043E8-31B9-C4E7-9E19-D4DCB613A887}"/>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alt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19-2.】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P107</a:t>
            </a:r>
          </a:p>
        </p:txBody>
      </p:sp>
      <p:sp>
        <p:nvSpPr>
          <p:cNvPr id="6" name="object 40">
            <a:extLst>
              <a:ext uri="{FF2B5EF4-FFF2-40B4-BE49-F238E27FC236}">
                <a16:creationId xmlns:a16="http://schemas.microsoft.com/office/drawing/2014/main" id="{B2E8DF19-EC83-502F-B590-30241C6BFB4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571791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151793" y="3461657"/>
            <a:ext cx="15953929" cy="11780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第</a:t>
            </a:r>
            <a:r>
              <a:rPr lang="en-US" altLang="ja-JP" sz="4000">
                <a:latin typeface="BIZ UDPゴシック" panose="020B0400000000000000" pitchFamily="50" charset="-128"/>
                <a:ea typeface="BIZ UDPゴシック" panose="020B0400000000000000" pitchFamily="50" charset="-128"/>
              </a:rPr>
              <a:t>14</a:t>
            </a:r>
            <a:r>
              <a:rPr lang="ja-JP" altLang="en-US" sz="400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の</a:t>
            </a:r>
            <a:r>
              <a:rPr lang="ja-JP" altLang="en-US" sz="4000">
                <a:latin typeface="BIZ UDPゴシック" panose="020B0400000000000000" pitchFamily="50" charset="-128"/>
                <a:ea typeface="BIZ UDPゴシック" panose="020B0400000000000000" pitchFamily="50" charset="-128"/>
              </a:rPr>
              <a:t>管理策</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管理策の分類と構成</a:t>
            </a:r>
          </a:p>
        </p:txBody>
      </p:sp>
    </p:spTree>
    <p:extLst>
      <p:ext uri="{BB962C8B-B14F-4D97-AF65-F5344CB8AC3E}">
        <p14:creationId xmlns:p14="http://schemas.microsoft.com/office/powerpoint/2010/main" val="398344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a:t>
            </a:r>
            <a:r>
              <a:rPr lang="en-US" altLang="ja-JP" sz="3600" dirty="0">
                <a:latin typeface="BIZ UDPゴシック" panose="020B0400000000000000" pitchFamily="50" charset="-128"/>
                <a:ea typeface="BIZ UDPゴシック" panose="020B0400000000000000" pitchFamily="50" charset="-128"/>
              </a:rPr>
              <a:t>ISO/IEC</a:t>
            </a:r>
            <a:r>
              <a:rPr lang="ja-JP" altLang="en-US" sz="3600" dirty="0">
                <a:latin typeface="BIZ UDPゴシック" panose="020B0400000000000000" pitchFamily="50" charset="-128"/>
                <a:ea typeface="BIZ UDPゴシック" panose="020B0400000000000000" pitchFamily="50" charset="-128"/>
              </a:rPr>
              <a:t> </a:t>
            </a:r>
            <a:r>
              <a:rPr lang="en-US" altLang="ja-JP" sz="3600" dirty="0">
                <a:latin typeface="BIZ UDPゴシック" panose="020B0400000000000000" pitchFamily="50" charset="-128"/>
                <a:ea typeface="BIZ UDPゴシック" panose="020B0400000000000000" pitchFamily="50" charset="-128"/>
              </a:rPr>
              <a:t>27002</a:t>
            </a: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p>
        </p:txBody>
      </p:sp>
      <p:sp>
        <p:nvSpPr>
          <p:cNvPr id="2" name="object 40">
            <a:extLst>
              <a:ext uri="{FF2B5EF4-FFF2-40B4-BE49-F238E27FC236}">
                <a16:creationId xmlns:a16="http://schemas.microsoft.com/office/drawing/2014/main" id="{38A8423F-714C-C9B3-C6B3-6271321F4FF5}"/>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矢印: 右 2">
            <a:extLst>
              <a:ext uri="{FF2B5EF4-FFF2-40B4-BE49-F238E27FC236}">
                <a16:creationId xmlns:a16="http://schemas.microsoft.com/office/drawing/2014/main" id="{93AFF2CB-60E5-107E-85B2-23B34CA31C14}"/>
              </a:ext>
            </a:extLst>
          </p:cNvPr>
          <p:cNvSpPr/>
          <p:nvPr/>
        </p:nvSpPr>
        <p:spPr>
          <a:xfrm>
            <a:off x="9072173" y="4368912"/>
            <a:ext cx="1783882" cy="3117870"/>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Pゴシック" panose="020B0400000000000000" pitchFamily="50" charset="-128"/>
                <a:ea typeface="BIZ UDPゴシック" panose="020B0400000000000000" pitchFamily="50" charset="-128"/>
              </a:rPr>
              <a:t>改</a:t>
            </a:r>
            <a:endParaRPr kumimoji="1" lang="en-US" altLang="ja-JP" sz="3200" b="1" dirty="0">
              <a:latin typeface="BIZ UDPゴシック" panose="020B0400000000000000" pitchFamily="50" charset="-128"/>
              <a:ea typeface="BIZ UDPゴシック" panose="020B0400000000000000" pitchFamily="50" charset="-128"/>
            </a:endParaRPr>
          </a:p>
          <a:p>
            <a:pPr algn="ctr"/>
            <a:r>
              <a:rPr kumimoji="1" lang="ja-JP" altLang="en-US" sz="3200" b="1" dirty="0">
                <a:latin typeface="BIZ UDPゴシック" panose="020B0400000000000000" pitchFamily="50" charset="-128"/>
                <a:ea typeface="BIZ UDPゴシック" panose="020B0400000000000000" pitchFamily="50" charset="-128"/>
              </a:rPr>
              <a:t>訂</a:t>
            </a:r>
          </a:p>
        </p:txBody>
      </p:sp>
      <p:grpSp>
        <p:nvGrpSpPr>
          <p:cNvPr id="37" name="グループ化 36">
            <a:extLst>
              <a:ext uri="{FF2B5EF4-FFF2-40B4-BE49-F238E27FC236}">
                <a16:creationId xmlns:a16="http://schemas.microsoft.com/office/drawing/2014/main" id="{4D99A7D8-6BCC-6FC0-17C7-0AF301B58A3E}"/>
              </a:ext>
            </a:extLst>
          </p:cNvPr>
          <p:cNvGrpSpPr/>
          <p:nvPr/>
        </p:nvGrpSpPr>
        <p:grpSpPr>
          <a:xfrm>
            <a:off x="2080316" y="2189413"/>
            <a:ext cx="6568069" cy="7227439"/>
            <a:chOff x="1572315" y="2189413"/>
            <a:chExt cx="6568069" cy="7227439"/>
          </a:xfrm>
        </p:grpSpPr>
        <p:sp>
          <p:nvSpPr>
            <p:cNvPr id="7" name="正方形/長方形 6">
              <a:extLst>
                <a:ext uri="{FF2B5EF4-FFF2-40B4-BE49-F238E27FC236}">
                  <a16:creationId xmlns:a16="http://schemas.microsoft.com/office/drawing/2014/main" id="{CBAC114F-DAA1-C685-AA17-282D3F5C0D61}"/>
                </a:ext>
              </a:extLst>
            </p:cNvPr>
            <p:cNvSpPr/>
            <p:nvPr/>
          </p:nvSpPr>
          <p:spPr>
            <a:xfrm>
              <a:off x="1572315" y="2698594"/>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情報セキュリティのための方針群</a:t>
              </a:r>
            </a:p>
          </p:txBody>
        </p:sp>
        <p:sp>
          <p:nvSpPr>
            <p:cNvPr id="9" name="正方形/長方形 8">
              <a:extLst>
                <a:ext uri="{FF2B5EF4-FFF2-40B4-BE49-F238E27FC236}">
                  <a16:creationId xmlns:a16="http://schemas.microsoft.com/office/drawing/2014/main" id="{94063E43-EDCD-B43B-1A2C-AD2AC6D2B9C4}"/>
                </a:ext>
              </a:extLst>
            </p:cNvPr>
            <p:cNvSpPr/>
            <p:nvPr/>
          </p:nvSpPr>
          <p:spPr>
            <a:xfrm>
              <a:off x="1572315" y="3181111"/>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情報セキュリティのための</a:t>
              </a:r>
              <a:r>
                <a:rPr lang="ja-JP" altLang="en-US" sz="2000" dirty="0">
                  <a:solidFill>
                    <a:schemeClr val="tx1"/>
                  </a:solidFill>
                  <a:latin typeface="BIZ UDPゴシック" panose="020B0400000000000000" pitchFamily="50" charset="-128"/>
                  <a:ea typeface="BIZ UDPゴシック" panose="020B0400000000000000" pitchFamily="50" charset="-128"/>
                </a:rPr>
                <a:t>組織</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9447F4DA-E793-E3BC-2AD6-D3B260391CA4}"/>
                </a:ext>
              </a:extLst>
            </p:cNvPr>
            <p:cNvSpPr/>
            <p:nvPr/>
          </p:nvSpPr>
          <p:spPr>
            <a:xfrm>
              <a:off x="1572315" y="3663628"/>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人的資源のセキュリティ</a:t>
              </a:r>
            </a:p>
          </p:txBody>
        </p:sp>
        <p:sp>
          <p:nvSpPr>
            <p:cNvPr id="11" name="正方形/長方形 10">
              <a:extLst>
                <a:ext uri="{FF2B5EF4-FFF2-40B4-BE49-F238E27FC236}">
                  <a16:creationId xmlns:a16="http://schemas.microsoft.com/office/drawing/2014/main" id="{3A7C2796-A2AD-DBDA-8098-F56E220CBE08}"/>
                </a:ext>
              </a:extLst>
            </p:cNvPr>
            <p:cNvSpPr/>
            <p:nvPr/>
          </p:nvSpPr>
          <p:spPr>
            <a:xfrm>
              <a:off x="1572315" y="4146145"/>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資産の管理</a:t>
              </a:r>
            </a:p>
          </p:txBody>
        </p:sp>
        <p:sp>
          <p:nvSpPr>
            <p:cNvPr id="12" name="正方形/長方形 11">
              <a:extLst>
                <a:ext uri="{FF2B5EF4-FFF2-40B4-BE49-F238E27FC236}">
                  <a16:creationId xmlns:a16="http://schemas.microsoft.com/office/drawing/2014/main" id="{A0ABF477-6E77-9A8F-16CF-BA377A079574}"/>
                </a:ext>
              </a:extLst>
            </p:cNvPr>
            <p:cNvSpPr/>
            <p:nvPr/>
          </p:nvSpPr>
          <p:spPr>
            <a:xfrm>
              <a:off x="1572315" y="4628662"/>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アクセス制御</a:t>
              </a:r>
            </a:p>
          </p:txBody>
        </p:sp>
        <p:sp>
          <p:nvSpPr>
            <p:cNvPr id="13" name="正方形/長方形 12">
              <a:extLst>
                <a:ext uri="{FF2B5EF4-FFF2-40B4-BE49-F238E27FC236}">
                  <a16:creationId xmlns:a16="http://schemas.microsoft.com/office/drawing/2014/main" id="{72576448-0B0E-DBFB-5D64-FDAE0632A2BF}"/>
                </a:ext>
              </a:extLst>
            </p:cNvPr>
            <p:cNvSpPr/>
            <p:nvPr/>
          </p:nvSpPr>
          <p:spPr>
            <a:xfrm>
              <a:off x="1572315" y="5111179"/>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暗号</a:t>
              </a:r>
            </a:p>
          </p:txBody>
        </p:sp>
        <p:sp>
          <p:nvSpPr>
            <p:cNvPr id="14" name="正方形/長方形 13">
              <a:extLst>
                <a:ext uri="{FF2B5EF4-FFF2-40B4-BE49-F238E27FC236}">
                  <a16:creationId xmlns:a16="http://schemas.microsoft.com/office/drawing/2014/main" id="{E241CD1F-9E98-7092-DEF2-90C668CF6466}"/>
                </a:ext>
              </a:extLst>
            </p:cNvPr>
            <p:cNvSpPr/>
            <p:nvPr/>
          </p:nvSpPr>
          <p:spPr>
            <a:xfrm>
              <a:off x="1572315" y="5593696"/>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物理的及び環境的セキュリティ</a:t>
              </a:r>
            </a:p>
          </p:txBody>
        </p:sp>
        <p:sp>
          <p:nvSpPr>
            <p:cNvPr id="15" name="正方形/長方形 14">
              <a:extLst>
                <a:ext uri="{FF2B5EF4-FFF2-40B4-BE49-F238E27FC236}">
                  <a16:creationId xmlns:a16="http://schemas.microsoft.com/office/drawing/2014/main" id="{2D595E68-8CC2-9F20-0CB1-CF803F339310}"/>
                </a:ext>
              </a:extLst>
            </p:cNvPr>
            <p:cNvSpPr/>
            <p:nvPr/>
          </p:nvSpPr>
          <p:spPr>
            <a:xfrm>
              <a:off x="1572315" y="6076213"/>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運用のセキュリティ</a:t>
              </a:r>
            </a:p>
          </p:txBody>
        </p:sp>
        <p:sp>
          <p:nvSpPr>
            <p:cNvPr id="16" name="正方形/長方形 15">
              <a:extLst>
                <a:ext uri="{FF2B5EF4-FFF2-40B4-BE49-F238E27FC236}">
                  <a16:creationId xmlns:a16="http://schemas.microsoft.com/office/drawing/2014/main" id="{EC059771-14CC-648D-01D7-C131E5C96A85}"/>
                </a:ext>
              </a:extLst>
            </p:cNvPr>
            <p:cNvSpPr/>
            <p:nvPr/>
          </p:nvSpPr>
          <p:spPr>
            <a:xfrm>
              <a:off x="1572315" y="6558730"/>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通信のセキュリティ</a:t>
              </a:r>
            </a:p>
          </p:txBody>
        </p:sp>
        <p:sp>
          <p:nvSpPr>
            <p:cNvPr id="17" name="正方形/長方形 16">
              <a:extLst>
                <a:ext uri="{FF2B5EF4-FFF2-40B4-BE49-F238E27FC236}">
                  <a16:creationId xmlns:a16="http://schemas.microsoft.com/office/drawing/2014/main" id="{EE54FDDC-3C02-F1B5-3315-FD038D9B774C}"/>
                </a:ext>
              </a:extLst>
            </p:cNvPr>
            <p:cNvSpPr/>
            <p:nvPr/>
          </p:nvSpPr>
          <p:spPr>
            <a:xfrm>
              <a:off x="1572315" y="7041247"/>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システムの取得、開発及び保守</a:t>
              </a:r>
            </a:p>
          </p:txBody>
        </p:sp>
        <p:sp>
          <p:nvSpPr>
            <p:cNvPr id="18" name="正方形/長方形 17">
              <a:extLst>
                <a:ext uri="{FF2B5EF4-FFF2-40B4-BE49-F238E27FC236}">
                  <a16:creationId xmlns:a16="http://schemas.microsoft.com/office/drawing/2014/main" id="{DCF86CAC-78EB-2395-A60A-BE14024B434C}"/>
                </a:ext>
              </a:extLst>
            </p:cNvPr>
            <p:cNvSpPr/>
            <p:nvPr/>
          </p:nvSpPr>
          <p:spPr>
            <a:xfrm>
              <a:off x="1572315" y="7523764"/>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供給者関係</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94AA132D-16EF-A9AB-5CCC-3033813A8660}"/>
                </a:ext>
              </a:extLst>
            </p:cNvPr>
            <p:cNvSpPr/>
            <p:nvPr/>
          </p:nvSpPr>
          <p:spPr>
            <a:xfrm>
              <a:off x="1572315" y="8006281"/>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情報セキュリティインシデント管理</a:t>
              </a:r>
            </a:p>
          </p:txBody>
        </p:sp>
        <p:sp>
          <p:nvSpPr>
            <p:cNvPr id="20" name="正方形/長方形 19">
              <a:extLst>
                <a:ext uri="{FF2B5EF4-FFF2-40B4-BE49-F238E27FC236}">
                  <a16:creationId xmlns:a16="http://schemas.microsoft.com/office/drawing/2014/main" id="{F1A2051C-8318-84AE-5A1A-50020A00943F}"/>
                </a:ext>
              </a:extLst>
            </p:cNvPr>
            <p:cNvSpPr/>
            <p:nvPr/>
          </p:nvSpPr>
          <p:spPr>
            <a:xfrm>
              <a:off x="1572315" y="8488798"/>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事業</a:t>
              </a:r>
              <a:r>
                <a:rPr lang="ja-JP" altLang="en-US" sz="2000" dirty="0">
                  <a:solidFill>
                    <a:schemeClr val="tx1"/>
                  </a:solidFill>
                  <a:latin typeface="BIZ UDPゴシック" panose="020B0400000000000000" pitchFamily="50" charset="-128"/>
                  <a:ea typeface="BIZ UDPゴシック" panose="020B0400000000000000" pitchFamily="50" charset="-128"/>
                </a:rPr>
                <a:t>継続</a:t>
              </a:r>
              <a:r>
                <a:rPr kumimoji="1" lang="ja-JP" altLang="en-US" sz="2000" dirty="0">
                  <a:solidFill>
                    <a:schemeClr val="tx1"/>
                  </a:solidFill>
                  <a:latin typeface="BIZ UDPゴシック" panose="020B0400000000000000" pitchFamily="50" charset="-128"/>
                  <a:ea typeface="BIZ UDPゴシック" panose="020B0400000000000000" pitchFamily="50" charset="-128"/>
                </a:rPr>
                <a:t>マネジメントにおける情報セキュリティの側面</a:t>
              </a:r>
            </a:p>
          </p:txBody>
        </p:sp>
        <p:sp>
          <p:nvSpPr>
            <p:cNvPr id="22" name="正方形/長方形 21">
              <a:extLst>
                <a:ext uri="{FF2B5EF4-FFF2-40B4-BE49-F238E27FC236}">
                  <a16:creationId xmlns:a16="http://schemas.microsoft.com/office/drawing/2014/main" id="{550FFA91-6511-5B10-E47D-9606EE2A54C7}"/>
                </a:ext>
              </a:extLst>
            </p:cNvPr>
            <p:cNvSpPr/>
            <p:nvPr/>
          </p:nvSpPr>
          <p:spPr>
            <a:xfrm>
              <a:off x="1572315" y="8971317"/>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遵守</a:t>
              </a:r>
            </a:p>
          </p:txBody>
        </p:sp>
        <p:sp>
          <p:nvSpPr>
            <p:cNvPr id="23" name="テキスト ボックス 22">
              <a:extLst>
                <a:ext uri="{FF2B5EF4-FFF2-40B4-BE49-F238E27FC236}">
                  <a16:creationId xmlns:a16="http://schemas.microsoft.com/office/drawing/2014/main" id="{EDC1E595-CAC4-0788-DFD4-DF93D2D717F9}"/>
                </a:ext>
              </a:extLst>
            </p:cNvPr>
            <p:cNvSpPr txBox="1"/>
            <p:nvPr/>
          </p:nvSpPr>
          <p:spPr>
            <a:xfrm>
              <a:off x="2782704" y="2189413"/>
              <a:ext cx="4147289" cy="492443"/>
            </a:xfrm>
            <a:prstGeom prst="rect">
              <a:avLst/>
            </a:prstGeom>
            <a:noFill/>
          </p:spPr>
          <p:txBody>
            <a:bodyPr wrap="none" rtlCol="0">
              <a:spAutoFit/>
            </a:bodyPr>
            <a:lstStyle/>
            <a:p>
              <a:r>
                <a:rPr kumimoji="1" lang="en-US" altLang="ja-JP" b="1" dirty="0">
                  <a:latin typeface="BIZ UDPゴシック" panose="020B0400000000000000" pitchFamily="50" charset="-128"/>
                  <a:ea typeface="BIZ UDPゴシック" panose="020B0400000000000000" pitchFamily="50" charset="-128"/>
                </a:rPr>
                <a:t>ISO/IEC 27002:2013</a:t>
              </a:r>
            </a:p>
          </p:txBody>
        </p:sp>
      </p:grpSp>
      <p:grpSp>
        <p:nvGrpSpPr>
          <p:cNvPr id="36" name="グループ化 35">
            <a:extLst>
              <a:ext uri="{FF2B5EF4-FFF2-40B4-BE49-F238E27FC236}">
                <a16:creationId xmlns:a16="http://schemas.microsoft.com/office/drawing/2014/main" id="{CE0B7938-A064-AAB8-3F38-FD50C5F6705D}"/>
              </a:ext>
            </a:extLst>
          </p:cNvPr>
          <p:cNvGrpSpPr/>
          <p:nvPr/>
        </p:nvGrpSpPr>
        <p:grpSpPr>
          <a:xfrm>
            <a:off x="11064922" y="2144388"/>
            <a:ext cx="4765210" cy="7222068"/>
            <a:chOff x="9323207" y="2166210"/>
            <a:chExt cx="4765210" cy="7222068"/>
          </a:xfrm>
        </p:grpSpPr>
        <p:sp>
          <p:nvSpPr>
            <p:cNvPr id="29" name="正方形/長方形 28">
              <a:extLst>
                <a:ext uri="{FF2B5EF4-FFF2-40B4-BE49-F238E27FC236}">
                  <a16:creationId xmlns:a16="http://schemas.microsoft.com/office/drawing/2014/main" id="{73580FA6-B97B-1A77-18AF-D58969929F0C}"/>
                </a:ext>
              </a:extLst>
            </p:cNvPr>
            <p:cNvSpPr/>
            <p:nvPr/>
          </p:nvSpPr>
          <p:spPr>
            <a:xfrm>
              <a:off x="9554386"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管理策タイプ</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AD1EDA7F-DD9F-3F83-AD08-5EBB7ED94C32}"/>
                </a:ext>
              </a:extLst>
            </p:cNvPr>
            <p:cNvSpPr/>
            <p:nvPr/>
          </p:nvSpPr>
          <p:spPr>
            <a:xfrm>
              <a:off x="10442442"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情報セキュリティ特性</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E062F2D-BAF2-B0A1-1879-D0AF3F120B72}"/>
                </a:ext>
              </a:extLst>
            </p:cNvPr>
            <p:cNvSpPr/>
            <p:nvPr/>
          </p:nvSpPr>
          <p:spPr>
            <a:xfrm>
              <a:off x="11330498"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kumimoji="1" lang="ja-JP" altLang="en-US" sz="2400" dirty="0">
                  <a:solidFill>
                    <a:schemeClr val="tx1"/>
                  </a:solidFill>
                  <a:latin typeface="BIZ UDPゴシック" panose="020B0400000000000000" pitchFamily="50" charset="-128"/>
                  <a:ea typeface="BIZ UDPゴシック" panose="020B0400000000000000" pitchFamily="50" charset="-128"/>
                </a:rPr>
                <a:t>サイバーセキュリティ概念</a:t>
              </a:r>
            </a:p>
          </p:txBody>
        </p:sp>
        <p:sp>
          <p:nvSpPr>
            <p:cNvPr id="33" name="正方形/長方形 32">
              <a:extLst>
                <a:ext uri="{FF2B5EF4-FFF2-40B4-BE49-F238E27FC236}">
                  <a16:creationId xmlns:a16="http://schemas.microsoft.com/office/drawing/2014/main" id="{B544ECFA-6F93-5D0E-4050-25208A4468F0}"/>
                </a:ext>
              </a:extLst>
            </p:cNvPr>
            <p:cNvSpPr/>
            <p:nvPr/>
          </p:nvSpPr>
          <p:spPr>
            <a:xfrm>
              <a:off x="12218554"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運用機能</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5C69D6E0-1A06-3AE0-451A-F9E4C0BE8AAD}"/>
                </a:ext>
              </a:extLst>
            </p:cNvPr>
            <p:cNvSpPr/>
            <p:nvPr/>
          </p:nvSpPr>
          <p:spPr>
            <a:xfrm>
              <a:off x="13106608"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セキュリティドメイン</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0388843-14D4-98F6-58B2-CF464D386777}"/>
                </a:ext>
              </a:extLst>
            </p:cNvPr>
            <p:cNvSpPr/>
            <p:nvPr/>
          </p:nvSpPr>
          <p:spPr>
            <a:xfrm>
              <a:off x="9323207" y="2846392"/>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組織的管理策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2DF8E64B-7E3A-D556-CEE3-D2E7D5214246}"/>
                </a:ext>
              </a:extLst>
            </p:cNvPr>
            <p:cNvSpPr/>
            <p:nvPr/>
          </p:nvSpPr>
          <p:spPr>
            <a:xfrm>
              <a:off x="9323207" y="3505189"/>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人的管理策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86731239-BCB1-0FF6-EC4C-770F264884C5}"/>
                </a:ext>
              </a:extLst>
            </p:cNvPr>
            <p:cNvSpPr/>
            <p:nvPr/>
          </p:nvSpPr>
          <p:spPr>
            <a:xfrm>
              <a:off x="9323207" y="4163986"/>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物理的管理策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59AE983-C866-D282-FAD3-214470B96D65}"/>
                </a:ext>
              </a:extLst>
            </p:cNvPr>
            <p:cNvSpPr/>
            <p:nvPr/>
          </p:nvSpPr>
          <p:spPr>
            <a:xfrm>
              <a:off x="9323207" y="4822783"/>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技術的管理策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B4C03209-DA02-342C-3E5E-3B28D741B4B4}"/>
                </a:ext>
              </a:extLst>
            </p:cNvPr>
            <p:cNvSpPr txBox="1"/>
            <p:nvPr/>
          </p:nvSpPr>
          <p:spPr>
            <a:xfrm>
              <a:off x="9610526" y="2166210"/>
              <a:ext cx="4190571" cy="492443"/>
            </a:xfrm>
            <a:prstGeom prst="rect">
              <a:avLst/>
            </a:prstGeom>
            <a:noFill/>
          </p:spPr>
          <p:txBody>
            <a:bodyPr wrap="none" rtlCol="0">
              <a:spAutoFit/>
            </a:bodyPr>
            <a:lstStyle/>
            <a:p>
              <a:r>
                <a:rPr kumimoji="1" lang="en-US" altLang="ja-JP" b="1" dirty="0">
                  <a:latin typeface="BIZ UDPゴシック" panose="020B0400000000000000" pitchFamily="50" charset="-128"/>
                  <a:ea typeface="BIZ UDPゴシック" panose="020B0400000000000000" pitchFamily="50" charset="-128"/>
                </a:rPr>
                <a:t>ISO/IEC 27002:20</a:t>
              </a:r>
              <a:r>
                <a:rPr kumimoji="1" lang="ja-JP" altLang="en-US" b="1" dirty="0">
                  <a:latin typeface="BIZ UDPゴシック" panose="020B0400000000000000" pitchFamily="50" charset="-128"/>
                  <a:ea typeface="BIZ UDPゴシック" panose="020B0400000000000000" pitchFamily="50" charset="-128"/>
                </a:rPr>
                <a:t>２２</a:t>
              </a:r>
              <a:endParaRPr kumimoji="1" lang="en-US" altLang="ja-JP"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6269662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3745</TotalTime>
  <Words>7464</Words>
  <Application>Microsoft Macintosh PowerPoint</Application>
  <PresentationFormat>ユーザー設定</PresentationFormat>
  <Paragraphs>976</Paragraphs>
  <Slides>62</Slides>
  <Notes>56</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62</vt:i4>
      </vt:variant>
    </vt:vector>
  </HeadingPairs>
  <TitlesOfParts>
    <vt:vector size="72" baseType="lpstr">
      <vt:lpstr>BIZ UDPゴシック</vt:lpstr>
      <vt:lpstr>メイリオ</vt:lpstr>
      <vt:lpstr>游ゴシック</vt:lpstr>
      <vt:lpstr>游ゴシック Light</vt:lpstr>
      <vt:lpstr>Arial</vt:lpstr>
      <vt:lpstr>Calibri</vt:lpstr>
      <vt:lpstr>Wingdings</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第14章. ISMSの管理策</vt:lpstr>
      <vt:lpstr>管理策の分類と構成</vt:lpstr>
      <vt:lpstr>管理策の分類と構成</vt:lpstr>
      <vt:lpstr>管理策の分類と構成</vt:lpstr>
      <vt:lpstr>第15章. 組織的対策</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第16章. 人的対策</vt:lpstr>
      <vt:lpstr>作成する候補となる実施手順書類について</vt:lpstr>
      <vt:lpstr>作成する候補となる実施手順書類について</vt:lpstr>
      <vt:lpstr>作成する候補となる実施手順書類について</vt:lpstr>
      <vt:lpstr>第17章. 物理的対策</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BYOD, MDM</vt:lpstr>
      <vt:lpstr>BYOD, MDM</vt:lpstr>
      <vt:lpstr>第18章. 技術理的対策</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実施手順を適用するセキュリティ概念</vt:lpstr>
      <vt:lpstr>ゼロトラスト、境界防御モデル</vt:lpstr>
      <vt:lpstr>ゼロトラスト導入に向けた進め方</vt:lpstr>
      <vt:lpstr>ゼロトラストを実装するための主な技術要素</vt:lpstr>
      <vt:lpstr>ゼロトラスト、境界防御モデル</vt:lpstr>
      <vt:lpstr>ネットワーク制御</vt:lpstr>
      <vt:lpstr>セキュリティ統制（Security as a Service）</vt:lpstr>
      <vt:lpstr>インシデント対応</vt:lpstr>
      <vt:lpstr>第19章. セキュリティ対策の有効性評価</vt:lpstr>
      <vt:lpstr>内部監査</vt:lpstr>
      <vt:lpstr>外部監査</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第5回 令和7年度中小企業サイバーセキュリティ実践力強化プログラム</dc:title>
  <dc:subject/>
  <dc:creator/>
  <cp:keywords/>
  <dc:description/>
  <cp:lastModifiedBy>愛 角谷</cp:lastModifiedBy>
  <cp:revision>38</cp:revision>
  <dcterms:created xsi:type="dcterms:W3CDTF">2025-05-09T08:34:04Z</dcterms:created>
  <dcterms:modified xsi:type="dcterms:W3CDTF">2025-10-06T01:03:48Z</dcterms:modified>
  <cp:category/>
</cp:coreProperties>
</file>