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2"/>
  </p:notesMasterIdLst>
  <p:handoutMasterIdLst>
    <p:handoutMasterId r:id="rId53"/>
  </p:handoutMasterIdLst>
  <p:sldIdLst>
    <p:sldId id="259" r:id="rId4"/>
    <p:sldId id="277" r:id="rId5"/>
    <p:sldId id="260" r:id="rId6"/>
    <p:sldId id="272" r:id="rId7"/>
    <p:sldId id="919" r:id="rId8"/>
    <p:sldId id="920" r:id="rId9"/>
    <p:sldId id="921" r:id="rId10"/>
    <p:sldId id="707" r:id="rId11"/>
    <p:sldId id="708" r:id="rId12"/>
    <p:sldId id="924" r:id="rId13"/>
    <p:sldId id="710" r:id="rId14"/>
    <p:sldId id="711" r:id="rId15"/>
    <p:sldId id="712" r:id="rId16"/>
    <p:sldId id="713" r:id="rId17"/>
    <p:sldId id="714" r:id="rId18"/>
    <p:sldId id="715" r:id="rId19"/>
    <p:sldId id="716" r:id="rId20"/>
    <p:sldId id="922" r:id="rId21"/>
    <p:sldId id="717" r:id="rId22"/>
    <p:sldId id="718" r:id="rId23"/>
    <p:sldId id="719" r:id="rId24"/>
    <p:sldId id="720" r:id="rId25"/>
    <p:sldId id="721" r:id="rId26"/>
    <p:sldId id="722" r:id="rId27"/>
    <p:sldId id="723" r:id="rId28"/>
    <p:sldId id="923" r:id="rId29"/>
    <p:sldId id="725" r:id="rId30"/>
    <p:sldId id="724" r:id="rId31"/>
    <p:sldId id="726" r:id="rId32"/>
    <p:sldId id="727" r:id="rId33"/>
    <p:sldId id="728" r:id="rId34"/>
    <p:sldId id="729" r:id="rId35"/>
    <p:sldId id="730" r:id="rId36"/>
    <p:sldId id="731" r:id="rId37"/>
    <p:sldId id="732" r:id="rId38"/>
    <p:sldId id="733" r:id="rId39"/>
    <p:sldId id="734" r:id="rId40"/>
    <p:sldId id="735" r:id="rId41"/>
    <p:sldId id="736" r:id="rId42"/>
    <p:sldId id="737" r:id="rId43"/>
    <p:sldId id="738" r:id="rId44"/>
    <p:sldId id="739" r:id="rId45"/>
    <p:sldId id="740" r:id="rId46"/>
    <p:sldId id="741" r:id="rId47"/>
    <p:sldId id="742" r:id="rId48"/>
    <p:sldId id="743" r:id="rId49"/>
    <p:sldId id="744" r:id="rId50"/>
    <p:sldId id="258" r:id="rId51"/>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E3E0FF"/>
    <a:srgbClr val="DAE3F3"/>
    <a:srgbClr val="E2F0D9"/>
    <a:srgbClr val="D9D9D9"/>
    <a:srgbClr val="156082"/>
    <a:srgbClr val="FF6D6D"/>
    <a:srgbClr val="7F7F7F"/>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73" autoAdjust="0"/>
  </p:normalViewPr>
  <p:slideViewPr>
    <p:cSldViewPr snapToGrid="0">
      <p:cViewPr varScale="1">
        <p:scale>
          <a:sx n="46" d="100"/>
          <a:sy n="46" d="100"/>
        </p:scale>
        <p:origin x="123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t>2025/11/14</a:t>
            </a:fld>
            <a:endParaRPr kumimoji="1" lang="ja-JP" altLang="en-US"/>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t>‹#›</a:t>
            </a:fld>
            <a:endParaRPr kumimoji="1" lang="ja-JP" altLang="en-US"/>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13AF87F4-E76D-4355-AA3F-1041820C27F7}" type="datetimeFigureOut">
              <a:rPr kumimoji="1" lang="ja-JP" altLang="en-US" smtClean="0"/>
              <a:t>2025/11/14</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466C0C7-206C-4847-9BFC-7888F6F6A273}" type="slidenum">
              <a:rPr kumimoji="1" lang="ja-JP" altLang="en-US" smtClean="0"/>
              <a:t>‹#›</a:t>
            </a:fld>
            <a:endParaRPr kumimoji="1" lang="ja-JP" altLang="en-US"/>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mn-lt"/>
        <a:ea typeface="+mn-ea"/>
        <a:cs typeface="+mn-cs"/>
      </a:defRPr>
    </a:lvl1pPr>
    <a:lvl2pPr marL="660300" algn="l" defTabSz="1320600" rtl="0" eaLnBrk="1" latinLnBrk="0" hangingPunct="1">
      <a:defRPr kumimoji="1" sz="1733" kern="1200">
        <a:solidFill>
          <a:schemeClr val="tx1"/>
        </a:solidFill>
        <a:latin typeface="+mn-lt"/>
        <a:ea typeface="+mn-ea"/>
        <a:cs typeface="+mn-cs"/>
      </a:defRPr>
    </a:lvl2pPr>
    <a:lvl3pPr marL="1320600" algn="l" defTabSz="1320600" rtl="0" eaLnBrk="1" latinLnBrk="0" hangingPunct="1">
      <a:defRPr kumimoji="1" sz="1733" kern="1200">
        <a:solidFill>
          <a:schemeClr val="tx1"/>
        </a:solidFill>
        <a:latin typeface="+mn-lt"/>
        <a:ea typeface="+mn-ea"/>
        <a:cs typeface="+mn-cs"/>
      </a:defRPr>
    </a:lvl3pPr>
    <a:lvl4pPr marL="1980901" algn="l" defTabSz="1320600" rtl="0" eaLnBrk="1" latinLnBrk="0" hangingPunct="1">
      <a:defRPr kumimoji="1" sz="1733" kern="1200">
        <a:solidFill>
          <a:schemeClr val="tx1"/>
        </a:solidFill>
        <a:latin typeface="+mn-lt"/>
        <a:ea typeface="+mn-ea"/>
        <a:cs typeface="+mn-cs"/>
      </a:defRPr>
    </a:lvl4pPr>
    <a:lvl5pPr marL="2641201" algn="l" defTabSz="1320600" rtl="0" eaLnBrk="1" latinLnBrk="0" hangingPunct="1">
      <a:defRPr kumimoji="1" sz="1733" kern="1200">
        <a:solidFill>
          <a:schemeClr val="tx1"/>
        </a:solidFill>
        <a:latin typeface="+mn-lt"/>
        <a:ea typeface="+mn-ea"/>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87DB-0D8A-3BA7-3EEB-7536E8D477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542400-792F-E972-8B40-2DEFD0A2EE2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574E4A8-F640-1044-85A7-C94F35A616E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962DE16-212A-A466-62EF-6DB3ADD19236}"/>
              </a:ext>
            </a:extLst>
          </p:cNvPr>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363667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ABFE-0530-D30A-1299-B56EF29B46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5AB09D-DCDF-75CF-9F21-5ED96A6DF61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659B8FD-412A-E12E-2F4F-1D1A60D7EF49}"/>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D18E7D3-21AB-831F-C035-28192AE26ECA}"/>
              </a:ext>
            </a:extLst>
          </p:cNvPr>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418162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7858C-7F40-15D4-E82A-1309A4F7D6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C10546-FA66-C2DE-CD7C-EB30C178121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D303A5F-0577-FB13-0152-27D02788DA1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7DFCCF37-DD4F-1995-7E8F-598ACA55B655}"/>
              </a:ext>
            </a:extLst>
          </p:cNvPr>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323128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F12B-02B7-8290-B56C-B7DAAEEACF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96C9FD-9197-29FF-47A4-179DFC5A484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695B6DB-988A-648B-D773-86FCA052F31E}"/>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B18AD391-BC4D-9527-BB23-3B68184EB0DE}"/>
              </a:ext>
            </a:extLst>
          </p:cNvPr>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356776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957A-23B8-585B-1A78-52CB040F01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DECD71-E4FF-064E-3556-5120D9EC850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F8C7CDF-41F1-2527-93A0-8E3D4CB6F9C3}"/>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5C9C59C2-3CE3-901E-B9BD-9B042F053411}"/>
              </a:ext>
            </a:extLst>
          </p:cNvPr>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372166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81834-D3CC-CC47-50DD-BAF99EA758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5196F5-A716-7EA0-14CC-6930BF71558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8F380DE-D102-1B81-7A64-8280359E68F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B0340E84-3CA3-C892-477B-3D81ED1C0E5A}"/>
              </a:ext>
            </a:extLst>
          </p:cNvPr>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122935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0201-FF27-B031-79AB-EB25D2FE32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3A79AF-21C5-7D9C-F7D7-11D0FC42BB3E}"/>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D2B75680-AFC1-E305-4637-73558D3B3DF3}"/>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16E29A0-EBBB-0578-5DE7-4A9159E1A60F}"/>
              </a:ext>
            </a:extLst>
          </p:cNvPr>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395050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56EB-4AC3-FFF5-F5BC-F42990E790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89CE9E-FA65-8B8B-0691-FFAFD1CF522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6FB598D-DADD-EC06-00C6-BD9B59F37268}"/>
              </a:ext>
            </a:extLst>
          </p:cNvPr>
          <p:cNvSpPr>
            <a:spLocks noGrp="1"/>
          </p:cNvSpPr>
          <p:nvPr>
            <p:ph type="body" idx="1"/>
          </p:nvPr>
        </p:nvSpPr>
        <p:spPr/>
        <p:txBody>
          <a:bodyPr/>
          <a:lstStyle/>
          <a:p>
            <a:pPr>
              <a:buFont typeface="Arial" panose="020B0604020202020204" pitchFamily="34" charset="0"/>
              <a:buNone/>
            </a:pPr>
            <a:endParaRPr lang="en-US" altLang="ja-JP"/>
          </a:p>
        </p:txBody>
      </p:sp>
      <p:sp>
        <p:nvSpPr>
          <p:cNvPr id="4" name="スライド番号プレースホルダー 3">
            <a:extLst>
              <a:ext uri="{FF2B5EF4-FFF2-40B4-BE49-F238E27FC236}">
                <a16:creationId xmlns:a16="http://schemas.microsoft.com/office/drawing/2014/main" id="{1C12E25A-6214-8807-B3CC-D2C4894B2C8E}"/>
              </a:ext>
            </a:extLst>
          </p:cNvPr>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114062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8427-4BA8-3353-38C9-4EDF5A08D7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A9CA64-AB98-AE2A-AA1F-0FB597E434E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7F5FDD8-2BB0-C719-9855-CD6BCF2447F7}"/>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FE9B5449-5667-5998-C519-05FDC6706D8F}"/>
              </a:ext>
            </a:extLst>
          </p:cNvPr>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1994633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B4E0-27C8-821F-A071-16C75D2B7B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F70D76-D370-5105-E30C-348AC540F04C}"/>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A09A87F-D04C-9A74-49BA-FCADCF19EF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7AB60087-C656-323C-04DE-A3A7300EF4EC}"/>
              </a:ext>
            </a:extLst>
          </p:cNvPr>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7907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D3E60-8AE8-C608-A5A9-C21A485CFD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95AF33-0C4C-D9D4-7A02-7DB6C4A5D25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5188EFC4-AF61-55AD-662C-EEB5351D913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FA56624D-F0C5-9D5E-A97B-90EE90FA5AC7}"/>
              </a:ext>
            </a:extLst>
          </p:cNvPr>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313019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6131-2427-F4BE-31E2-3E1DEFA29C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80FE63-B6D8-E6E5-792D-363B0A51181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0B011A0-CF26-F7B4-9072-E69F393DF1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C1393B22-7AA5-5D42-E814-13E79B538E47}"/>
              </a:ext>
            </a:extLst>
          </p:cNvPr>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2694356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E8EDB-EF06-2DA3-2EEF-70D60F15C9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471810-83F8-DA74-128F-21CAA0D5215B}"/>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993C470-FFE5-1C95-5639-F93B957B0E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AAE715CF-A462-1815-36A9-73F60792795E}"/>
              </a:ext>
            </a:extLst>
          </p:cNvPr>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381526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3A019-4709-5F0F-51B7-980071215A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6A98A8-A8C8-2491-3612-C6A538741AC7}"/>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D8DB5CA-C2CF-A84B-A0EB-3089A8C5BAF1}"/>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0C616A00-3EC1-8DD8-D04B-06659C227F70}"/>
              </a:ext>
            </a:extLst>
          </p:cNvPr>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363716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AC5A-995A-F2AA-FA03-B870E43140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632722-D606-CDB4-443F-6B53AF4AB8FA}"/>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CB92B56-E188-2909-22C0-615FBCA9727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2DFAC00D-0DDB-CF9B-0DA7-4CB13E91148E}"/>
              </a:ext>
            </a:extLst>
          </p:cNvPr>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50974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0724-4224-F138-3987-07FFD9166C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ED33C5-96FC-2331-83E7-83DD30264D8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70DD3B6-7CEE-864E-3A8C-4FABB36FEF8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C63630D-BE24-E817-1895-01C1DC8F840A}"/>
              </a:ext>
            </a:extLst>
          </p:cNvPr>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4051446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53BA3-738C-61A7-4EF5-0BB2A549CC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8B8496-700A-6465-CEFE-3324A801E34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7EDD54F-0B14-7D71-8C45-038D70D93A77}"/>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92C4F51-9766-33A1-3B1F-D9C8455C3BC7}"/>
              </a:ext>
            </a:extLst>
          </p:cNvPr>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1390668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806C-A1CC-71B6-5CCF-CD7B8DEC9C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810364-6676-0508-640E-DD8DD5D1587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1D92F19-4207-CB1A-BEE3-5F36A5014430}"/>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3079D936-2927-DBFD-2B5A-3CB23613D830}"/>
              </a:ext>
            </a:extLst>
          </p:cNvPr>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328509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0F32-C435-2EBD-8A5A-74CC99A824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BC1905-E076-F4C0-3384-0238821F5EA8}"/>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4E228C60-49A6-8525-93AA-732B59D226B3}"/>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DF517399-DBC2-BA71-7400-D7F4AA6EB0FF}"/>
              </a:ext>
            </a:extLst>
          </p:cNvPr>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244616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1A17-6F80-8420-E50B-76B4DAA03A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5857E9-C944-8A86-08D7-568105FC187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65395A84-4ABB-A895-03D3-E745C8E37F8A}"/>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4C7C1F81-26EF-C2C7-A042-B96B48E8014F}"/>
              </a:ext>
            </a:extLst>
          </p:cNvPr>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140394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7EB2-2AE1-9E06-5BC0-FF28963326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463A20-5602-6C47-3768-456D3698910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A1F6F9E-7052-41AA-3CA4-FF4006191A06}"/>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5FB12AD3-BDB6-A151-51B8-2E5BA6B285BC}"/>
              </a:ext>
            </a:extLst>
          </p:cNvPr>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311730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C877-45F7-087E-8E4D-E40589E1A9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8D657E-65A1-70F9-E45C-8C1E1C1EF3E7}"/>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8AD5A074-CEDE-1530-24B3-1D2B1AF2DE52}"/>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4EE8707-A0E1-E8C7-9D8E-F8BE6F145E14}"/>
              </a:ext>
            </a:extLst>
          </p:cNvPr>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190945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C3E2-F75A-630A-49A7-129F3C7D0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E8B8DB-40DF-C3AC-9AF7-9A9F39A183B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60DF6902-94B5-3F5B-6633-E93556C9248B}"/>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ED82CF5E-ED0A-A2B0-03BE-CBD14FAA24AD}"/>
              </a:ext>
            </a:extLst>
          </p:cNvPr>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51131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FD69-8624-0E18-3C87-F8F2B4963E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E13430-58EB-5D3C-7394-DEF55D994ABA}"/>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31CBC2A-9714-E3B4-2976-1D2B5BC5546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CFD1236-666D-4EF4-E6EB-D9BFA41C68C8}"/>
              </a:ext>
            </a:extLst>
          </p:cNvPr>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2932343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0ED81-27FF-C27C-0CBE-C11A5BA08F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025CFB-EA7E-04C3-1187-8D83B64D900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918829A-021E-DB66-F4D2-15A6A6D0999D}"/>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D59E487C-3C47-4254-D091-1FE1463AFBD1}"/>
              </a:ext>
            </a:extLst>
          </p:cNvPr>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347245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1874-EE31-7E0A-F37F-9641404639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F6D02F-F864-8789-58B9-0BA3F8E5AAD0}"/>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1C0A71A3-A5F3-57A2-8C59-1A61E1A52218}"/>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9DC14F8-4BF9-4418-6AF4-41283816738E}"/>
              </a:ext>
            </a:extLst>
          </p:cNvPr>
          <p:cNvSpPr>
            <a:spLocks noGrp="1"/>
          </p:cNvSpPr>
          <p:nvPr>
            <p:ph type="sldNum" sz="quarter" idx="5"/>
          </p:nvPr>
        </p:nvSpPr>
        <p:spPr/>
        <p:txBody>
          <a:bodyPr/>
          <a:lstStyle/>
          <a:p>
            <a:fld id="{7D95702B-A176-47F2-94B3-59C819DD5A0E}" type="slidenum">
              <a:rPr kumimoji="1" lang="ja-JP" altLang="en-US" smtClean="0"/>
              <a:t>41</a:t>
            </a:fld>
            <a:endParaRPr kumimoji="1" lang="ja-JP" altLang="en-US"/>
          </a:p>
        </p:txBody>
      </p:sp>
    </p:spTree>
    <p:extLst>
      <p:ext uri="{BB962C8B-B14F-4D97-AF65-F5344CB8AC3E}">
        <p14:creationId xmlns:p14="http://schemas.microsoft.com/office/powerpoint/2010/main" val="700940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5C85-AA47-485E-D6AA-320AB57148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6109B5-5375-40CD-4A68-6A919C205B63}"/>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DDFE984-3DC1-B398-8258-F8D40BEB34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5DCBB96D-16CD-4A5D-2FC4-E309B06ABDC0}"/>
              </a:ext>
            </a:extLst>
          </p:cNvPr>
          <p:cNvSpPr>
            <a:spLocks noGrp="1"/>
          </p:cNvSpPr>
          <p:nvPr>
            <p:ph type="sldNum" sz="quarter" idx="5"/>
          </p:nvPr>
        </p:nvSpPr>
        <p:spPr/>
        <p:txBody>
          <a:bodyPr/>
          <a:lstStyle/>
          <a:p>
            <a:fld id="{7D95702B-A176-47F2-94B3-59C819DD5A0E}" type="slidenum">
              <a:rPr kumimoji="1" lang="ja-JP" altLang="en-US" smtClean="0"/>
              <a:t>42</a:t>
            </a:fld>
            <a:endParaRPr kumimoji="1" lang="ja-JP" altLang="en-US"/>
          </a:p>
        </p:txBody>
      </p:sp>
    </p:spTree>
    <p:extLst>
      <p:ext uri="{BB962C8B-B14F-4D97-AF65-F5344CB8AC3E}">
        <p14:creationId xmlns:p14="http://schemas.microsoft.com/office/powerpoint/2010/main" val="204050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C932-7BF5-C898-4E17-B906A27F76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3E2FBF-807B-B20A-9A79-F2D667D0C141}"/>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6F2142C-4EA8-E5E2-6C24-605EBE749CEF}"/>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B2C10911-24F4-6255-DCCB-7A6B95DAAB66}"/>
              </a:ext>
            </a:extLst>
          </p:cNvPr>
          <p:cNvSpPr>
            <a:spLocks noGrp="1"/>
          </p:cNvSpPr>
          <p:nvPr>
            <p:ph type="sldNum" sz="quarter" idx="5"/>
          </p:nvPr>
        </p:nvSpPr>
        <p:spPr/>
        <p:txBody>
          <a:bodyPr/>
          <a:lstStyle/>
          <a:p>
            <a:fld id="{7D95702B-A176-47F2-94B3-59C819DD5A0E}" type="slidenum">
              <a:rPr kumimoji="1" lang="ja-JP" altLang="en-US" smtClean="0"/>
              <a:t>43</a:t>
            </a:fld>
            <a:endParaRPr kumimoji="1" lang="ja-JP" altLang="en-US"/>
          </a:p>
        </p:txBody>
      </p:sp>
    </p:spTree>
    <p:extLst>
      <p:ext uri="{BB962C8B-B14F-4D97-AF65-F5344CB8AC3E}">
        <p14:creationId xmlns:p14="http://schemas.microsoft.com/office/powerpoint/2010/main" val="2518497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4B30-AC76-5FEE-7D67-A4E9663875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72FC60-8B6F-76E3-1663-E26F0613E48C}"/>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9A73B8AD-D1CE-D406-F7C2-87E1B0D57162}"/>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BA9255F8-C616-AC30-1DB7-30504C2929B8}"/>
              </a:ext>
            </a:extLst>
          </p:cNvPr>
          <p:cNvSpPr>
            <a:spLocks noGrp="1"/>
          </p:cNvSpPr>
          <p:nvPr>
            <p:ph type="sldNum" sz="quarter" idx="5"/>
          </p:nvPr>
        </p:nvSpPr>
        <p:spPr/>
        <p:txBody>
          <a:bodyPr/>
          <a:lstStyle/>
          <a:p>
            <a:fld id="{7D95702B-A176-47F2-94B3-59C819DD5A0E}" type="slidenum">
              <a:rPr kumimoji="1" lang="ja-JP" altLang="en-US" smtClean="0"/>
              <a:t>44</a:t>
            </a:fld>
            <a:endParaRPr kumimoji="1" lang="ja-JP" altLang="en-US"/>
          </a:p>
        </p:txBody>
      </p:sp>
    </p:spTree>
    <p:extLst>
      <p:ext uri="{BB962C8B-B14F-4D97-AF65-F5344CB8AC3E}">
        <p14:creationId xmlns:p14="http://schemas.microsoft.com/office/powerpoint/2010/main" val="354026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0724-4224-F138-3987-07FFD9166C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ED33C5-96FC-2331-83E7-83DD30264D8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070DD3B6-7CEE-864E-3A8C-4FABB36FEF8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4C63630D-BE24-E817-1895-01C1DC8F840A}"/>
              </a:ext>
            </a:extLst>
          </p:cNvPr>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4051446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7D4D-3468-7C6E-0DFC-21BA828922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E0BD3E-FA40-6C9B-C565-8F50F1FCEB47}"/>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0828A32-13CA-1BA0-D7E9-0B522FDF27C0}"/>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9539DC2-8972-449E-4996-AE8E088BE215}"/>
              </a:ext>
            </a:extLst>
          </p:cNvPr>
          <p:cNvSpPr>
            <a:spLocks noGrp="1"/>
          </p:cNvSpPr>
          <p:nvPr>
            <p:ph type="sldNum" sz="quarter" idx="5"/>
          </p:nvPr>
        </p:nvSpPr>
        <p:spPr/>
        <p:txBody>
          <a:bodyPr/>
          <a:lstStyle/>
          <a:p>
            <a:fld id="{7D95702B-A176-47F2-94B3-59C819DD5A0E}" type="slidenum">
              <a:rPr kumimoji="1" lang="ja-JP" altLang="en-US" smtClean="0"/>
              <a:t>45</a:t>
            </a:fld>
            <a:endParaRPr kumimoji="1" lang="ja-JP" altLang="en-US"/>
          </a:p>
        </p:txBody>
      </p:sp>
    </p:spTree>
    <p:extLst>
      <p:ext uri="{BB962C8B-B14F-4D97-AF65-F5344CB8AC3E}">
        <p14:creationId xmlns:p14="http://schemas.microsoft.com/office/powerpoint/2010/main" val="212375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FE18-50B3-4FCD-A8D5-355147FF13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72CD0F-2BF8-AB6E-042A-8D966E2FC125}"/>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CAAE8D9C-3696-EF11-B4BB-E4E2B969A8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a:extLst>
              <a:ext uri="{FF2B5EF4-FFF2-40B4-BE49-F238E27FC236}">
                <a16:creationId xmlns:a16="http://schemas.microsoft.com/office/drawing/2014/main" id="{E92017A3-7D17-BEA2-27C4-6EF6B6774506}"/>
              </a:ext>
            </a:extLst>
          </p:cNvPr>
          <p:cNvSpPr>
            <a:spLocks noGrp="1"/>
          </p:cNvSpPr>
          <p:nvPr>
            <p:ph type="sldNum" sz="quarter" idx="5"/>
          </p:nvPr>
        </p:nvSpPr>
        <p:spPr/>
        <p:txBody>
          <a:bodyPr/>
          <a:lstStyle/>
          <a:p>
            <a:fld id="{7D95702B-A176-47F2-94B3-59C819DD5A0E}" type="slidenum">
              <a:rPr kumimoji="1" lang="ja-JP" altLang="en-US" smtClean="0"/>
              <a:t>46</a:t>
            </a:fld>
            <a:endParaRPr kumimoji="1" lang="ja-JP" altLang="en-US"/>
          </a:p>
        </p:txBody>
      </p:sp>
    </p:spTree>
    <p:extLst>
      <p:ext uri="{BB962C8B-B14F-4D97-AF65-F5344CB8AC3E}">
        <p14:creationId xmlns:p14="http://schemas.microsoft.com/office/powerpoint/2010/main" val="2386908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CE53-4D09-C016-E4D7-31B5215424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836979-2D38-02B8-5C70-D5C38E9F014F}"/>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112A2BE-DE9B-2389-EC00-CEC4BF79D73D}"/>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593A038E-5A95-988E-6157-1E76EABE7F7C}"/>
              </a:ext>
            </a:extLst>
          </p:cNvPr>
          <p:cNvSpPr>
            <a:spLocks noGrp="1"/>
          </p:cNvSpPr>
          <p:nvPr>
            <p:ph type="sldNum" sz="quarter" idx="5"/>
          </p:nvPr>
        </p:nvSpPr>
        <p:spPr/>
        <p:txBody>
          <a:bodyPr/>
          <a:lstStyle/>
          <a:p>
            <a:fld id="{7D95702B-A176-47F2-94B3-59C819DD5A0E}" type="slidenum">
              <a:rPr kumimoji="1" lang="ja-JP" altLang="en-US" smtClean="0"/>
              <a:t>47</a:t>
            </a:fld>
            <a:endParaRPr kumimoji="1" lang="ja-JP" altLang="en-US"/>
          </a:p>
        </p:txBody>
      </p:sp>
    </p:spTree>
    <p:extLst>
      <p:ext uri="{BB962C8B-B14F-4D97-AF65-F5344CB8AC3E}">
        <p14:creationId xmlns:p14="http://schemas.microsoft.com/office/powerpoint/2010/main" val="340247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FBDE-6FB2-5FA0-33AD-C3A118E3D6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735052-7914-5EFE-89B7-45931325DAFB}"/>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FB044D47-F936-E5B1-1115-EA28B64551A4}"/>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E5681DD4-24C7-4530-69CF-BA09FAE1BBBE}"/>
              </a:ext>
            </a:extLst>
          </p:cNvPr>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344375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83AB-BE6D-A5D9-F98E-BCE0B4777F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959745-3CDD-F734-C763-D325003D90C6}"/>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359FFAAA-4BE9-4264-1D07-3EF4A5A61B39}"/>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072CB48-6388-5C25-F84D-D76EC0B93299}"/>
              </a:ext>
            </a:extLst>
          </p:cNvPr>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196193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CB65-16BB-A56B-2234-5027CF3F8E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450498-26D5-D4B7-0308-58FF9FE8AF02}"/>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20E052B1-8975-1BE7-61B0-250F3E899413}"/>
              </a:ext>
            </a:extLst>
          </p:cNvPr>
          <p:cNvSpPr>
            <a:spLocks noGrp="1"/>
          </p:cNvSpPr>
          <p:nvPr>
            <p:ph type="body" idx="1"/>
          </p:nvPr>
        </p:nvSpPr>
        <p:spPr/>
        <p:txBody>
          <a:bodyPr/>
          <a:lstStyle/>
          <a:p>
            <a:pPr>
              <a:buFont typeface="Arial" panose="020B0604020202020204" pitchFamily="34" charset="0"/>
              <a:buNone/>
            </a:pPr>
            <a:endParaRPr lang="ja-JP" altLang="en-US"/>
          </a:p>
        </p:txBody>
      </p:sp>
      <p:sp>
        <p:nvSpPr>
          <p:cNvPr id="4" name="スライド番号プレースホルダー 3">
            <a:extLst>
              <a:ext uri="{FF2B5EF4-FFF2-40B4-BE49-F238E27FC236}">
                <a16:creationId xmlns:a16="http://schemas.microsoft.com/office/drawing/2014/main" id="{C6A49DED-0AF6-2CD0-6DE5-26808DEF8DB1}"/>
              </a:ext>
            </a:extLst>
          </p:cNvPr>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229717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7C60-44BA-DFA2-C1C1-C3BDD3C818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EE7D98-57A5-68A7-9F95-E033D5407969}"/>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70EA0416-8BB3-762E-EC19-9B29D4FFB952}"/>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A6636181-40EB-EFB9-4208-1D48CFE3BAEC}"/>
              </a:ext>
            </a:extLst>
          </p:cNvPr>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41666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EBAA-217A-076D-4F9D-EDCA0D1C9F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B55043-2273-9254-8C49-1DF26F47F1BC}"/>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E134F076-C723-BA1A-D105-C722C77C3C54}"/>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CC362307-7415-B73E-940E-D0813075EF6B}"/>
              </a:ext>
            </a:extLst>
          </p:cNvPr>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827077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メイリオ" panose="020B0604030504040204" pitchFamily="50" charset="-128"/>
                <a:ea typeface="メイリオ" panose="020B0604030504040204"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b">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710303"/>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18908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1740397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76537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535394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778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73966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80029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128766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044287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35135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558146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24133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defRPr>
            </a:lvl1p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71485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2" name="字幕 2">
            <a:extLst>
              <a:ext uri="{FF2B5EF4-FFF2-40B4-BE49-F238E27FC236}">
                <a16:creationId xmlns:a16="http://schemas.microsoft.com/office/drawing/2014/main" id="{D6BC1DE8-4F1A-3360-0358-74676D6429BD}"/>
              </a:ext>
            </a:extLst>
          </p:cNvPr>
          <p:cNvSpPr txBox="1">
            <a:spLocks/>
          </p:cNvSpPr>
          <p:nvPr/>
        </p:nvSpPr>
        <p:spPr>
          <a:xfrm>
            <a:off x="1017142" y="4769543"/>
            <a:ext cx="7078894" cy="157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9</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中小企業が組織として実践するためのスキル・知識と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人材育成</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430A3C5-E1D8-D056-17BC-CE8464540FF6}"/>
              </a:ext>
            </a:extLst>
          </p:cNvPr>
          <p:cNvSpPr txBox="1"/>
          <p:nvPr/>
        </p:nvSpPr>
        <p:spPr>
          <a:xfrm>
            <a:off x="3945361" y="3982631"/>
            <a:ext cx="1223539" cy="523220"/>
          </a:xfrm>
          <a:prstGeom prst="rect">
            <a:avLst/>
          </a:prstGeom>
          <a:noFill/>
        </p:spPr>
        <p:txBody>
          <a:bodyPr wrap="square" rtlCol="0">
            <a:spAutoFit/>
          </a:bodyPr>
          <a:lstStyle/>
          <a:p>
            <a:pPr algn="ctr"/>
            <a:r>
              <a:rPr lang="ja-JP" altLang="en-US" sz="2800" b="1" dirty="0">
                <a:solidFill>
                  <a:srgbClr val="0BA931"/>
                </a:solidFill>
              </a:rPr>
              <a:t>第</a:t>
            </a:r>
            <a:r>
              <a:rPr lang="en-US" altLang="ja-JP" sz="2800" b="1" dirty="0">
                <a:solidFill>
                  <a:srgbClr val="0BA931"/>
                </a:solidFill>
              </a:rPr>
              <a:t>8</a:t>
            </a:r>
            <a:r>
              <a:rPr lang="ja-JP" altLang="en-US" sz="2800" b="1" dirty="0">
                <a:solidFill>
                  <a:srgbClr val="0BA931"/>
                </a:solidFill>
              </a:rPr>
              <a:t>回</a:t>
            </a:r>
            <a:endParaRPr lang="en-US" altLang="ja-JP" sz="2800" b="1" dirty="0">
              <a:solidFill>
                <a:srgbClr val="0BA931"/>
              </a:solidFill>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FCFB-6BF7-4274-9199-6D154B5709DE}"/>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F69CF23-110F-FB4F-F46F-6317EB7BC3E5}"/>
              </a:ext>
            </a:extLst>
          </p:cNvPr>
          <p:cNvSpPr txBox="1">
            <a:spLocks noGrp="1"/>
          </p:cNvSpPr>
          <p:nvPr>
            <p:ph type="title" idx="4294967295"/>
          </p:nvPr>
        </p:nvSpPr>
        <p:spPr>
          <a:xfrm>
            <a:off x="1332852" y="697101"/>
            <a:ext cx="1132904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DX</a:t>
            </a:r>
            <a:r>
              <a:rPr lang="ja-JP" altLang="en-US" sz="4000" dirty="0">
                <a:latin typeface="BIZ UDPゴシック" panose="020B0400000000000000" pitchFamily="50" charset="-128"/>
                <a:ea typeface="BIZ UDPゴシック" panose="020B0400000000000000" pitchFamily="50" charset="-128"/>
              </a:rPr>
              <a:t>リテラシー標準（</a:t>
            </a:r>
            <a:r>
              <a:rPr lang="en-US" altLang="ja-JP" sz="4000" dirty="0">
                <a:latin typeface="BIZ UDPゴシック" panose="020B0400000000000000" pitchFamily="50" charset="-128"/>
                <a:ea typeface="BIZ UDPゴシック" panose="020B0400000000000000" pitchFamily="50" charset="-128"/>
              </a:rPr>
              <a:t>DSS-L</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6512A6B-7CE1-CA77-1BF8-0364647B7F7C}"/>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P10</a:t>
            </a:r>
          </a:p>
        </p:txBody>
      </p:sp>
      <p:sp>
        <p:nvSpPr>
          <p:cNvPr id="7" name="object 40">
            <a:extLst>
              <a:ext uri="{FF2B5EF4-FFF2-40B4-BE49-F238E27FC236}">
                <a16:creationId xmlns:a16="http://schemas.microsoft.com/office/drawing/2014/main" id="{BE51D607-C358-3257-A2CA-4714C282088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二等辺三角形 1">
            <a:extLst>
              <a:ext uri="{FF2B5EF4-FFF2-40B4-BE49-F238E27FC236}">
                <a16:creationId xmlns:a16="http://schemas.microsoft.com/office/drawing/2014/main" id="{6F122ACC-CA35-DD61-EE13-A78BF794F299}"/>
              </a:ext>
            </a:extLst>
          </p:cNvPr>
          <p:cNvSpPr/>
          <p:nvPr/>
        </p:nvSpPr>
        <p:spPr>
          <a:xfrm>
            <a:off x="1542906" y="1454505"/>
            <a:ext cx="15463996" cy="1712441"/>
          </a:xfrm>
          <a:prstGeom prst="triangle">
            <a:avLst>
              <a:gd name="adj" fmla="val 50000"/>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a:solidFill>
                  <a:schemeClr val="tx1"/>
                </a:solidFill>
                <a:latin typeface="BIZ UDPゴシック" panose="020B0400000000000000" pitchFamily="50" charset="-128"/>
                <a:ea typeface="BIZ UDPゴシック" panose="020B0400000000000000" pitchFamily="50" charset="-128"/>
              </a:rPr>
              <a:t>標準策定のねらい</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ビジネスパーソン一人一人が</a:t>
            </a:r>
            <a:r>
              <a:rPr kumimoji="1" lang="en-US" altLang="ja-JP" sz="2000" dirty="0">
                <a:solidFill>
                  <a:schemeClr val="tx1"/>
                </a:solidFill>
                <a:latin typeface="BIZ UDPゴシック" panose="020B0400000000000000" pitchFamily="50" charset="-128"/>
                <a:ea typeface="BIZ UDPゴシック" panose="020B0400000000000000" pitchFamily="50" charset="-128"/>
              </a:rPr>
              <a:t>DX</a:t>
            </a:r>
            <a:r>
              <a:rPr kumimoji="1" lang="ja-JP" altLang="en-US" sz="2000" dirty="0">
                <a:solidFill>
                  <a:schemeClr val="tx1"/>
                </a:solidFill>
                <a:latin typeface="BIZ UDPゴシック" panose="020B0400000000000000" pitchFamily="50" charset="-128"/>
                <a:ea typeface="BIZ UDPゴシック" panose="020B0400000000000000" pitchFamily="50" charset="-128"/>
              </a:rPr>
              <a:t>に関するリテラシーを身に付ける</a:t>
            </a:r>
            <a:br>
              <a:rPr kumimoji="1" lang="en-US" altLang="ja-JP" sz="2000" dirty="0">
                <a:solidFill>
                  <a:schemeClr val="tx1"/>
                </a:solidFill>
                <a:latin typeface="BIZ UDPゴシック" panose="020B0400000000000000" pitchFamily="50" charset="-128"/>
                <a:ea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rPr>
              <a:t>ことで、</a:t>
            </a:r>
            <a:r>
              <a:rPr kumimoji="1" lang="en-US" altLang="ja-JP" sz="2000" dirty="0">
                <a:solidFill>
                  <a:schemeClr val="tx1"/>
                </a:solidFill>
                <a:latin typeface="BIZ UDPゴシック" panose="020B0400000000000000" pitchFamily="50" charset="-128"/>
                <a:ea typeface="BIZ UDPゴシック" panose="020B0400000000000000" pitchFamily="50" charset="-128"/>
              </a:rPr>
              <a:t>DX</a:t>
            </a:r>
            <a:r>
              <a:rPr kumimoji="1" lang="ja-JP" altLang="en-US" sz="2000" dirty="0">
                <a:solidFill>
                  <a:schemeClr val="tx1"/>
                </a:solidFill>
                <a:latin typeface="BIZ UDPゴシック" panose="020B0400000000000000" pitchFamily="50" charset="-128"/>
                <a:ea typeface="BIZ UDPゴシック" panose="020B0400000000000000" pitchFamily="50" charset="-128"/>
              </a:rPr>
              <a:t>を自分事ととらえ、変革に向けて行動できるようになる</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7824244-944A-97CC-19C6-52F63674E6BC}"/>
              </a:ext>
            </a:extLst>
          </p:cNvPr>
          <p:cNvSpPr/>
          <p:nvPr/>
        </p:nvSpPr>
        <p:spPr>
          <a:xfrm>
            <a:off x="1542906" y="3230880"/>
            <a:ext cx="3235923" cy="4269383"/>
          </a:xfrm>
          <a:prstGeom prst="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Why</a:t>
            </a:r>
          </a:p>
          <a:p>
            <a:pPr algn="ctr"/>
            <a:r>
              <a:rPr lang="ja-JP" altLang="en-US" b="1" dirty="0">
                <a:solidFill>
                  <a:schemeClr val="tx1"/>
                </a:solidFill>
                <a:latin typeface="BIZ UDPゴシック" panose="020B0400000000000000" pitchFamily="50" charset="-128"/>
                <a:ea typeface="BIZ UDPゴシック" panose="020B0400000000000000" pitchFamily="50" charset="-128"/>
              </a:rPr>
              <a:t>（</a:t>
            </a:r>
            <a:r>
              <a:rPr lang="en-US" altLang="ja-JP" b="1" dirty="0">
                <a:solidFill>
                  <a:schemeClr val="tx1"/>
                </a:solidFill>
                <a:latin typeface="BIZ UDPゴシック" panose="020B0400000000000000" pitchFamily="50" charset="-128"/>
                <a:ea typeface="BIZ UDPゴシック" panose="020B0400000000000000" pitchFamily="50" charset="-128"/>
              </a:rPr>
              <a:t>DX</a:t>
            </a:r>
            <a:r>
              <a:rPr lang="ja-JP" altLang="en-US" b="1" dirty="0">
                <a:solidFill>
                  <a:schemeClr val="tx1"/>
                </a:solidFill>
                <a:latin typeface="BIZ UDPゴシック" panose="020B0400000000000000" pitchFamily="50" charset="-128"/>
                <a:ea typeface="BIZ UDPゴシック" panose="020B0400000000000000" pitchFamily="50" charset="-128"/>
              </a:rPr>
              <a:t>の背景）</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社会の変化</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顧客価値の変化</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競争環境の変化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358CA298-974D-56D8-08E3-48291B6BC932}"/>
              </a:ext>
            </a:extLst>
          </p:cNvPr>
          <p:cNvSpPr/>
          <p:nvPr/>
        </p:nvSpPr>
        <p:spPr>
          <a:xfrm>
            <a:off x="4857511" y="3230880"/>
            <a:ext cx="6665614" cy="4269383"/>
          </a:xfrm>
          <a:prstGeom prst="rect">
            <a:avLst/>
          </a:prstGeom>
          <a:solidFill>
            <a:srgbClr val="DAE3F3"/>
          </a:solidFill>
          <a:ln>
            <a:solidFill>
              <a:srgbClr val="DAE3F3"/>
            </a:solidFill>
          </a:ln>
        </p:spPr>
        <p:style>
          <a:lnRef idx="2">
            <a:schemeClr val="accent1">
              <a:shade val="15000"/>
            </a:schemeClr>
          </a:lnRef>
          <a:fillRef idx="1">
            <a:schemeClr val="accent1"/>
          </a:fillRef>
          <a:effectRef idx="0">
            <a:schemeClr val="accent1"/>
          </a:effectRef>
          <a:fontRef idx="minor">
            <a:schemeClr val="lt1"/>
          </a:fontRef>
        </p:style>
        <p:txBody>
          <a:bodyPr lIns="270000" tIns="90000" rIns="270000" bIns="90000" rtlCol="0" anchor="t"/>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What</a:t>
            </a:r>
          </a:p>
          <a:p>
            <a:pPr algn="ctr"/>
            <a:r>
              <a:rPr lang="ja-JP" altLang="en-US" b="1" dirty="0">
                <a:solidFill>
                  <a:schemeClr val="tx1"/>
                </a:solidFill>
                <a:latin typeface="BIZ UDPゴシック" panose="020B0400000000000000" pitchFamily="50" charset="-128"/>
                <a:ea typeface="BIZ UDPゴシック" panose="020B0400000000000000" pitchFamily="50" charset="-128"/>
              </a:rPr>
              <a:t>（</a:t>
            </a:r>
            <a:r>
              <a:rPr lang="en-US" altLang="ja-JP" b="1" dirty="0">
                <a:solidFill>
                  <a:schemeClr val="tx1"/>
                </a:solidFill>
                <a:latin typeface="BIZ UDPゴシック" panose="020B0400000000000000" pitchFamily="50" charset="-128"/>
                <a:ea typeface="BIZ UDPゴシック" panose="020B0400000000000000" pitchFamily="50" charset="-128"/>
              </a:rPr>
              <a:t>DX</a:t>
            </a:r>
            <a:r>
              <a:rPr lang="ja-JP" altLang="en-US" b="1" dirty="0">
                <a:solidFill>
                  <a:schemeClr val="tx1"/>
                </a:solidFill>
                <a:latin typeface="BIZ UDPゴシック" panose="020B0400000000000000" pitchFamily="50" charset="-128"/>
                <a:ea typeface="BIZ UDPゴシック" panose="020B0400000000000000" pitchFamily="50" charset="-128"/>
              </a:rPr>
              <a:t>で活用されるデータ・技術）</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D0050FC5-D698-3773-56D7-D02D1E15DC0C}"/>
              </a:ext>
            </a:extLst>
          </p:cNvPr>
          <p:cNvGraphicFramePr>
            <a:graphicFrameLocks noGrp="1"/>
          </p:cNvGraphicFramePr>
          <p:nvPr>
            <p:extLst>
              <p:ext uri="{D42A27DB-BD31-4B8C-83A1-F6EECF244321}">
                <p14:modId xmlns:p14="http://schemas.microsoft.com/office/powerpoint/2010/main" val="2944541704"/>
              </p:ext>
            </p:extLst>
          </p:nvPr>
        </p:nvGraphicFramePr>
        <p:xfrm>
          <a:off x="5186104" y="4318345"/>
          <a:ext cx="6104044" cy="3072384"/>
        </p:xfrm>
        <a:graphic>
          <a:graphicData uri="http://schemas.openxmlformats.org/drawingml/2006/table">
            <a:tbl>
              <a:tblPr firstRow="1" bandRow="1">
                <a:tableStyleId>{5C22544A-7EE6-4342-B048-85BDC9FD1C3A}</a:tableStyleId>
              </a:tblPr>
              <a:tblGrid>
                <a:gridCol w="2219208">
                  <a:extLst>
                    <a:ext uri="{9D8B030D-6E8A-4147-A177-3AD203B41FA5}">
                      <a16:colId xmlns:a16="http://schemas.microsoft.com/office/drawing/2014/main" val="1562695925"/>
                    </a:ext>
                  </a:extLst>
                </a:gridCol>
                <a:gridCol w="3884836">
                  <a:extLst>
                    <a:ext uri="{9D8B030D-6E8A-4147-A177-3AD203B41FA5}">
                      <a16:colId xmlns:a16="http://schemas.microsoft.com/office/drawing/2014/main" val="910251464"/>
                    </a:ext>
                  </a:extLst>
                </a:gridCol>
              </a:tblGrid>
              <a:tr h="321540">
                <a:tc rowSpan="4">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データ</a:t>
                      </a:r>
                    </a:p>
                  </a:txBody>
                  <a:tcPr marL="90535" marR="905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社会におけるデータ</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284846"/>
                  </a:ext>
                </a:extLst>
              </a:tr>
              <a:tr h="321540">
                <a:tc vMerge="1">
                  <a:txBody>
                    <a:bodyPr/>
                    <a:lstStyle/>
                    <a:p>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データを読む・説明する</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734325"/>
                  </a:ext>
                </a:extLst>
              </a:tr>
              <a:tr h="321540">
                <a:tc vMerge="1">
                  <a:txBody>
                    <a:bodyPr/>
                    <a:lstStyle/>
                    <a:p>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データを扱う</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256329"/>
                  </a:ext>
                </a:extLst>
              </a:tr>
              <a:tr h="321540">
                <a:tc vMerge="1">
                  <a:txBody>
                    <a:bodyPr/>
                    <a:lstStyle/>
                    <a:p>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データによって判断する</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9866313"/>
                  </a:ext>
                </a:extLst>
              </a:tr>
              <a:tr h="321540">
                <a:tc rowSpan="4">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デジタル技術</a:t>
                      </a:r>
                    </a:p>
                  </a:txBody>
                  <a:tcPr marL="90535" marR="905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AI</a:t>
                      </a:r>
                      <a:endParaRPr kumimoji="1" lang="ja-JP" altLang="en-US" sz="2400" b="0" dirty="0">
                        <a:solidFill>
                          <a:schemeClr val="tx1"/>
                        </a:solidFill>
                        <a:latin typeface="BIZ UDPゴシック" panose="020B0400000000000000" pitchFamily="50" charset="-128"/>
                        <a:ea typeface="BIZ UDPゴシック" panose="020B0400000000000000" pitchFamily="50" charset="-128"/>
                      </a:endParaRP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342459"/>
                  </a:ext>
                </a:extLst>
              </a:tr>
              <a:tr h="321540">
                <a:tc vMerge="1">
                  <a:txBody>
                    <a:bodyPr/>
                    <a:lstStyle/>
                    <a:p>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クラウド</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604429"/>
                  </a:ext>
                </a:extLst>
              </a:tr>
              <a:tr h="321540">
                <a:tc vMerge="1">
                  <a:txBody>
                    <a:bodyPr/>
                    <a:lstStyle/>
                    <a:p>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ハードウェア・ソフトウェア</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270102"/>
                  </a:ext>
                </a:extLst>
              </a:tr>
              <a:tr h="321540">
                <a:tc vMerge="1">
                  <a:txBody>
                    <a:bodyPr/>
                    <a:lstStyle/>
                    <a:p>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8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ネットワーク</a:t>
                      </a:r>
                    </a:p>
                  </a:txBody>
                  <a:tcPr marL="92887" marR="9288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298213"/>
                  </a:ext>
                </a:extLst>
              </a:tr>
            </a:tbl>
          </a:graphicData>
        </a:graphic>
      </p:graphicFrame>
      <p:sp>
        <p:nvSpPr>
          <p:cNvPr id="11" name="正方形/長方形 10">
            <a:extLst>
              <a:ext uri="{FF2B5EF4-FFF2-40B4-BE49-F238E27FC236}">
                <a16:creationId xmlns:a16="http://schemas.microsoft.com/office/drawing/2014/main" id="{5BCCF903-22BD-1765-5273-0889EF6A15A5}"/>
              </a:ext>
            </a:extLst>
          </p:cNvPr>
          <p:cNvSpPr/>
          <p:nvPr/>
        </p:nvSpPr>
        <p:spPr>
          <a:xfrm>
            <a:off x="11601807" y="3230880"/>
            <a:ext cx="5405096" cy="4269383"/>
          </a:xfrm>
          <a:prstGeom prst="rect">
            <a:avLst/>
          </a:prstGeom>
          <a:solidFill>
            <a:srgbClr val="E3E0FF"/>
          </a:solidFill>
          <a:ln>
            <a:solidFill>
              <a:srgbClr val="E3E0FF"/>
            </a:solidFill>
          </a:ln>
        </p:spPr>
        <p:style>
          <a:lnRef idx="2">
            <a:schemeClr val="accent1">
              <a:shade val="15000"/>
            </a:schemeClr>
          </a:lnRef>
          <a:fillRef idx="1">
            <a:schemeClr val="accent1"/>
          </a:fillRef>
          <a:effectRef idx="0">
            <a:schemeClr val="accent1"/>
          </a:effectRef>
          <a:fontRef idx="minor">
            <a:schemeClr val="lt1"/>
          </a:fontRef>
        </p:style>
        <p:txBody>
          <a:bodyPr lIns="270000" tIns="90000" rIns="270000" bIns="90000" rtlCol="0" anchor="t"/>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How</a:t>
            </a:r>
          </a:p>
          <a:p>
            <a:pPr algn="ctr"/>
            <a:r>
              <a:rPr lang="ja-JP" altLang="en-US" b="1" dirty="0">
                <a:solidFill>
                  <a:schemeClr val="tx1"/>
                </a:solidFill>
                <a:latin typeface="BIZ UDPゴシック" panose="020B0400000000000000" pitchFamily="50" charset="-128"/>
                <a:ea typeface="BIZ UDPゴシック" panose="020B0400000000000000" pitchFamily="50" charset="-128"/>
              </a:rPr>
              <a:t>（データ・技術の利活用）</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活用方法・利用方法</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データ・デジタル技術の活用事例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ツール利用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留意点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セキュリティ</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モラル</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コンプライアンス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623A770-CED0-A6E0-8D4C-95566A14739C}"/>
              </a:ext>
            </a:extLst>
          </p:cNvPr>
          <p:cNvSpPr/>
          <p:nvPr/>
        </p:nvSpPr>
        <p:spPr>
          <a:xfrm>
            <a:off x="1542906" y="7563393"/>
            <a:ext cx="15463996" cy="1830977"/>
          </a:xfrm>
          <a:prstGeom prst="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lIns="180000" tIns="46800" rIns="180000" bIns="46800" rtlCol="0" anchor="t"/>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マインド・スタンス</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表 16">
            <a:extLst>
              <a:ext uri="{FF2B5EF4-FFF2-40B4-BE49-F238E27FC236}">
                <a16:creationId xmlns:a16="http://schemas.microsoft.com/office/drawing/2014/main" id="{C96AA8E9-E99F-F8EF-895E-ABE7F32C3B46}"/>
              </a:ext>
            </a:extLst>
          </p:cNvPr>
          <p:cNvGraphicFramePr>
            <a:graphicFrameLocks noGrp="1"/>
          </p:cNvGraphicFramePr>
          <p:nvPr>
            <p:extLst>
              <p:ext uri="{D42A27DB-BD31-4B8C-83A1-F6EECF244321}">
                <p14:modId xmlns:p14="http://schemas.microsoft.com/office/powerpoint/2010/main" val="284848961"/>
              </p:ext>
            </p:extLst>
          </p:nvPr>
        </p:nvGraphicFramePr>
        <p:xfrm>
          <a:off x="1743892" y="8051227"/>
          <a:ext cx="15120255" cy="1276604"/>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1562695925"/>
                    </a:ext>
                  </a:extLst>
                </a:gridCol>
                <a:gridCol w="2013857">
                  <a:extLst>
                    <a:ext uri="{9D8B030D-6E8A-4147-A177-3AD203B41FA5}">
                      <a16:colId xmlns:a16="http://schemas.microsoft.com/office/drawing/2014/main" val="910251464"/>
                    </a:ext>
                  </a:extLst>
                </a:gridCol>
                <a:gridCol w="1143000">
                  <a:extLst>
                    <a:ext uri="{9D8B030D-6E8A-4147-A177-3AD203B41FA5}">
                      <a16:colId xmlns:a16="http://schemas.microsoft.com/office/drawing/2014/main" val="1032227950"/>
                    </a:ext>
                  </a:extLst>
                </a:gridCol>
                <a:gridCol w="1317171">
                  <a:extLst>
                    <a:ext uri="{9D8B030D-6E8A-4147-A177-3AD203B41FA5}">
                      <a16:colId xmlns:a16="http://schemas.microsoft.com/office/drawing/2014/main" val="4261183573"/>
                    </a:ext>
                  </a:extLst>
                </a:gridCol>
                <a:gridCol w="2242457">
                  <a:extLst>
                    <a:ext uri="{9D8B030D-6E8A-4147-A177-3AD203B41FA5}">
                      <a16:colId xmlns:a16="http://schemas.microsoft.com/office/drawing/2014/main" val="2843910497"/>
                    </a:ext>
                  </a:extLst>
                </a:gridCol>
                <a:gridCol w="468086">
                  <a:extLst>
                    <a:ext uri="{9D8B030D-6E8A-4147-A177-3AD203B41FA5}">
                      <a16:colId xmlns:a16="http://schemas.microsoft.com/office/drawing/2014/main" val="2692075447"/>
                    </a:ext>
                  </a:extLst>
                </a:gridCol>
                <a:gridCol w="2830284">
                  <a:extLst>
                    <a:ext uri="{9D8B030D-6E8A-4147-A177-3AD203B41FA5}">
                      <a16:colId xmlns:a16="http://schemas.microsoft.com/office/drawing/2014/main" val="3825965465"/>
                    </a:ext>
                  </a:extLst>
                </a:gridCol>
              </a:tblGrid>
              <a:tr h="379037">
                <a:tc>
                  <a:txBody>
                    <a:bodyPr/>
                    <a:lstStyle/>
                    <a:p>
                      <a:pP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デザイン思考／アジャイルな働き方</a:t>
                      </a:r>
                    </a:p>
                  </a:txBody>
                  <a:tcPr marL="90535" marR="905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顧客・ユーザへの共感</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常識にとらわれない発想</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反復的なアプローチ</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791284846"/>
                  </a:ext>
                </a:extLst>
              </a:tr>
              <a:tr h="727900">
                <a:tc>
                  <a:txBody>
                    <a:bodyPr/>
                    <a:lstStyle/>
                    <a:p>
                      <a:pP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新たな価値を生み出す基礎としてのマインド・スタンス</a:t>
                      </a:r>
                    </a:p>
                  </a:txBody>
                  <a:tcPr marL="90535" marR="905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変化への適応</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コラボレーション</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柔軟な意思決定</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ct val="11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事実に基づく判断</a:t>
                      </a:r>
                    </a:p>
                  </a:txBody>
                  <a:tcPr marL="92887" marR="9288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342459"/>
                  </a:ext>
                </a:extLst>
              </a:tr>
            </a:tbl>
          </a:graphicData>
        </a:graphic>
      </p:graphicFrame>
    </p:spTree>
    <p:extLst>
      <p:ext uri="{BB962C8B-B14F-4D97-AF65-F5344CB8AC3E}">
        <p14:creationId xmlns:p14="http://schemas.microsoft.com/office/powerpoint/2010/main" val="86707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958F-1DC2-8B57-415F-85E0493C720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CF6B939-E811-0BFB-A67E-AAB7DEBB88F6}"/>
              </a:ext>
            </a:extLst>
          </p:cNvPr>
          <p:cNvSpPr txBox="1">
            <a:spLocks noGrp="1"/>
          </p:cNvSpPr>
          <p:nvPr>
            <p:ph type="title" idx="4294967295"/>
          </p:nvPr>
        </p:nvSpPr>
        <p:spPr>
          <a:xfrm>
            <a:off x="1332852" y="697101"/>
            <a:ext cx="1157034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DX</a:t>
            </a:r>
            <a:r>
              <a:rPr lang="ja-JP" altLang="en-US" sz="4000" dirty="0">
                <a:latin typeface="BIZ UDPゴシック" panose="020B0400000000000000" pitchFamily="50" charset="-128"/>
                <a:ea typeface="BIZ UDPゴシック" panose="020B0400000000000000" pitchFamily="50" charset="-128"/>
              </a:rPr>
              <a:t>リテラシー標準（</a:t>
            </a:r>
            <a:r>
              <a:rPr lang="en-US" altLang="ja-JP" sz="4000" dirty="0">
                <a:latin typeface="BIZ UDPゴシック" panose="020B0400000000000000" pitchFamily="50" charset="-128"/>
                <a:ea typeface="BIZ UDPゴシック" panose="020B0400000000000000" pitchFamily="50" charset="-128"/>
              </a:rPr>
              <a:t>DSS-L</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33E7AE94-9B51-591F-C057-8259279510C3}"/>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学習のゴール</a:t>
            </a:r>
          </a:p>
        </p:txBody>
      </p:sp>
      <p:graphicFrame>
        <p:nvGraphicFramePr>
          <p:cNvPr id="10" name="表 9">
            <a:extLst>
              <a:ext uri="{FF2B5EF4-FFF2-40B4-BE49-F238E27FC236}">
                <a16:creationId xmlns:a16="http://schemas.microsoft.com/office/drawing/2014/main" id="{215E13DF-0173-C6F5-D1CD-CBB443723599}"/>
              </a:ext>
            </a:extLst>
          </p:cNvPr>
          <p:cNvGraphicFramePr>
            <a:graphicFrameLocks noGrp="1"/>
          </p:cNvGraphicFramePr>
          <p:nvPr>
            <p:extLst>
              <p:ext uri="{D42A27DB-BD31-4B8C-83A1-F6EECF244321}">
                <p14:modId xmlns:p14="http://schemas.microsoft.com/office/powerpoint/2010/main" val="2927783995"/>
              </p:ext>
            </p:extLst>
          </p:nvPr>
        </p:nvGraphicFramePr>
        <p:xfrm>
          <a:off x="1658679" y="2067899"/>
          <a:ext cx="15534167" cy="7144705"/>
        </p:xfrm>
        <a:graphic>
          <a:graphicData uri="http://schemas.openxmlformats.org/drawingml/2006/table">
            <a:tbl>
              <a:tblPr firstRow="1" bandRow="1">
                <a:tableStyleId>{5C22544A-7EE6-4342-B048-85BDC9FD1C3A}</a:tableStyleId>
              </a:tblPr>
              <a:tblGrid>
                <a:gridCol w="4082902">
                  <a:extLst>
                    <a:ext uri="{9D8B030D-6E8A-4147-A177-3AD203B41FA5}">
                      <a16:colId xmlns:a16="http://schemas.microsoft.com/office/drawing/2014/main" val="3607558135"/>
                    </a:ext>
                  </a:extLst>
                </a:gridCol>
                <a:gridCol w="11451265">
                  <a:extLst>
                    <a:ext uri="{9D8B030D-6E8A-4147-A177-3AD203B41FA5}">
                      <a16:colId xmlns:a16="http://schemas.microsoft.com/office/drawing/2014/main" val="2786212038"/>
                    </a:ext>
                  </a:extLst>
                </a:gridCol>
              </a:tblGrid>
              <a:tr h="491443">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要素</a:t>
                      </a:r>
                    </a:p>
                  </a:txBody>
                  <a:tcP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ゴール</a:t>
                      </a:r>
                    </a:p>
                  </a:txBody>
                  <a:tcPr>
                    <a:solidFill>
                      <a:schemeClr val="accent6"/>
                    </a:solidFill>
                  </a:tcPr>
                </a:tc>
                <a:extLst>
                  <a:ext uri="{0D108BD9-81ED-4DB2-BD59-A6C34878D82A}">
                    <a16:rowId xmlns:a16="http://schemas.microsoft.com/office/drawing/2014/main" val="1016238931"/>
                  </a:ext>
                </a:extLst>
              </a:tr>
              <a:tr h="1322335">
                <a:tc>
                  <a:txBody>
                    <a:bodyPr/>
                    <a:lstStyle/>
                    <a:p>
                      <a:pPr marL="0" indent="0" algn="l">
                        <a:lnSpc>
                          <a:spcPct val="110000"/>
                        </a:lnSpc>
                        <a:buFont typeface="+mj-lt"/>
                        <a:buNone/>
                      </a:pPr>
                      <a:r>
                        <a:rPr kumimoji="1" lang="ja-JP" altLang="en-US" sz="3200" b="1" dirty="0">
                          <a:latin typeface="BIZ UDPゴシック" panose="020B0400000000000000" pitchFamily="50" charset="-128"/>
                          <a:ea typeface="BIZ UDPゴシック" panose="020B0400000000000000" pitchFamily="50" charset="-128"/>
                        </a:rPr>
                        <a:t>マインド・スタンス</a:t>
                      </a:r>
                    </a:p>
                  </a:txBody>
                  <a:tcPr marL="180000" anchor="ctr">
                    <a:solidFill>
                      <a:schemeClr val="accent6">
                        <a:lumMod val="40000"/>
                        <a:lumOff val="60000"/>
                      </a:schemeClr>
                    </a:solidFill>
                  </a:tcPr>
                </a:tc>
                <a:tc>
                  <a:txBody>
                    <a:bodyPr/>
                    <a:lstStyle/>
                    <a:p>
                      <a:pPr algn="l">
                        <a:lnSpc>
                          <a:spcPct val="110000"/>
                        </a:lnSpc>
                      </a:pPr>
                      <a:r>
                        <a:rPr kumimoji="1" lang="ja-JP" altLang="en-US" sz="3200" dirty="0">
                          <a:latin typeface="BIZ UDPゴシック" panose="020B0400000000000000" pitchFamily="50" charset="-128"/>
                          <a:ea typeface="BIZ UDPゴシック" panose="020B0400000000000000" pitchFamily="50" charset="-128"/>
                        </a:rPr>
                        <a:t>社会変化の中で新たな価値を生み出すために必要なマインド・スタンスを知り、自身の行動を振り返ることができること</a:t>
                      </a:r>
                    </a:p>
                  </a:txBody>
                  <a:tcPr marL="180000" anchor="ctr">
                    <a:solidFill>
                      <a:schemeClr val="accent6">
                        <a:lumMod val="40000"/>
                        <a:lumOff val="60000"/>
                      </a:schemeClr>
                    </a:solidFill>
                  </a:tcPr>
                </a:tc>
                <a:extLst>
                  <a:ext uri="{0D108BD9-81ED-4DB2-BD59-A6C34878D82A}">
                    <a16:rowId xmlns:a16="http://schemas.microsoft.com/office/drawing/2014/main" val="3017438926"/>
                  </a:ext>
                </a:extLst>
              </a:tr>
              <a:tr h="1322335">
                <a:tc>
                  <a:txBody>
                    <a:bodyPr/>
                    <a:lstStyle/>
                    <a:p>
                      <a:pPr marL="0" indent="0" algn="l">
                        <a:lnSpc>
                          <a:spcPct val="110000"/>
                        </a:lnSpc>
                        <a:buFont typeface="+mj-lt"/>
                        <a:buNone/>
                      </a:pPr>
                      <a:r>
                        <a:rPr kumimoji="1" lang="en-US" altLang="ja-JP" sz="3200" b="1" dirty="0">
                          <a:latin typeface="BIZ UDPゴシック" panose="020B0400000000000000" pitchFamily="50" charset="-128"/>
                          <a:ea typeface="BIZ UDPゴシック" panose="020B0400000000000000" pitchFamily="50" charset="-128"/>
                        </a:rPr>
                        <a:t>Why</a:t>
                      </a:r>
                    </a:p>
                    <a:p>
                      <a:pPr marL="0" indent="0" algn="l">
                        <a:lnSpc>
                          <a:spcPct val="110000"/>
                        </a:lnSpc>
                        <a:buFont typeface="+mj-lt"/>
                        <a:buNone/>
                      </a:pPr>
                      <a:r>
                        <a:rPr kumimoji="1" lang="en-US" altLang="ja-JP" sz="2800" dirty="0">
                          <a:latin typeface="BIZ UDPゴシック" panose="020B0400000000000000" pitchFamily="50" charset="-128"/>
                          <a:ea typeface="BIZ UDPゴシック" panose="020B0400000000000000" pitchFamily="50" charset="-128"/>
                        </a:rPr>
                        <a:t>DX</a:t>
                      </a:r>
                      <a:r>
                        <a:rPr kumimoji="1" lang="ja-JP" altLang="en-US" sz="2800" dirty="0">
                          <a:latin typeface="BIZ UDPゴシック" panose="020B0400000000000000" pitchFamily="50" charset="-128"/>
                          <a:ea typeface="BIZ UDPゴシック" panose="020B0400000000000000" pitchFamily="50" charset="-128"/>
                        </a:rPr>
                        <a:t>の背景</a:t>
                      </a:r>
                    </a:p>
                  </a:txBody>
                  <a:tcPr marL="180000" anchor="ctr">
                    <a:solidFill>
                      <a:schemeClr val="accent6">
                        <a:lumMod val="20000"/>
                        <a:lumOff val="80000"/>
                      </a:schemeClr>
                    </a:solidFill>
                  </a:tcPr>
                </a:tc>
                <a:tc>
                  <a:txBody>
                    <a:bodyPr/>
                    <a:lstStyle/>
                    <a:p>
                      <a:pPr algn="l">
                        <a:lnSpc>
                          <a:spcPct val="110000"/>
                        </a:lnSpc>
                      </a:pPr>
                      <a:r>
                        <a:rPr kumimoji="1" lang="ja-JP" altLang="en-US" sz="3200" dirty="0">
                          <a:latin typeface="BIZ UDPゴシック" panose="020B0400000000000000" pitchFamily="50" charset="-128"/>
                          <a:ea typeface="BIZ UDPゴシック" panose="020B0400000000000000" pitchFamily="50" charset="-128"/>
                        </a:rPr>
                        <a:t>人々が重視する価値や社会・経済の環境がどのように変化しているか知っており、</a:t>
                      </a:r>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の重要性を理解していること</a:t>
                      </a:r>
                    </a:p>
                  </a:txBody>
                  <a:tcPr marL="180000" anchor="ctr">
                    <a:solidFill>
                      <a:schemeClr val="accent6">
                        <a:lumMod val="20000"/>
                        <a:lumOff val="80000"/>
                      </a:schemeClr>
                    </a:solidFill>
                  </a:tcPr>
                </a:tc>
                <a:extLst>
                  <a:ext uri="{0D108BD9-81ED-4DB2-BD59-A6C34878D82A}">
                    <a16:rowId xmlns:a16="http://schemas.microsoft.com/office/drawing/2014/main" val="2149840804"/>
                  </a:ext>
                </a:extLst>
              </a:tr>
              <a:tr h="1973824">
                <a:tc>
                  <a:txBody>
                    <a:bodyPr/>
                    <a:lstStyle/>
                    <a:p>
                      <a:pPr marL="0" indent="0" algn="l">
                        <a:lnSpc>
                          <a:spcPct val="110000"/>
                        </a:lnSpc>
                        <a:buFont typeface="+mj-lt"/>
                        <a:buNone/>
                      </a:pPr>
                      <a:r>
                        <a:rPr kumimoji="1" lang="en-US" altLang="ja-JP" sz="3200" b="1" dirty="0">
                          <a:latin typeface="BIZ UDPゴシック" panose="020B0400000000000000" pitchFamily="50" charset="-128"/>
                          <a:ea typeface="BIZ UDPゴシック" panose="020B0400000000000000" pitchFamily="50" charset="-128"/>
                        </a:rPr>
                        <a:t>What</a:t>
                      </a:r>
                    </a:p>
                    <a:p>
                      <a:pPr marL="0" indent="0" algn="l">
                        <a:lnSpc>
                          <a:spcPct val="110000"/>
                        </a:lnSpc>
                        <a:buFont typeface="+mj-lt"/>
                        <a:buNone/>
                      </a:pPr>
                      <a:r>
                        <a:rPr kumimoji="1" lang="en-US" altLang="ja-JP" sz="2800" dirty="0">
                          <a:latin typeface="BIZ UDPゴシック" panose="020B0400000000000000" pitchFamily="50" charset="-128"/>
                          <a:ea typeface="BIZ UDPゴシック" panose="020B0400000000000000" pitchFamily="50" charset="-128"/>
                        </a:rPr>
                        <a:t>DX</a:t>
                      </a:r>
                      <a:r>
                        <a:rPr kumimoji="1" lang="ja-JP" altLang="en-US" sz="2800" dirty="0">
                          <a:latin typeface="BIZ UDPゴシック" panose="020B0400000000000000" pitchFamily="50" charset="-128"/>
                          <a:ea typeface="BIZ UDPゴシック" panose="020B0400000000000000" pitchFamily="50" charset="-128"/>
                        </a:rPr>
                        <a:t>で活用されるデータ・技術</a:t>
                      </a:r>
                      <a:endParaRPr kumimoji="1" lang="en-US" altLang="ja-JP" sz="2800" dirty="0">
                        <a:latin typeface="BIZ UDPゴシック" panose="020B0400000000000000" pitchFamily="50" charset="-128"/>
                        <a:ea typeface="BIZ UDPゴシック" panose="020B0400000000000000" pitchFamily="50" charset="-128"/>
                      </a:endParaRPr>
                    </a:p>
                  </a:txBody>
                  <a:tcPr marL="180000" anchor="ctr">
                    <a:solidFill>
                      <a:schemeClr val="accent6">
                        <a:lumMod val="40000"/>
                        <a:lumOff val="60000"/>
                      </a:schemeClr>
                    </a:solidFill>
                  </a:tcPr>
                </a:tc>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推進の手段としてのデータやデジタル技術に関する最新の情報を知った上で、その発展の背景への知識を深めることができること</a:t>
                      </a:r>
                    </a:p>
                  </a:txBody>
                  <a:tcPr marL="180000" anchor="ctr">
                    <a:solidFill>
                      <a:schemeClr val="accent6">
                        <a:lumMod val="40000"/>
                        <a:lumOff val="60000"/>
                      </a:schemeClr>
                    </a:solidFill>
                  </a:tcPr>
                </a:tc>
                <a:extLst>
                  <a:ext uri="{0D108BD9-81ED-4DB2-BD59-A6C34878D82A}">
                    <a16:rowId xmlns:a16="http://schemas.microsoft.com/office/drawing/2014/main" val="1507602697"/>
                  </a:ext>
                </a:extLst>
              </a:tr>
              <a:tr h="1973824">
                <a:tc>
                  <a:txBody>
                    <a:bodyPr/>
                    <a:lstStyle/>
                    <a:p>
                      <a:pPr marL="0" indent="0" algn="l">
                        <a:lnSpc>
                          <a:spcPct val="110000"/>
                        </a:lnSpc>
                        <a:buFont typeface="+mj-lt"/>
                        <a:buNone/>
                      </a:pPr>
                      <a:r>
                        <a:rPr kumimoji="1" lang="en-US" altLang="ja-JP" sz="3200" b="1" dirty="0">
                          <a:latin typeface="BIZ UDPゴシック" panose="020B0400000000000000" pitchFamily="50" charset="-128"/>
                          <a:ea typeface="BIZ UDPゴシック" panose="020B0400000000000000" pitchFamily="50" charset="-128"/>
                        </a:rPr>
                        <a:t>How</a:t>
                      </a:r>
                    </a:p>
                    <a:p>
                      <a:pPr marL="0" indent="0" algn="l">
                        <a:lnSpc>
                          <a:spcPct val="110000"/>
                        </a:lnSpc>
                        <a:buFont typeface="+mj-lt"/>
                        <a:buNone/>
                      </a:pPr>
                      <a:r>
                        <a:rPr kumimoji="1" lang="ja-JP" altLang="en-US" sz="2800" dirty="0">
                          <a:latin typeface="BIZ UDPゴシック" panose="020B0400000000000000" pitchFamily="50" charset="-128"/>
                          <a:ea typeface="BIZ UDPゴシック" panose="020B0400000000000000" pitchFamily="50" charset="-128"/>
                        </a:rPr>
                        <a:t>データ・技術の利活用</a:t>
                      </a:r>
                    </a:p>
                  </a:txBody>
                  <a:tcPr marL="180000" anchor="ctr">
                    <a:solidFill>
                      <a:schemeClr val="accent6">
                        <a:lumMod val="20000"/>
                        <a:lumOff val="80000"/>
                      </a:schemeClr>
                    </a:solidFill>
                  </a:tcPr>
                </a:tc>
                <a:tc>
                  <a:txBody>
                    <a:bodyPr/>
                    <a:lstStyle/>
                    <a:p>
                      <a:pPr algn="l">
                        <a:lnSpc>
                          <a:spcPct val="110000"/>
                        </a:lnSpc>
                      </a:pPr>
                      <a:r>
                        <a:rPr kumimoji="1" lang="ja-JP" altLang="en-US" sz="3200" dirty="0">
                          <a:latin typeface="BIZ UDPゴシック" panose="020B0400000000000000" pitchFamily="50" charset="-128"/>
                          <a:ea typeface="BIZ UDPゴシック" panose="020B0400000000000000" pitchFamily="50" charset="-128"/>
                        </a:rPr>
                        <a:t>データ・デジタル技術の活用事例を理解し、その実現のための基本的なツールの利用方法を身につけた上で、留意点などを踏まえて実際に業務で利用できること</a:t>
                      </a:r>
                    </a:p>
                  </a:txBody>
                  <a:tcPr marL="180000" anchor="ctr">
                    <a:solidFill>
                      <a:schemeClr val="accent6">
                        <a:lumMod val="20000"/>
                        <a:lumOff val="80000"/>
                      </a:schemeClr>
                    </a:solidFill>
                  </a:tcPr>
                </a:tc>
                <a:extLst>
                  <a:ext uri="{0D108BD9-81ED-4DB2-BD59-A6C34878D82A}">
                    <a16:rowId xmlns:a16="http://schemas.microsoft.com/office/drawing/2014/main" val="2186979329"/>
                  </a:ext>
                </a:extLst>
              </a:tr>
            </a:tbl>
          </a:graphicData>
        </a:graphic>
      </p:graphicFrame>
      <p:sp>
        <p:nvSpPr>
          <p:cNvPr id="5" name="object 40">
            <a:extLst>
              <a:ext uri="{FF2B5EF4-FFF2-40B4-BE49-F238E27FC236}">
                <a16:creationId xmlns:a16="http://schemas.microsoft.com/office/drawing/2014/main" id="{E7AFEAEA-F8E2-FF1B-594B-AC8E8504D9C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47CA7C85-4CDA-64BC-BF6E-CDF810BB3C3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P10</a:t>
            </a:r>
          </a:p>
        </p:txBody>
      </p:sp>
    </p:spTree>
    <p:extLst>
      <p:ext uri="{BB962C8B-B14F-4D97-AF65-F5344CB8AC3E}">
        <p14:creationId xmlns:p14="http://schemas.microsoft.com/office/powerpoint/2010/main" val="32419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F1AD-7D05-DB89-4AE8-D17F7F05DA9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0810B30-F79F-6C90-4F25-2A56B3D34243}"/>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DX</a:t>
            </a:r>
            <a:r>
              <a:rPr lang="ja-JP" altLang="en-US" sz="4000" dirty="0">
                <a:latin typeface="BIZ UDPゴシック" panose="020B0400000000000000" pitchFamily="50" charset="-128"/>
                <a:ea typeface="BIZ UDPゴシック" panose="020B0400000000000000" pitchFamily="50" charset="-128"/>
              </a:rPr>
              <a:t>推進スキル標準（</a:t>
            </a:r>
            <a:r>
              <a:rPr lang="en-US" altLang="ja-JP" sz="4000" dirty="0">
                <a:latin typeface="BIZ UDPゴシック" panose="020B0400000000000000" pitchFamily="50" charset="-128"/>
                <a:ea typeface="BIZ UDPゴシック" panose="020B0400000000000000" pitchFamily="50" charset="-128"/>
              </a:rPr>
              <a:t>DSS-P</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B5C865A-568A-4A28-BBE3-93448F078D16}"/>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P17</a:t>
            </a:r>
          </a:p>
        </p:txBody>
      </p:sp>
      <p:sp>
        <p:nvSpPr>
          <p:cNvPr id="5" name="object 40">
            <a:extLst>
              <a:ext uri="{FF2B5EF4-FFF2-40B4-BE49-F238E27FC236}">
                <a16:creationId xmlns:a16="http://schemas.microsoft.com/office/drawing/2014/main" id="{259BDA7C-A2F4-F537-1805-967B0BA5932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17" name="グループ化 16">
            <a:extLst>
              <a:ext uri="{FF2B5EF4-FFF2-40B4-BE49-F238E27FC236}">
                <a16:creationId xmlns:a16="http://schemas.microsoft.com/office/drawing/2014/main" id="{9BD3272D-EC3B-198D-8CE7-6796300B87C0}"/>
              </a:ext>
            </a:extLst>
          </p:cNvPr>
          <p:cNvGrpSpPr/>
          <p:nvPr/>
        </p:nvGrpSpPr>
        <p:grpSpPr>
          <a:xfrm>
            <a:off x="1615234" y="1556213"/>
            <a:ext cx="14797686" cy="7810357"/>
            <a:chOff x="1739891" y="1569276"/>
            <a:chExt cx="14797686" cy="7810357"/>
          </a:xfrm>
        </p:grpSpPr>
        <p:pic>
          <p:nvPicPr>
            <p:cNvPr id="6" name="図 5">
              <a:extLst>
                <a:ext uri="{FF2B5EF4-FFF2-40B4-BE49-F238E27FC236}">
                  <a16:creationId xmlns:a16="http://schemas.microsoft.com/office/drawing/2014/main" id="{CF711630-4AD3-8D92-5474-71BF9D4701F0}"/>
                </a:ext>
              </a:extLst>
            </p:cNvPr>
            <p:cNvPicPr>
              <a:picLocks noChangeAspect="1"/>
            </p:cNvPicPr>
            <p:nvPr/>
          </p:nvPicPr>
          <p:blipFill>
            <a:blip r:embed="rId3">
              <a:extLst>
                <a:ext uri="{28A0092B-C50C-407E-A947-70E740481C1C}">
                  <a14:useLocalDpi xmlns:a14="http://schemas.microsoft.com/office/drawing/2010/main" val="0"/>
                </a:ext>
              </a:extLst>
            </a:blip>
            <a:srcRect t="8609" b="43214"/>
            <a:stretch>
              <a:fillRect/>
            </a:stretch>
          </p:blipFill>
          <p:spPr bwMode="auto">
            <a:xfrm>
              <a:off x="1744247" y="2364377"/>
              <a:ext cx="14793330" cy="4937630"/>
            </a:xfrm>
            <a:prstGeom prst="rect">
              <a:avLst/>
            </a:prstGeom>
            <a:noFill/>
            <a:ln>
              <a:noFill/>
            </a:ln>
          </p:spPr>
        </p:pic>
        <p:sp>
          <p:nvSpPr>
            <p:cNvPr id="7" name="正方形/長方形 6">
              <a:extLst>
                <a:ext uri="{FF2B5EF4-FFF2-40B4-BE49-F238E27FC236}">
                  <a16:creationId xmlns:a16="http://schemas.microsoft.com/office/drawing/2014/main" id="{FFD68E10-4C42-62FF-22D6-01BC20B4746F}"/>
                </a:ext>
              </a:extLst>
            </p:cNvPr>
            <p:cNvSpPr/>
            <p:nvPr/>
          </p:nvSpPr>
          <p:spPr>
            <a:xfrm>
              <a:off x="3006987" y="7304940"/>
              <a:ext cx="3135086" cy="386148"/>
            </a:xfrm>
            <a:prstGeom prst="rect">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ビジネスイノベーション</a:t>
              </a:r>
              <a:endParaRPr kumimoji="1" lang="ja-JP" altLang="en-US" b="1" dirty="0">
                <a:solidFill>
                  <a:schemeClr val="tx1"/>
                </a:solidFill>
              </a:endParaRPr>
            </a:p>
          </p:txBody>
        </p:sp>
        <p:sp>
          <p:nvSpPr>
            <p:cNvPr id="9" name="正方形/長方形 8">
              <a:extLst>
                <a:ext uri="{FF2B5EF4-FFF2-40B4-BE49-F238E27FC236}">
                  <a16:creationId xmlns:a16="http://schemas.microsoft.com/office/drawing/2014/main" id="{E044AA72-D082-3728-940B-EC16030B3D77}"/>
                </a:ext>
              </a:extLst>
            </p:cNvPr>
            <p:cNvSpPr/>
            <p:nvPr/>
          </p:nvSpPr>
          <p:spPr>
            <a:xfrm>
              <a:off x="3006987" y="7722752"/>
              <a:ext cx="3135086" cy="386148"/>
            </a:xfrm>
            <a:prstGeom prst="rect">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データ活用</a:t>
              </a:r>
              <a:endParaRPr kumimoji="1" lang="ja-JP" altLang="en-US" b="1" dirty="0">
                <a:solidFill>
                  <a:schemeClr val="tx1"/>
                </a:solidFill>
              </a:endParaRPr>
            </a:p>
          </p:txBody>
        </p:sp>
        <p:sp>
          <p:nvSpPr>
            <p:cNvPr id="10" name="正方形/長方形 9">
              <a:extLst>
                <a:ext uri="{FF2B5EF4-FFF2-40B4-BE49-F238E27FC236}">
                  <a16:creationId xmlns:a16="http://schemas.microsoft.com/office/drawing/2014/main" id="{CB6ED052-B12E-2898-50CB-807E1C14CAE4}"/>
                </a:ext>
              </a:extLst>
            </p:cNvPr>
            <p:cNvSpPr/>
            <p:nvPr/>
          </p:nvSpPr>
          <p:spPr>
            <a:xfrm>
              <a:off x="3006987" y="8140564"/>
              <a:ext cx="3135086" cy="386148"/>
            </a:xfrm>
            <a:prstGeom prst="rect">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テクノロジー</a:t>
              </a:r>
              <a:endParaRPr kumimoji="1" lang="ja-JP" altLang="en-US" b="1" dirty="0">
                <a:solidFill>
                  <a:schemeClr val="tx1"/>
                </a:solidFill>
              </a:endParaRPr>
            </a:p>
          </p:txBody>
        </p:sp>
        <p:sp>
          <p:nvSpPr>
            <p:cNvPr id="11" name="正方形/長方形 10">
              <a:extLst>
                <a:ext uri="{FF2B5EF4-FFF2-40B4-BE49-F238E27FC236}">
                  <a16:creationId xmlns:a16="http://schemas.microsoft.com/office/drawing/2014/main" id="{11738002-2232-3B84-4FF5-CADB575E9639}"/>
                </a:ext>
              </a:extLst>
            </p:cNvPr>
            <p:cNvSpPr/>
            <p:nvPr/>
          </p:nvSpPr>
          <p:spPr>
            <a:xfrm>
              <a:off x="3006987" y="8558376"/>
              <a:ext cx="3135086" cy="386148"/>
            </a:xfrm>
            <a:prstGeom prst="rect">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rPr>
                <a:t>セキュリティ</a:t>
              </a:r>
              <a:endParaRPr kumimoji="1" lang="ja-JP" altLang="en-US" b="1" dirty="0">
                <a:solidFill>
                  <a:schemeClr val="tx1"/>
                </a:solidFill>
              </a:endParaRPr>
            </a:p>
          </p:txBody>
        </p:sp>
        <p:sp>
          <p:nvSpPr>
            <p:cNvPr id="12" name="正方形/長方形 11">
              <a:extLst>
                <a:ext uri="{FF2B5EF4-FFF2-40B4-BE49-F238E27FC236}">
                  <a16:creationId xmlns:a16="http://schemas.microsoft.com/office/drawing/2014/main" id="{AFDC7E82-47BD-92B2-A0A9-227ED7A529C7}"/>
                </a:ext>
              </a:extLst>
            </p:cNvPr>
            <p:cNvSpPr/>
            <p:nvPr/>
          </p:nvSpPr>
          <p:spPr>
            <a:xfrm>
              <a:off x="3006987" y="8976188"/>
              <a:ext cx="3135086" cy="386148"/>
            </a:xfrm>
            <a:prstGeom prst="rect">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パーソナルスキル</a:t>
              </a:r>
              <a:endParaRPr kumimoji="1" lang="ja-JP" altLang="en-US" b="1" dirty="0">
                <a:solidFill>
                  <a:schemeClr val="tx1"/>
                </a:solidFill>
              </a:endParaRPr>
            </a:p>
          </p:txBody>
        </p:sp>
        <p:sp>
          <p:nvSpPr>
            <p:cNvPr id="13" name="正方形/長方形 12">
              <a:extLst>
                <a:ext uri="{FF2B5EF4-FFF2-40B4-BE49-F238E27FC236}">
                  <a16:creationId xmlns:a16="http://schemas.microsoft.com/office/drawing/2014/main" id="{A3C40748-D49D-F1EE-2D31-D0BF346D9AD1}"/>
                </a:ext>
              </a:extLst>
            </p:cNvPr>
            <p:cNvSpPr/>
            <p:nvPr/>
          </p:nvSpPr>
          <p:spPr>
            <a:xfrm>
              <a:off x="1744247" y="7302006"/>
              <a:ext cx="1155707" cy="2060329"/>
            </a:xfrm>
            <a:prstGeom prst="rect">
              <a:avLst/>
            </a:prstGeom>
            <a:solidFill>
              <a:srgbClr val="4472C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共通</a:t>
              </a:r>
              <a:endParaRPr kumimoji="1" lang="en-US" altLang="ja-JP" sz="2000" b="1" dirty="0">
                <a:solidFill>
                  <a:schemeClr val="bg1"/>
                </a:solidFill>
              </a:endParaRPr>
            </a:p>
            <a:p>
              <a:pPr algn="ctr"/>
              <a:r>
                <a:rPr lang="ja-JP" altLang="en-US" sz="2000" b="1" dirty="0">
                  <a:solidFill>
                    <a:schemeClr val="bg1"/>
                  </a:solidFill>
                </a:rPr>
                <a:t>スキル</a:t>
              </a:r>
              <a:endParaRPr lang="en-US" altLang="ja-JP" sz="2000" b="1" dirty="0">
                <a:solidFill>
                  <a:schemeClr val="bg1"/>
                </a:solidFill>
              </a:endParaRPr>
            </a:p>
            <a:p>
              <a:pPr algn="ctr"/>
              <a:r>
                <a:rPr kumimoji="1" lang="ja-JP" altLang="en-US" sz="2000" b="1" dirty="0">
                  <a:solidFill>
                    <a:schemeClr val="bg1"/>
                  </a:solidFill>
                </a:rPr>
                <a:t>リスト</a:t>
              </a:r>
            </a:p>
          </p:txBody>
        </p:sp>
        <p:sp>
          <p:nvSpPr>
            <p:cNvPr id="14" name="正方形/長方形 13">
              <a:extLst>
                <a:ext uri="{FF2B5EF4-FFF2-40B4-BE49-F238E27FC236}">
                  <a16:creationId xmlns:a16="http://schemas.microsoft.com/office/drawing/2014/main" id="{13A722C3-E6C7-4677-78D9-23297F84740F}"/>
                </a:ext>
              </a:extLst>
            </p:cNvPr>
            <p:cNvSpPr/>
            <p:nvPr/>
          </p:nvSpPr>
          <p:spPr>
            <a:xfrm>
              <a:off x="6246866" y="7302006"/>
              <a:ext cx="10290710" cy="20776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全人材類型に共通の「共通スキルリスト」から</a:t>
              </a:r>
              <a:br>
                <a:rPr lang="en-US" altLang="ja-JP" sz="2000" b="1" dirty="0">
                  <a:solidFill>
                    <a:schemeClr val="tx1"/>
                  </a:solidFill>
                </a:rPr>
              </a:br>
              <a:r>
                <a:rPr lang="ja-JP" altLang="en-US" sz="2000" b="1" dirty="0">
                  <a:solidFill>
                    <a:schemeClr val="tx1"/>
                  </a:solidFill>
                </a:rPr>
                <a:t>各ロールに必要なスキルを定義</a:t>
              </a:r>
              <a:endParaRPr kumimoji="1" lang="ja-JP" altLang="en-US" b="1" dirty="0">
                <a:solidFill>
                  <a:schemeClr val="tx1"/>
                </a:solidFill>
              </a:endParaRPr>
            </a:p>
          </p:txBody>
        </p:sp>
        <p:pic>
          <p:nvPicPr>
            <p:cNvPr id="16" name="図 15">
              <a:extLst>
                <a:ext uri="{FF2B5EF4-FFF2-40B4-BE49-F238E27FC236}">
                  <a16:creationId xmlns:a16="http://schemas.microsoft.com/office/drawing/2014/main" id="{B042BD79-148C-38E1-3A4B-8FDCEE02B851}"/>
                </a:ext>
              </a:extLst>
            </p:cNvPr>
            <p:cNvPicPr>
              <a:picLocks noChangeAspect="1"/>
            </p:cNvPicPr>
            <p:nvPr/>
          </p:nvPicPr>
          <p:blipFill>
            <a:blip r:embed="rId3">
              <a:extLst>
                <a:ext uri="{28A0092B-C50C-407E-A947-70E740481C1C}">
                  <a14:useLocalDpi xmlns:a14="http://schemas.microsoft.com/office/drawing/2010/main" val="0"/>
                </a:ext>
              </a:extLst>
            </a:blip>
            <a:srcRect b="91729"/>
            <a:stretch>
              <a:fillRect/>
            </a:stretch>
          </p:blipFill>
          <p:spPr bwMode="auto">
            <a:xfrm>
              <a:off x="1739891" y="1569276"/>
              <a:ext cx="14793330" cy="847668"/>
            </a:xfrm>
            <a:prstGeom prst="rect">
              <a:avLst/>
            </a:prstGeom>
            <a:noFill/>
            <a:ln>
              <a:noFill/>
            </a:ln>
          </p:spPr>
        </p:pic>
      </p:grpSp>
    </p:spTree>
    <p:extLst>
      <p:ext uri="{BB962C8B-B14F-4D97-AF65-F5344CB8AC3E}">
        <p14:creationId xmlns:p14="http://schemas.microsoft.com/office/powerpoint/2010/main" val="131873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C44E1-656E-3588-A68E-1D7DD97889E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22E3D90-FA82-E0C9-8750-2FBE53EC675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DX</a:t>
            </a:r>
            <a:r>
              <a:rPr lang="ja-JP" altLang="en-US" sz="4000" dirty="0">
                <a:latin typeface="BIZ UDPゴシック" panose="020B0400000000000000" pitchFamily="50" charset="-128"/>
                <a:ea typeface="BIZ UDPゴシック" panose="020B0400000000000000" pitchFamily="50" charset="-128"/>
              </a:rPr>
              <a:t>推進スキル標準（</a:t>
            </a:r>
            <a:r>
              <a:rPr lang="en-US" altLang="ja-JP" sz="4000" dirty="0">
                <a:latin typeface="BIZ UDPゴシック" panose="020B0400000000000000" pitchFamily="50" charset="-128"/>
                <a:ea typeface="BIZ UDPゴシック" panose="020B0400000000000000" pitchFamily="50" charset="-128"/>
              </a:rPr>
              <a:t>DSS-P</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3C59D58F-C712-5F11-0BF2-7EC29D9A1A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206" y="1608500"/>
            <a:ext cx="14477347" cy="7444491"/>
          </a:xfrm>
          <a:prstGeom prst="rect">
            <a:avLst/>
          </a:prstGeom>
          <a:noFill/>
          <a:ln>
            <a:noFill/>
          </a:ln>
        </p:spPr>
      </p:pic>
      <p:sp>
        <p:nvSpPr>
          <p:cNvPr id="6" name="object 40">
            <a:extLst>
              <a:ext uri="{FF2B5EF4-FFF2-40B4-BE49-F238E27FC236}">
                <a16:creationId xmlns:a16="http://schemas.microsoft.com/office/drawing/2014/main" id="{5C98684C-DD80-41B5-B2F3-2EF78F3F009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DC658DF8-E77B-58D0-EAFB-DB5E6BF968B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P17</a:t>
            </a:r>
          </a:p>
        </p:txBody>
      </p:sp>
    </p:spTree>
    <p:extLst>
      <p:ext uri="{BB962C8B-B14F-4D97-AF65-F5344CB8AC3E}">
        <p14:creationId xmlns:p14="http://schemas.microsoft.com/office/powerpoint/2010/main" val="287163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E443-6F6B-4312-EC8B-F8A4BAD743B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57B059F-B78A-8549-1097-58EB48DF55A0}"/>
              </a:ext>
            </a:extLst>
          </p:cNvPr>
          <p:cNvSpPr txBox="1">
            <a:spLocks noGrp="1"/>
          </p:cNvSpPr>
          <p:nvPr>
            <p:ph type="title" idx="4294967295"/>
          </p:nvPr>
        </p:nvSpPr>
        <p:spPr>
          <a:xfrm>
            <a:off x="1332852" y="670975"/>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DX</a:t>
            </a:r>
            <a:r>
              <a:rPr lang="ja-JP" altLang="en-US" sz="4000" dirty="0">
                <a:latin typeface="BIZ UDPゴシック" panose="020B0400000000000000" pitchFamily="50" charset="-128"/>
                <a:ea typeface="BIZ UDPゴシック" panose="020B0400000000000000" pitchFamily="50" charset="-128"/>
              </a:rPr>
              <a:t>推進スキル標準（</a:t>
            </a:r>
            <a:r>
              <a:rPr lang="en-US" altLang="ja-JP" sz="4000" dirty="0">
                <a:latin typeface="BIZ UDPゴシック" panose="020B0400000000000000" pitchFamily="50" charset="-128"/>
                <a:ea typeface="BIZ UDPゴシック" panose="020B0400000000000000" pitchFamily="50" charset="-128"/>
              </a:rPr>
              <a:t>DSS-P</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1D6BB82-D142-B417-C7A7-19FA2128FF4C}"/>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生成</a:t>
            </a: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に関する事項</a:t>
            </a:r>
          </a:p>
        </p:txBody>
      </p:sp>
      <p:pic>
        <p:nvPicPr>
          <p:cNvPr id="7" name="図 6">
            <a:extLst>
              <a:ext uri="{FF2B5EF4-FFF2-40B4-BE49-F238E27FC236}">
                <a16:creationId xmlns:a16="http://schemas.microsoft.com/office/drawing/2014/main" id="{7C348865-4271-2CAD-D0BA-84D4655035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0682" y="2166630"/>
            <a:ext cx="11748773" cy="7119436"/>
          </a:xfrm>
          <a:prstGeom prst="rect">
            <a:avLst/>
          </a:prstGeom>
          <a:noFill/>
          <a:ln>
            <a:noFill/>
          </a:ln>
        </p:spPr>
      </p:pic>
      <p:sp>
        <p:nvSpPr>
          <p:cNvPr id="5" name="object 40">
            <a:extLst>
              <a:ext uri="{FF2B5EF4-FFF2-40B4-BE49-F238E27FC236}">
                <a16:creationId xmlns:a16="http://schemas.microsoft.com/office/drawing/2014/main" id="{CE296612-1FCD-4BB2-3C2C-3E81539FA076}"/>
              </a:ext>
            </a:extLst>
          </p:cNvPr>
          <p:cNvSpPr txBox="1"/>
          <p:nvPr/>
        </p:nvSpPr>
        <p:spPr>
          <a:xfrm>
            <a:off x="7884269" y="178733"/>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8EE9014D-DA26-FA68-7DA2-B05C623C08B9}"/>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P17</a:t>
            </a:r>
          </a:p>
        </p:txBody>
      </p:sp>
    </p:spTree>
    <p:extLst>
      <p:ext uri="{BB962C8B-B14F-4D97-AF65-F5344CB8AC3E}">
        <p14:creationId xmlns:p14="http://schemas.microsoft.com/office/powerpoint/2010/main" val="176551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E6E7-4B94-71E8-4A5C-33F15AF249DE}"/>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5B94AA1-8879-91FA-8D66-F6AC6E59D6C4}"/>
              </a:ext>
            </a:extLst>
          </p:cNvPr>
          <p:cNvSpPr txBox="1">
            <a:spLocks noGrp="1"/>
          </p:cNvSpPr>
          <p:nvPr>
            <p:ph type="title" idx="4294967295"/>
          </p:nvPr>
        </p:nvSpPr>
        <p:spPr>
          <a:xfrm>
            <a:off x="1332852" y="697101"/>
            <a:ext cx="1204024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スキル標準（</a:t>
            </a:r>
            <a:r>
              <a:rPr lang="en-US" altLang="ja-JP" sz="4000" dirty="0">
                <a:latin typeface="BIZ UDPゴシック" panose="020B0400000000000000" pitchFamily="50" charset="-128"/>
                <a:ea typeface="BIZ UDPゴシック" panose="020B0400000000000000" pitchFamily="50" charset="-128"/>
              </a:rPr>
              <a:t>ITSS</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E43BE20-D934-60D1-1124-FD916C2BA413}"/>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P18</a:t>
            </a:r>
          </a:p>
        </p:txBody>
      </p:sp>
      <p:sp>
        <p:nvSpPr>
          <p:cNvPr id="6" name="object 40">
            <a:extLst>
              <a:ext uri="{FF2B5EF4-FFF2-40B4-BE49-F238E27FC236}">
                <a16:creationId xmlns:a16="http://schemas.microsoft.com/office/drawing/2014/main" id="{1A7C4053-B2D4-1AC1-80A3-E0893B8D271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13" name="グループ化 12">
            <a:extLst>
              <a:ext uri="{FF2B5EF4-FFF2-40B4-BE49-F238E27FC236}">
                <a16:creationId xmlns:a16="http://schemas.microsoft.com/office/drawing/2014/main" id="{D3A8A862-FF5E-6769-5C37-C0A05308527F}"/>
              </a:ext>
            </a:extLst>
          </p:cNvPr>
          <p:cNvGrpSpPr/>
          <p:nvPr/>
        </p:nvGrpSpPr>
        <p:grpSpPr>
          <a:xfrm>
            <a:off x="1724297" y="1576393"/>
            <a:ext cx="15113725" cy="7762309"/>
            <a:chOff x="1802675" y="1615582"/>
            <a:chExt cx="15113725" cy="7762309"/>
          </a:xfrm>
        </p:grpSpPr>
        <p:sp>
          <p:nvSpPr>
            <p:cNvPr id="10" name="四角形: 角を丸くする 9">
              <a:extLst>
                <a:ext uri="{FF2B5EF4-FFF2-40B4-BE49-F238E27FC236}">
                  <a16:creationId xmlns:a16="http://schemas.microsoft.com/office/drawing/2014/main" id="{F43E9CC6-6CDF-20BD-8FDE-A0D3351AF600}"/>
                </a:ext>
              </a:extLst>
            </p:cNvPr>
            <p:cNvSpPr/>
            <p:nvPr/>
          </p:nvSpPr>
          <p:spPr>
            <a:xfrm>
              <a:off x="2802900" y="1867989"/>
              <a:ext cx="12328186" cy="5223727"/>
            </a:xfrm>
            <a:prstGeom prst="roundRect">
              <a:avLst>
                <a:gd name="adj" fmla="val 5128"/>
              </a:avLst>
            </a:prstGeom>
            <a:solidFill>
              <a:schemeClr val="accent6">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en-US" altLang="ja-JP" sz="2800" b="1"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スキル標準</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96B9945B-5F07-8927-14F9-A08DBA6C53BB}"/>
                </a:ext>
              </a:extLst>
            </p:cNvPr>
            <p:cNvSpPr/>
            <p:nvPr/>
          </p:nvSpPr>
          <p:spPr>
            <a:xfrm>
              <a:off x="3363272" y="2594049"/>
              <a:ext cx="11207442" cy="1364897"/>
            </a:xfrm>
            <a:prstGeom prst="roundRect">
              <a:avLst/>
            </a:prstGeom>
            <a:solidFill>
              <a:schemeClr val="accent6">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800" b="1" dirty="0">
                  <a:solidFill>
                    <a:schemeClr val="tx1"/>
                  </a:solidFill>
                  <a:latin typeface="BIZ UDPゴシック" panose="020B0400000000000000" pitchFamily="50" charset="-128"/>
                  <a:ea typeface="BIZ UDPゴシック" panose="020B0400000000000000" pitchFamily="50" charset="-128"/>
                </a:rPr>
                <a:t>1</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部：概要編</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dirty="0">
                  <a:solidFill>
                    <a:schemeClr val="tx1"/>
                  </a:solidFill>
                  <a:latin typeface="BIZ UDPゴシック" panose="020B0400000000000000" pitchFamily="50" charset="-128"/>
                  <a:ea typeface="BIZ UDPゴシック" panose="020B0400000000000000" pitchFamily="50" charset="-128"/>
                </a:rPr>
                <a:t>適用範囲・基本構造・構成要素解説</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769285D-391D-6388-C4C6-7DAB9A913AE5}"/>
                </a:ext>
              </a:extLst>
            </p:cNvPr>
            <p:cNvSpPr/>
            <p:nvPr/>
          </p:nvSpPr>
          <p:spPr>
            <a:xfrm>
              <a:off x="3363272" y="4069333"/>
              <a:ext cx="11207442" cy="1364897"/>
            </a:xfrm>
            <a:prstGeom prst="roundRect">
              <a:avLst/>
            </a:prstGeom>
            <a:solidFill>
              <a:schemeClr val="accent6">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2800" b="1" dirty="0">
                  <a:solidFill>
                    <a:schemeClr val="tx1"/>
                  </a:solidFill>
                  <a:latin typeface="BIZ UDPゴシック" panose="020B0400000000000000" pitchFamily="50" charset="-128"/>
                  <a:ea typeface="BIZ UDPゴシック" panose="020B0400000000000000" pitchFamily="50" charset="-128"/>
                </a:rPr>
                <a:t>2</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部：キャリア編</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dirty="0">
                  <a:solidFill>
                    <a:schemeClr val="tx1"/>
                  </a:solidFill>
                  <a:latin typeface="BIZ UDPゴシック" panose="020B0400000000000000" pitchFamily="50" charset="-128"/>
                  <a:ea typeface="BIZ UDPゴシック" panose="020B0400000000000000" pitchFamily="50" charset="-128"/>
                </a:rPr>
                <a:t>キャリアフレームワーク・職種の概要・達成度指標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4A59FE13-096A-3BE6-5409-350DB056FBD4}"/>
                </a:ext>
              </a:extLst>
            </p:cNvPr>
            <p:cNvSpPr/>
            <p:nvPr/>
          </p:nvSpPr>
          <p:spPr>
            <a:xfrm>
              <a:off x="3363272" y="5544616"/>
              <a:ext cx="11207442" cy="1364897"/>
            </a:xfrm>
            <a:prstGeom prst="roundRect">
              <a:avLst/>
            </a:prstGeom>
            <a:solidFill>
              <a:schemeClr val="accent6">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800" b="1" dirty="0">
                  <a:solidFill>
                    <a:schemeClr val="tx1"/>
                  </a:solidFill>
                  <a:latin typeface="BIZ UDPゴシック" panose="020B0400000000000000" pitchFamily="50" charset="-128"/>
                  <a:ea typeface="BIZ UDPゴシック" panose="020B0400000000000000" pitchFamily="50" charset="-128"/>
                </a:rPr>
                <a:t>3</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部：スキル編</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dirty="0">
                  <a:solidFill>
                    <a:schemeClr val="tx1"/>
                  </a:solidFill>
                  <a:latin typeface="BIZ UDPゴシック" panose="020B0400000000000000" pitchFamily="50" charset="-128"/>
                  <a:ea typeface="BIZ UDPゴシック" panose="020B0400000000000000" pitchFamily="50" charset="-128"/>
                </a:rPr>
                <a:t>スキルディクショナリ・スキル領域・スキル熟達度・研修ロードマップ</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D5AD2C7A-88F8-D829-E302-66163AD1A945}"/>
                </a:ext>
              </a:extLst>
            </p:cNvPr>
            <p:cNvSpPr/>
            <p:nvPr/>
          </p:nvSpPr>
          <p:spPr>
            <a:xfrm>
              <a:off x="2802900" y="7205675"/>
              <a:ext cx="12328186" cy="1210264"/>
            </a:xfrm>
            <a:prstGeom prst="roundRect">
              <a:avLst>
                <a:gd name="adj" fmla="val 20298"/>
              </a:avLst>
            </a:prstGeom>
            <a:solidFill>
              <a:schemeClr val="accent6">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附属書</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対象・目的別に</a:t>
              </a:r>
              <a:r>
                <a:rPr kumimoji="1" lang="en-US" altLang="ja-JP" sz="280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dirty="0">
                  <a:solidFill>
                    <a:schemeClr val="tx1"/>
                  </a:solidFill>
                  <a:latin typeface="BIZ UDPゴシック" panose="020B0400000000000000" pitchFamily="50" charset="-128"/>
                  <a:ea typeface="BIZ UDPゴシック" panose="020B0400000000000000" pitchFamily="50" charset="-128"/>
                </a:rPr>
                <a:t>スキル標準を活用するための資料を体系化</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155C4C42-A9FB-3246-C1E4-7DEADE5992AA}"/>
                </a:ext>
              </a:extLst>
            </p:cNvPr>
            <p:cNvSpPr/>
            <p:nvPr/>
          </p:nvSpPr>
          <p:spPr>
            <a:xfrm>
              <a:off x="1802675" y="1615582"/>
              <a:ext cx="14212388" cy="7306350"/>
            </a:xfrm>
            <a:prstGeom prst="roundRect">
              <a:avLst>
                <a:gd name="adj" fmla="val 5128"/>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10000"/>
                </a:lnSpc>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0F599285-CAD7-D117-1805-61E28EFE6E7B}"/>
                </a:ext>
              </a:extLst>
            </p:cNvPr>
            <p:cNvSpPr/>
            <p:nvPr/>
          </p:nvSpPr>
          <p:spPr>
            <a:xfrm>
              <a:off x="9261566" y="8530397"/>
              <a:ext cx="7654834" cy="84749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BIZ UDPゴシック" panose="020B0400000000000000" pitchFamily="50" charset="-128"/>
                  <a:ea typeface="BIZ UDPゴシック" panose="020B0400000000000000" pitchFamily="50" charset="-128"/>
                </a:rPr>
                <a:t>IT</a:t>
              </a:r>
              <a:r>
                <a:rPr lang="ja-JP" altLang="en-US" dirty="0">
                  <a:solidFill>
                    <a:schemeClr val="tx1"/>
                  </a:solidFill>
                  <a:latin typeface="BIZ UDPゴシック" panose="020B0400000000000000" pitchFamily="50" charset="-128"/>
                  <a:ea typeface="BIZ UDPゴシック" panose="020B0400000000000000" pitchFamily="50" charset="-128"/>
                </a:rPr>
                <a:t>スキル標準センターで内容に責任を持つ範囲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1758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84857-E007-9EC6-9FDB-0EAD00C098D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6F58AAD-4720-8392-FC61-93C2BACCEE3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スキル標準（</a:t>
            </a:r>
            <a:r>
              <a:rPr lang="en-US" altLang="ja-JP" sz="4000" dirty="0">
                <a:latin typeface="BIZ UDPゴシック" panose="020B0400000000000000" pitchFamily="50" charset="-128"/>
                <a:ea typeface="BIZ UDPゴシック" panose="020B0400000000000000" pitchFamily="50" charset="-128"/>
              </a:rPr>
              <a:t>ITSS</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BDFAF66-C1E3-0246-0670-3A3998ADAB26}"/>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22-2-2.】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sp>
        <p:nvSpPr>
          <p:cNvPr id="5" name="テキスト ボックス 4">
            <a:extLst>
              <a:ext uri="{FF2B5EF4-FFF2-40B4-BE49-F238E27FC236}">
                <a16:creationId xmlns:a16="http://schemas.microsoft.com/office/drawing/2014/main" id="{CB69FE40-C079-9E86-50A1-46859A90BA6D}"/>
              </a:ext>
            </a:extLst>
          </p:cNvPr>
          <p:cNvSpPr txBox="1"/>
          <p:nvPr/>
        </p:nvSpPr>
        <p:spPr>
          <a:xfrm>
            <a:off x="1332852" y="2174400"/>
            <a:ext cx="15456498" cy="7058022"/>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人材の成長や評価を行うための３つのポイント</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キャリアフレームワーク</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職種ごとにレベルが分かれており、全</a:t>
            </a:r>
            <a:r>
              <a:rPr kumimoji="1" lang="en-US" altLang="ja-JP" sz="3200" dirty="0">
                <a:latin typeface="BIZ UDPゴシック" panose="020B0400000000000000" pitchFamily="50" charset="-128"/>
                <a:ea typeface="BIZ UDPゴシック" panose="020B0400000000000000" pitchFamily="50" charset="-128"/>
              </a:rPr>
              <a:t>11</a:t>
            </a:r>
            <a:r>
              <a:rPr kumimoji="1" lang="ja-JP" altLang="en-US" sz="3200" dirty="0">
                <a:latin typeface="BIZ UDPゴシック" panose="020B0400000000000000" pitchFamily="50" charset="-128"/>
                <a:ea typeface="BIZ UDPゴシック" panose="020B0400000000000000" pitchFamily="50" charset="-128"/>
              </a:rPr>
              <a:t>種類と</a:t>
            </a:r>
            <a:r>
              <a:rPr kumimoji="1" lang="en-US" altLang="ja-JP" sz="3200" dirty="0">
                <a:latin typeface="BIZ UDPゴシック" panose="020B0400000000000000" pitchFamily="50" charset="-128"/>
                <a:ea typeface="BIZ UDPゴシック" panose="020B0400000000000000" pitchFamily="50" charset="-128"/>
              </a:rPr>
              <a:t>35</a:t>
            </a:r>
            <a:r>
              <a:rPr kumimoji="1" lang="ja-JP" altLang="en-US" sz="3200" dirty="0">
                <a:latin typeface="BIZ UDPゴシック" panose="020B0400000000000000" pitchFamily="50" charset="-128"/>
                <a:ea typeface="BIZ UDPゴシック" panose="020B0400000000000000" pitchFamily="50" charset="-128"/>
              </a:rPr>
              <a:t>の専門分野がある</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P19</a:t>
            </a:r>
            <a:r>
              <a:rPr kumimoji="1" lang="ja-JP" altLang="en-US" sz="3200" dirty="0">
                <a:latin typeface="BIZ UDPゴシック" panose="020B0400000000000000" pitchFamily="50" charset="-128"/>
                <a:ea typeface="BIZ UDPゴシック" panose="020B0400000000000000" pitchFamily="50" charset="-128"/>
              </a:rPr>
              <a:t>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職種の概要</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それぞれの職種がどんな仕事かの説明</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P20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22</a:t>
            </a:r>
            <a:r>
              <a:rPr kumimoji="1" lang="ja-JP" altLang="en-US" sz="3200" dirty="0">
                <a:latin typeface="BIZ UDPゴシック" panose="020B0400000000000000" pitchFamily="50" charset="-128"/>
                <a:ea typeface="BIZ UDPゴシック" panose="020B0400000000000000" pitchFamily="50" charset="-128"/>
              </a:rPr>
              <a:t>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達成度指標</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各人の経験や実績に基づいて</a:t>
            </a:r>
            <a:r>
              <a:rPr kumimoji="1" lang="en-US" altLang="ja-JP" sz="3200" dirty="0">
                <a:latin typeface="BIZ UDPゴシック" panose="020B0400000000000000" pitchFamily="50" charset="-128"/>
                <a:ea typeface="BIZ UDPゴシック" panose="020B0400000000000000" pitchFamily="50" charset="-128"/>
              </a:rPr>
              <a:t>7</a:t>
            </a:r>
            <a:r>
              <a:rPr kumimoji="1" lang="ja-JP" altLang="en-US" sz="3200" dirty="0">
                <a:latin typeface="BIZ UDPゴシック" panose="020B0400000000000000" pitchFamily="50" charset="-128"/>
                <a:ea typeface="BIZ UDPゴシック" panose="020B0400000000000000" pitchFamily="50" charset="-128"/>
              </a:rPr>
              <a:t>段階に評価する</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P522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24</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A473ECD6-AECE-2030-AAC4-401F8FC80E8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キャリア</a:t>
            </a:r>
          </a:p>
        </p:txBody>
      </p:sp>
      <p:sp>
        <p:nvSpPr>
          <p:cNvPr id="7" name="object 40">
            <a:extLst>
              <a:ext uri="{FF2B5EF4-FFF2-40B4-BE49-F238E27FC236}">
                <a16:creationId xmlns:a16="http://schemas.microsoft.com/office/drawing/2014/main" id="{0152BC77-3A9C-391D-B167-74289B6AA63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34281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13EB7-6AA9-8785-8F1D-0903AF60679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52DC2D5-CCE8-412B-B31B-9D34085282F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スキル標準（</a:t>
            </a:r>
            <a:r>
              <a:rPr lang="en-US" altLang="ja-JP" sz="4000" dirty="0">
                <a:latin typeface="BIZ UDPゴシック" panose="020B0400000000000000" pitchFamily="50" charset="-128"/>
                <a:ea typeface="BIZ UDPゴシック" panose="020B0400000000000000" pitchFamily="50" charset="-128"/>
              </a:rPr>
              <a:t>ITSS</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FE78196-4B4D-9F3F-E20E-D531DB426E23}"/>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P27</a:t>
            </a:r>
          </a:p>
        </p:txBody>
      </p:sp>
      <p:sp>
        <p:nvSpPr>
          <p:cNvPr id="5" name="テキスト ボックス 4">
            <a:extLst>
              <a:ext uri="{FF2B5EF4-FFF2-40B4-BE49-F238E27FC236}">
                <a16:creationId xmlns:a16="http://schemas.microsoft.com/office/drawing/2014/main" id="{65EF985E-0279-1223-8C36-AE2ED521B746}"/>
              </a:ext>
            </a:extLst>
          </p:cNvPr>
          <p:cNvSpPr txBox="1"/>
          <p:nvPr/>
        </p:nvSpPr>
        <p:spPr>
          <a:xfrm>
            <a:off x="1332852" y="2174400"/>
            <a:ext cx="15456498" cy="5974649"/>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人材が必要とする能力や技術。</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スキルディクショナリ</a:t>
            </a:r>
            <a:br>
              <a:rPr kumimoji="1"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スキル標準で定義されたすべてのスキルや知識を網羅している</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b="1"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スキル領域とスキル熟練度</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職種ごとにスキルや知識の整理を行い、それぞれのレベルを示している</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b="1"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研修ロードマップ</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職種ごとに必要なスキルを習得するための研修科目を明示している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2B57C0A6-3899-D8FB-2543-0C95105A57F7}"/>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スキル</a:t>
            </a:r>
          </a:p>
        </p:txBody>
      </p:sp>
      <p:sp>
        <p:nvSpPr>
          <p:cNvPr id="7" name="object 40">
            <a:extLst>
              <a:ext uri="{FF2B5EF4-FFF2-40B4-BE49-F238E27FC236}">
                <a16:creationId xmlns:a16="http://schemas.microsoft.com/office/drawing/2014/main" id="{E4FCC460-737E-22A5-89B5-7E41DF75854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8980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3BBA-8423-2477-D3AE-E7B8C8C5F3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E5A8394-9226-96CD-2FCB-54F814E2C13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ITSS</a:t>
            </a:r>
            <a:r>
              <a:rPr lang="ja-JP" altLang="en-US" sz="4000" dirty="0">
                <a:latin typeface="BIZ UDPゴシック" panose="020B0400000000000000" pitchFamily="50" charset="-128"/>
                <a:ea typeface="BIZ UDPゴシック" panose="020B0400000000000000" pitchFamily="50" charset="-128"/>
              </a:rPr>
              <a:t>＋（プラス）</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D75B1E1-3BAA-4053-86A9-D5A2246DDCE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P37</a:t>
            </a:r>
          </a:p>
        </p:txBody>
      </p:sp>
      <p:sp>
        <p:nvSpPr>
          <p:cNvPr id="5" name="テキスト ボックス 4">
            <a:extLst>
              <a:ext uri="{FF2B5EF4-FFF2-40B4-BE49-F238E27FC236}">
                <a16:creationId xmlns:a16="http://schemas.microsoft.com/office/drawing/2014/main" id="{5B274603-D91D-9BB9-BCA5-069A3CC67342}"/>
              </a:ext>
            </a:extLst>
          </p:cNvPr>
          <p:cNvSpPr txBox="1"/>
          <p:nvPr/>
        </p:nvSpPr>
        <p:spPr>
          <a:xfrm>
            <a:off x="1332852" y="1612800"/>
            <a:ext cx="15456498" cy="5974649"/>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従来の</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スキル標準（</a:t>
            </a:r>
            <a:r>
              <a:rPr kumimoji="1" lang="en-US" altLang="ja-JP" sz="3200" dirty="0">
                <a:latin typeface="BIZ UDPゴシック" panose="020B0400000000000000" pitchFamily="50" charset="-128"/>
                <a:ea typeface="BIZ UDPゴシック" panose="020B0400000000000000" pitchFamily="50" charset="-128"/>
              </a:rPr>
              <a:t>ITSS</a:t>
            </a:r>
            <a:r>
              <a:rPr kumimoji="1" lang="ja-JP" altLang="en-US" sz="3200" dirty="0">
                <a:latin typeface="BIZ UDPゴシック" panose="020B0400000000000000" pitchFamily="50" charset="-128"/>
                <a:ea typeface="BIZ UDPゴシック" panose="020B0400000000000000" pitchFamily="50" charset="-128"/>
              </a:rPr>
              <a:t>）を拡張し、第４次産業革命に向けられて求められる新たな領域の新しいスキルをカバーするために策定された。</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データサイエンス領域</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大量のデータを分析し、その結果を仕事で活用するために必要なタスクやスキルをまとめたもの</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P28</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31</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b="1"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アジャイル開発領域</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アジャイル開発のスキルを高めるための分野</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P31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32</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28BFDE63-0263-8BA5-2F52-C3EF4F667E52}"/>
              </a:ext>
            </a:extLst>
          </p:cNvPr>
          <p:cNvSpPr txBox="1"/>
          <p:nvPr/>
        </p:nvSpPr>
        <p:spPr>
          <a:xfrm>
            <a:off x="7884269" y="178733"/>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7430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F4CB8-1DA5-9A05-2C29-25FC468BCC8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3720C264-EE3F-2135-EDE0-ACA084AAEFF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ITSS</a:t>
            </a:r>
            <a:r>
              <a:rPr lang="ja-JP" altLang="en-US" sz="4000" dirty="0">
                <a:latin typeface="BIZ UDPゴシック" panose="020B0400000000000000" pitchFamily="50" charset="-128"/>
                <a:ea typeface="BIZ UDPゴシック" panose="020B0400000000000000" pitchFamily="50" charset="-128"/>
              </a:rPr>
              <a:t>＋（プラス）</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8759BF4-A716-870B-B533-DB937703AE1A}"/>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P37</a:t>
            </a:r>
          </a:p>
        </p:txBody>
      </p:sp>
      <p:sp>
        <p:nvSpPr>
          <p:cNvPr id="5" name="テキスト ボックス 4">
            <a:extLst>
              <a:ext uri="{FF2B5EF4-FFF2-40B4-BE49-F238E27FC236}">
                <a16:creationId xmlns:a16="http://schemas.microsoft.com/office/drawing/2014/main" id="{E63E93E6-C0D1-C532-CEBC-C15FEFD8CC3E}"/>
              </a:ext>
            </a:extLst>
          </p:cNvPr>
          <p:cNvSpPr txBox="1"/>
          <p:nvPr/>
        </p:nvSpPr>
        <p:spPr>
          <a:xfrm>
            <a:off x="1332852" y="1612800"/>
            <a:ext cx="15456498" cy="6516336"/>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従来の</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スキル標準（</a:t>
            </a:r>
            <a:r>
              <a:rPr kumimoji="1" lang="en-US" altLang="ja-JP" sz="3200" dirty="0">
                <a:latin typeface="BIZ UDPゴシック" panose="020B0400000000000000" pitchFamily="50" charset="-128"/>
                <a:ea typeface="BIZ UDPゴシック" panose="020B0400000000000000" pitchFamily="50" charset="-128"/>
              </a:rPr>
              <a:t>ITSS</a:t>
            </a:r>
            <a:r>
              <a:rPr kumimoji="1" lang="ja-JP" altLang="en-US" sz="3200" dirty="0">
                <a:latin typeface="BIZ UDPゴシック" panose="020B0400000000000000" pitchFamily="50" charset="-128"/>
                <a:ea typeface="BIZ UDPゴシック" panose="020B0400000000000000" pitchFamily="50" charset="-128"/>
              </a:rPr>
              <a:t>）を拡張し、第４次産業革命に向けられて求められる新たな領域の新しいスキルをカバーするために策定された。</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3"/>
            </a:pPr>
            <a:r>
              <a:rPr kumimoji="1" lang="en-US" altLang="ja-JP" sz="3200" b="1" dirty="0">
                <a:latin typeface="BIZ UDPゴシック" panose="020B0400000000000000" pitchFamily="50" charset="-128"/>
                <a:ea typeface="BIZ UDPゴシック" panose="020B0400000000000000" pitchFamily="50" charset="-128"/>
              </a:rPr>
              <a:t>IoT</a:t>
            </a:r>
            <a:r>
              <a:rPr kumimoji="1" lang="ja-JP" altLang="en-US" sz="3200" b="1" dirty="0">
                <a:latin typeface="BIZ UDPゴシック" panose="020B0400000000000000" pitchFamily="50" charset="-128"/>
                <a:ea typeface="BIZ UDPゴシック" panose="020B0400000000000000" pitchFamily="50" charset="-128"/>
              </a:rPr>
              <a:t>ソリューション領域</a:t>
            </a:r>
            <a:br>
              <a:rPr kumimoji="1"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IoT</a:t>
            </a:r>
            <a:r>
              <a:rPr kumimoji="1" lang="ja-JP" altLang="en-US" sz="3200" dirty="0">
                <a:latin typeface="BIZ UDPゴシック" panose="020B0400000000000000" pitchFamily="50" charset="-128"/>
                <a:ea typeface="BIZ UDPゴシック" panose="020B0400000000000000" pitchFamily="50" charset="-128"/>
              </a:rPr>
              <a:t>技術に必要なスキルを高めるための分野</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P32</a:t>
            </a:r>
            <a:r>
              <a:rPr kumimoji="1" lang="ja-JP" altLang="en-US" sz="3200" dirty="0">
                <a:latin typeface="BIZ UDPゴシック" panose="020B0400000000000000" pitchFamily="50" charset="-128"/>
                <a:ea typeface="BIZ UDPゴシック" panose="020B0400000000000000" pitchFamily="50" charset="-128"/>
              </a:rPr>
              <a:t>～３３参照＞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3"/>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3"/>
            </a:pPr>
            <a:r>
              <a:rPr kumimoji="1" lang="ja-JP" altLang="en-US" sz="3200" b="1" dirty="0">
                <a:latin typeface="BIZ UDPゴシック" panose="020B0400000000000000" pitchFamily="50" charset="-128"/>
                <a:ea typeface="BIZ UDPゴシック" panose="020B0400000000000000" pitchFamily="50" charset="-128"/>
              </a:rPr>
              <a:t>セキュリティ領域</a:t>
            </a:r>
            <a:br>
              <a:rPr kumimoji="1" lang="en-US" altLang="ja-JP" sz="3200" b="1"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企業のセキュリティ対策に必要なスキルや知識を整理・評価するための枠組み</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P33</a:t>
            </a:r>
            <a:r>
              <a:rPr kumimoji="1" lang="ja-JP" altLang="en-US" sz="3200" dirty="0">
                <a:latin typeface="BIZ UDPゴシック" panose="020B0400000000000000" pitchFamily="50" charset="-128"/>
                <a:ea typeface="BIZ UDPゴシック" panose="020B0400000000000000" pitchFamily="50" charset="-128"/>
              </a:rPr>
              <a:t>～３７参照＞</a:t>
            </a:r>
            <a:br>
              <a:rPr kumimoji="1" lang="en-US" altLang="ja-JP" sz="3200" b="1" dirty="0">
                <a:latin typeface="BIZ UDPゴシック" panose="020B0400000000000000" pitchFamily="50" charset="-128"/>
                <a:ea typeface="BIZ UDPゴシック" panose="020B0400000000000000" pitchFamily="50" charset="-128"/>
              </a:rPr>
            </a:br>
            <a:endParaRPr kumimoji="1" lang="en-US" altLang="ja-JP" sz="3200" b="1"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410856FD-3832-778F-67E1-767BF6AA66BC}"/>
              </a:ext>
            </a:extLst>
          </p:cNvPr>
          <p:cNvSpPr txBox="1"/>
          <p:nvPr/>
        </p:nvSpPr>
        <p:spPr>
          <a:xfrm>
            <a:off x="7884269" y="178733"/>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8565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A028-D4A8-7E4B-3AA9-457087CEC383}"/>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9C20EBB-CD29-3BA0-22F4-43C3901B125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ｉコンピテンシ ディクショナリ（</a:t>
            </a:r>
            <a:r>
              <a:rPr kumimoji="1" lang="en-US" altLang="ja-JP" sz="40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iCD</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4" name="テキスト ボックス 3">
            <a:extLst>
              <a:ext uri="{FF2B5EF4-FFF2-40B4-BE49-F238E27FC236}">
                <a16:creationId xmlns:a16="http://schemas.microsoft.com/office/drawing/2014/main" id="{9D2B372A-BD0A-7B1C-C70E-A647391D34EA}"/>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
        <p:nvSpPr>
          <p:cNvPr id="5" name="テキスト ボックス 4">
            <a:extLst>
              <a:ext uri="{FF2B5EF4-FFF2-40B4-BE49-F238E27FC236}">
                <a16:creationId xmlns:a16="http://schemas.microsoft.com/office/drawing/2014/main" id="{39B7FF9B-09A1-8253-A680-D719BA54E9BE}"/>
              </a:ext>
            </a:extLst>
          </p:cNvPr>
          <p:cNvSpPr txBox="1"/>
          <p:nvPr/>
        </p:nvSpPr>
        <p:spPr>
          <a:xfrm>
            <a:off x="1332852" y="2174400"/>
            <a:ext cx="15456498" cy="1641155"/>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企業や</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技術者が人材育成やスキル向上のために使うツール。</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「タスクディクショナリ」（仕事の一覧）と「スキルディクショナリ」（必要なスキルの一覧）で構成されている。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4D2DEE67-34E5-EADF-1C86-1C6A3215D957}"/>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ｉコンピテンシ ディクショナリの考え方</a:t>
            </a:r>
          </a:p>
        </p:txBody>
      </p:sp>
      <p:pic>
        <p:nvPicPr>
          <p:cNvPr id="3" name="図 2">
            <a:extLst>
              <a:ext uri="{FF2B5EF4-FFF2-40B4-BE49-F238E27FC236}">
                <a16:creationId xmlns:a16="http://schemas.microsoft.com/office/drawing/2014/main" id="{6DE7971D-DC30-ADA9-65AB-05BC0F50D6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451" y="3859023"/>
            <a:ext cx="10589550" cy="5258211"/>
          </a:xfrm>
          <a:prstGeom prst="rect">
            <a:avLst/>
          </a:prstGeom>
          <a:noFill/>
          <a:ln>
            <a:noFill/>
          </a:ln>
        </p:spPr>
      </p:pic>
      <p:sp>
        <p:nvSpPr>
          <p:cNvPr id="9" name="object 40">
            <a:extLst>
              <a:ext uri="{FF2B5EF4-FFF2-40B4-BE49-F238E27FC236}">
                <a16:creationId xmlns:a16="http://schemas.microsoft.com/office/drawing/2014/main" id="{8ABACE93-20EE-5B4A-C644-23D25409DEB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68998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161B8-6C6C-BBA8-C264-03E2696E751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8E45FA8-517E-0FCB-EE9B-A999D579BA2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ｉコンピテンシ ディクショナリ（</a:t>
            </a:r>
            <a:r>
              <a:rPr kumimoji="1" lang="en-US" altLang="ja-JP" sz="40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iCD</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6" name="テキスト プレースホルダー 2">
            <a:extLst>
              <a:ext uri="{FF2B5EF4-FFF2-40B4-BE49-F238E27FC236}">
                <a16:creationId xmlns:a16="http://schemas.microsoft.com/office/drawing/2014/main" id="{55EB71DD-9406-E1B5-1C49-D39DC975B327}"/>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「タスクディクショナリ」の考え方</a:t>
            </a:r>
          </a:p>
        </p:txBody>
      </p:sp>
      <p:pic>
        <p:nvPicPr>
          <p:cNvPr id="7" name="グラフィックス 1">
            <a:extLst>
              <a:ext uri="{FF2B5EF4-FFF2-40B4-BE49-F238E27FC236}">
                <a16:creationId xmlns:a16="http://schemas.microsoft.com/office/drawing/2014/main" id="{E0CF002B-4989-FE48-7C07-E4B26D597C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1419" y="2114076"/>
            <a:ext cx="9620476" cy="7215817"/>
          </a:xfrm>
          <a:prstGeom prst="rect">
            <a:avLst/>
          </a:prstGeom>
        </p:spPr>
      </p:pic>
      <p:sp>
        <p:nvSpPr>
          <p:cNvPr id="5" name="object 40">
            <a:extLst>
              <a:ext uri="{FF2B5EF4-FFF2-40B4-BE49-F238E27FC236}">
                <a16:creationId xmlns:a16="http://schemas.microsoft.com/office/drawing/2014/main" id="{D49F6178-B4EE-F3E6-C6FB-55DE731F12C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26B0128D-AA07-E188-77A7-88974CBB3097}"/>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Tree>
    <p:extLst>
      <p:ext uri="{BB962C8B-B14F-4D97-AF65-F5344CB8AC3E}">
        <p14:creationId xmlns:p14="http://schemas.microsoft.com/office/powerpoint/2010/main" val="63463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9AC9-9C07-0FE2-529D-F8BD5D432219}"/>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C4C62BA3-609B-6937-D6CB-F58223DCCAE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ｉコンピテンシ ディクショナリ（</a:t>
            </a:r>
            <a:r>
              <a:rPr kumimoji="1" lang="en-US" altLang="ja-JP" sz="40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iCD</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6" name="テキスト プレースホルダー 2">
            <a:extLst>
              <a:ext uri="{FF2B5EF4-FFF2-40B4-BE49-F238E27FC236}">
                <a16:creationId xmlns:a16="http://schemas.microsoft.com/office/drawing/2014/main" id="{4A36870E-6028-6732-7DBC-E892F44108A4}"/>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「スキルディクショナリ」の考え方</a:t>
            </a:r>
          </a:p>
        </p:txBody>
      </p:sp>
      <p:pic>
        <p:nvPicPr>
          <p:cNvPr id="3" name="図 2">
            <a:extLst>
              <a:ext uri="{FF2B5EF4-FFF2-40B4-BE49-F238E27FC236}">
                <a16:creationId xmlns:a16="http://schemas.microsoft.com/office/drawing/2014/main" id="{511773D1-17B9-C874-0DB5-E5359D365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5500" y="2583174"/>
            <a:ext cx="10510096" cy="6980183"/>
          </a:xfrm>
          <a:prstGeom prst="rect">
            <a:avLst/>
          </a:prstGeom>
          <a:noFill/>
          <a:ln>
            <a:noFill/>
          </a:ln>
        </p:spPr>
      </p:pic>
      <p:sp>
        <p:nvSpPr>
          <p:cNvPr id="7" name="object 40">
            <a:extLst>
              <a:ext uri="{FF2B5EF4-FFF2-40B4-BE49-F238E27FC236}">
                <a16:creationId xmlns:a16="http://schemas.microsoft.com/office/drawing/2014/main" id="{40F59642-A8A6-C41E-048C-370DC65A7FA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2F98500F-924B-D6AB-03C8-957BEED892A7}"/>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Tree>
    <p:extLst>
      <p:ext uri="{BB962C8B-B14F-4D97-AF65-F5344CB8AC3E}">
        <p14:creationId xmlns:p14="http://schemas.microsoft.com/office/powerpoint/2010/main" val="252773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E396-921A-E502-8AF1-A81A2663AA03}"/>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38BCDD4-C71D-1823-9BB4-E220DA748EB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ｉコンピテンシ ディクショナリ（</a:t>
            </a:r>
            <a:r>
              <a:rPr kumimoji="1" lang="en-US" altLang="ja-JP" sz="40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iCD</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6" name="テキスト プレースホルダー 2">
            <a:extLst>
              <a:ext uri="{FF2B5EF4-FFF2-40B4-BE49-F238E27FC236}">
                <a16:creationId xmlns:a16="http://schemas.microsoft.com/office/drawing/2014/main" id="{EA0F42D1-86EB-B521-97A4-32829381198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ｉコンピテンシ ディクショナリ（</a:t>
            </a:r>
            <a:r>
              <a:rPr kumimoji="1" lang="en-US" altLang="ja-JP" sz="36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iCD</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の利活用の形態</a:t>
            </a:r>
            <a:endPar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03B3A4C9-DBD3-BF37-D5DD-C20671C7CCD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5E3A07F4-719A-538A-A8C4-703C11AFA733}"/>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grpSp>
        <p:nvGrpSpPr>
          <p:cNvPr id="22" name="グループ化 21">
            <a:extLst>
              <a:ext uri="{FF2B5EF4-FFF2-40B4-BE49-F238E27FC236}">
                <a16:creationId xmlns:a16="http://schemas.microsoft.com/office/drawing/2014/main" id="{9AEF7067-69B1-FB39-EE3A-4A860BBFD684}"/>
              </a:ext>
            </a:extLst>
          </p:cNvPr>
          <p:cNvGrpSpPr/>
          <p:nvPr/>
        </p:nvGrpSpPr>
        <p:grpSpPr>
          <a:xfrm>
            <a:off x="1328065" y="2316901"/>
            <a:ext cx="15931234" cy="7034917"/>
            <a:chOff x="1383485" y="2316901"/>
            <a:chExt cx="15931234" cy="7034917"/>
          </a:xfrm>
        </p:grpSpPr>
        <p:pic>
          <p:nvPicPr>
            <p:cNvPr id="5" name="図 4">
              <a:extLst>
                <a:ext uri="{FF2B5EF4-FFF2-40B4-BE49-F238E27FC236}">
                  <a16:creationId xmlns:a16="http://schemas.microsoft.com/office/drawing/2014/main" id="{0B926E15-BD8F-DB53-6607-50C36D36B3F3}"/>
                </a:ext>
              </a:extLst>
            </p:cNvPr>
            <p:cNvPicPr>
              <a:picLocks noChangeAspect="1"/>
            </p:cNvPicPr>
            <p:nvPr/>
          </p:nvPicPr>
          <p:blipFill>
            <a:blip r:embed="rId3">
              <a:extLst>
                <a:ext uri="{28A0092B-C50C-407E-A947-70E740481C1C}">
                  <a14:useLocalDpi xmlns:a14="http://schemas.microsoft.com/office/drawing/2010/main" val="0"/>
                </a:ext>
              </a:extLst>
            </a:blip>
            <a:srcRect l="15626" t="3464" r="75338" b="86551"/>
            <a:stretch>
              <a:fillRect/>
            </a:stretch>
          </p:blipFill>
          <p:spPr bwMode="auto">
            <a:xfrm>
              <a:off x="1561814" y="3986697"/>
              <a:ext cx="1318718" cy="1093502"/>
            </a:xfrm>
            <a:prstGeom prst="rect">
              <a:avLst/>
            </a:prstGeom>
            <a:noFill/>
            <a:ln>
              <a:noFill/>
            </a:ln>
          </p:spPr>
        </p:pic>
        <p:pic>
          <p:nvPicPr>
            <p:cNvPr id="4" name="図 3">
              <a:extLst>
                <a:ext uri="{FF2B5EF4-FFF2-40B4-BE49-F238E27FC236}">
                  <a16:creationId xmlns:a16="http://schemas.microsoft.com/office/drawing/2014/main" id="{CDD7F0C0-FD49-D2AA-70D7-FF28B3CA3BA7}"/>
                </a:ext>
              </a:extLst>
            </p:cNvPr>
            <p:cNvPicPr>
              <a:picLocks noChangeAspect="1"/>
            </p:cNvPicPr>
            <p:nvPr/>
          </p:nvPicPr>
          <p:blipFill>
            <a:blip r:embed="rId3">
              <a:extLst>
                <a:ext uri="{28A0092B-C50C-407E-A947-70E740481C1C}">
                  <a14:useLocalDpi xmlns:a14="http://schemas.microsoft.com/office/drawing/2010/main" val="0"/>
                </a:ext>
              </a:extLst>
            </a:blip>
            <a:srcRect l="64463" t="3544" r="25318" b="87315"/>
            <a:stretch>
              <a:fillRect/>
            </a:stretch>
          </p:blipFill>
          <p:spPr bwMode="auto">
            <a:xfrm>
              <a:off x="15590842" y="3887934"/>
              <a:ext cx="1586916" cy="1065066"/>
            </a:xfrm>
            <a:prstGeom prst="rect">
              <a:avLst/>
            </a:prstGeom>
            <a:noFill/>
            <a:ln>
              <a:noFill/>
            </a:ln>
          </p:spPr>
        </p:pic>
        <p:grpSp>
          <p:nvGrpSpPr>
            <p:cNvPr id="19" name="グループ化 18">
              <a:extLst>
                <a:ext uri="{FF2B5EF4-FFF2-40B4-BE49-F238E27FC236}">
                  <a16:creationId xmlns:a16="http://schemas.microsoft.com/office/drawing/2014/main" id="{F4DE6D15-A776-1714-B197-FDB99215A6A8}"/>
                </a:ext>
              </a:extLst>
            </p:cNvPr>
            <p:cNvGrpSpPr/>
            <p:nvPr/>
          </p:nvGrpSpPr>
          <p:grpSpPr>
            <a:xfrm>
              <a:off x="3259627" y="2316901"/>
              <a:ext cx="12265597" cy="7034917"/>
              <a:chOff x="3398175" y="2316901"/>
              <a:chExt cx="12265597" cy="7034917"/>
            </a:xfrm>
          </p:grpSpPr>
          <p:pic>
            <p:nvPicPr>
              <p:cNvPr id="9" name="図 8">
                <a:extLst>
                  <a:ext uri="{FF2B5EF4-FFF2-40B4-BE49-F238E27FC236}">
                    <a16:creationId xmlns:a16="http://schemas.microsoft.com/office/drawing/2014/main" id="{4ADFAF10-9C08-5679-E4CD-B4E957335204}"/>
                  </a:ext>
                </a:extLst>
              </p:cNvPr>
              <p:cNvPicPr>
                <a:picLocks noChangeAspect="1"/>
              </p:cNvPicPr>
              <p:nvPr/>
            </p:nvPicPr>
            <p:blipFill>
              <a:blip r:embed="rId3">
                <a:extLst>
                  <a:ext uri="{28A0092B-C50C-407E-A947-70E740481C1C}">
                    <a14:useLocalDpi xmlns:a14="http://schemas.microsoft.com/office/drawing/2010/main" val="0"/>
                  </a:ext>
                </a:extLst>
              </a:blip>
              <a:srcRect l="3473" t="22400" r="62626" b="4661"/>
              <a:stretch>
                <a:fillRect/>
              </a:stretch>
            </p:blipFill>
            <p:spPr bwMode="auto">
              <a:xfrm>
                <a:off x="3491342" y="2317115"/>
                <a:ext cx="4267185" cy="6889538"/>
              </a:xfrm>
              <a:prstGeom prst="rect">
                <a:avLst/>
              </a:prstGeom>
              <a:noFill/>
              <a:ln>
                <a:noFill/>
              </a:ln>
            </p:spPr>
          </p:pic>
          <p:pic>
            <p:nvPicPr>
              <p:cNvPr id="10" name="図 9">
                <a:extLst>
                  <a:ext uri="{FF2B5EF4-FFF2-40B4-BE49-F238E27FC236}">
                    <a16:creationId xmlns:a16="http://schemas.microsoft.com/office/drawing/2014/main" id="{0E56526D-CACA-DEB7-ACCD-8A8B33CCD5DB}"/>
                  </a:ext>
                </a:extLst>
              </p:cNvPr>
              <p:cNvPicPr>
                <a:picLocks noChangeAspect="1"/>
              </p:cNvPicPr>
              <p:nvPr/>
            </p:nvPicPr>
            <p:blipFill>
              <a:blip r:embed="rId3">
                <a:extLst>
                  <a:ext uri="{28A0092B-C50C-407E-A947-70E740481C1C}">
                    <a14:useLocalDpi xmlns:a14="http://schemas.microsoft.com/office/drawing/2010/main" val="0"/>
                  </a:ext>
                </a:extLst>
              </a:blip>
              <a:srcRect l="78532" t="78771" r="7889" b="13180"/>
              <a:stretch>
                <a:fillRect/>
              </a:stretch>
            </p:blipFill>
            <p:spPr bwMode="auto">
              <a:xfrm>
                <a:off x="13518158" y="7864215"/>
                <a:ext cx="1315171" cy="585034"/>
              </a:xfrm>
              <a:prstGeom prst="rect">
                <a:avLst/>
              </a:prstGeom>
              <a:noFill/>
              <a:ln>
                <a:noFill/>
              </a:ln>
            </p:spPr>
          </p:pic>
          <p:pic>
            <p:nvPicPr>
              <p:cNvPr id="11" name="図 10">
                <a:extLst>
                  <a:ext uri="{FF2B5EF4-FFF2-40B4-BE49-F238E27FC236}">
                    <a16:creationId xmlns:a16="http://schemas.microsoft.com/office/drawing/2014/main" id="{48100EB7-D1F0-B79A-9C42-730BB9429E05}"/>
                  </a:ext>
                </a:extLst>
              </p:cNvPr>
              <p:cNvPicPr>
                <a:picLocks noChangeAspect="1"/>
              </p:cNvPicPr>
              <p:nvPr/>
            </p:nvPicPr>
            <p:blipFill>
              <a:blip r:embed="rId3">
                <a:extLst>
                  <a:ext uri="{28A0092B-C50C-407E-A947-70E740481C1C}">
                    <a14:useLocalDpi xmlns:a14="http://schemas.microsoft.com/office/drawing/2010/main" val="0"/>
                  </a:ext>
                </a:extLst>
              </a:blip>
              <a:srcRect l="44632" t="23222" r="25549" b="4194"/>
              <a:stretch>
                <a:fillRect/>
              </a:stretch>
            </p:blipFill>
            <p:spPr bwMode="auto">
              <a:xfrm>
                <a:off x="8805067" y="2330969"/>
                <a:ext cx="3771809" cy="6889538"/>
              </a:xfrm>
              <a:prstGeom prst="rect">
                <a:avLst/>
              </a:prstGeom>
              <a:noFill/>
              <a:ln>
                <a:noFill/>
              </a:ln>
            </p:spPr>
          </p:pic>
          <p:pic>
            <p:nvPicPr>
              <p:cNvPr id="12" name="図 11">
                <a:extLst>
                  <a:ext uri="{FF2B5EF4-FFF2-40B4-BE49-F238E27FC236}">
                    <a16:creationId xmlns:a16="http://schemas.microsoft.com/office/drawing/2014/main" id="{48EC85DD-9E2B-D4E2-D915-24A469EB978A}"/>
                  </a:ext>
                </a:extLst>
              </p:cNvPr>
              <p:cNvPicPr>
                <a:picLocks noChangeAspect="1"/>
              </p:cNvPicPr>
              <p:nvPr/>
            </p:nvPicPr>
            <p:blipFill>
              <a:blip r:embed="rId3">
                <a:extLst>
                  <a:ext uri="{28A0092B-C50C-407E-A947-70E740481C1C}">
                    <a14:useLocalDpi xmlns:a14="http://schemas.microsoft.com/office/drawing/2010/main" val="0"/>
                  </a:ext>
                </a:extLst>
              </a:blip>
              <a:srcRect l="74231" t="23315" r="2805" b="21801"/>
              <a:stretch>
                <a:fillRect/>
              </a:stretch>
            </p:blipFill>
            <p:spPr bwMode="auto">
              <a:xfrm>
                <a:off x="12563022" y="2528499"/>
                <a:ext cx="2905518" cy="5211021"/>
              </a:xfrm>
              <a:prstGeom prst="rect">
                <a:avLst/>
              </a:prstGeom>
              <a:noFill/>
              <a:ln>
                <a:noFill/>
              </a:ln>
            </p:spPr>
          </p:pic>
          <p:sp>
            <p:nvSpPr>
              <p:cNvPr id="14" name="テキスト ボックス 13">
                <a:extLst>
                  <a:ext uri="{FF2B5EF4-FFF2-40B4-BE49-F238E27FC236}">
                    <a16:creationId xmlns:a16="http://schemas.microsoft.com/office/drawing/2014/main" id="{9919AA6D-F621-409F-5073-928E04295886}"/>
                  </a:ext>
                </a:extLst>
              </p:cNvPr>
              <p:cNvSpPr txBox="1"/>
              <p:nvPr/>
            </p:nvSpPr>
            <p:spPr>
              <a:xfrm>
                <a:off x="12985148" y="8477476"/>
                <a:ext cx="2339102" cy="738664"/>
              </a:xfrm>
              <a:prstGeom prst="rect">
                <a:avLst/>
              </a:prstGeom>
              <a:noFill/>
            </p:spPr>
            <p:txBody>
              <a:bodyPr wrap="none" rtlCol="0">
                <a:spAutoFit/>
              </a:bodyPr>
              <a:lstStyle/>
              <a:p>
                <a:pPr algn="ctr"/>
                <a:r>
                  <a:rPr lang="ja-JP" altLang="en-US" sz="2400" b="1" dirty="0">
                    <a:latin typeface="+mj-ea"/>
                    <a:ea typeface="+mj-ea"/>
                  </a:rPr>
                  <a:t>個人での利活用</a:t>
                </a:r>
                <a:endParaRPr lang="en-US" altLang="ja-JP" sz="2400" b="1" dirty="0">
                  <a:latin typeface="+mj-ea"/>
                  <a:ea typeface="+mj-ea"/>
                </a:endParaRPr>
              </a:p>
              <a:p>
                <a:pPr algn="ctr"/>
                <a:r>
                  <a:rPr kumimoji="1" lang="ja-JP" altLang="en-US" sz="1800" b="1" dirty="0">
                    <a:latin typeface="+mj-ea"/>
                    <a:ea typeface="+mj-ea"/>
                  </a:rPr>
                  <a:t>（</a:t>
                </a:r>
                <a:r>
                  <a:rPr kumimoji="1" lang="en-US" altLang="ja-JP" sz="1800" b="1" dirty="0">
                    <a:latin typeface="+mj-ea"/>
                    <a:ea typeface="+mj-ea"/>
                  </a:rPr>
                  <a:t>IT</a:t>
                </a:r>
                <a:r>
                  <a:rPr kumimoji="1" lang="ja-JP" altLang="en-US" sz="1800" b="1" dirty="0">
                    <a:latin typeface="+mj-ea"/>
                    <a:ea typeface="+mj-ea"/>
                  </a:rPr>
                  <a:t>技術者、学生）</a:t>
                </a:r>
              </a:p>
            </p:txBody>
          </p:sp>
          <p:sp>
            <p:nvSpPr>
              <p:cNvPr id="17" name="四角形: 角を丸くする 16">
                <a:extLst>
                  <a:ext uri="{FF2B5EF4-FFF2-40B4-BE49-F238E27FC236}">
                    <a16:creationId xmlns:a16="http://schemas.microsoft.com/office/drawing/2014/main" id="{0DB0B5A8-5A3B-080A-8B65-DCCEA73E83EE}"/>
                  </a:ext>
                </a:extLst>
              </p:cNvPr>
              <p:cNvSpPr/>
              <p:nvPr/>
            </p:nvSpPr>
            <p:spPr>
              <a:xfrm>
                <a:off x="3398175" y="2317115"/>
                <a:ext cx="4793378" cy="7034703"/>
              </a:xfrm>
              <a:prstGeom prst="roundRect">
                <a:avLst>
                  <a:gd name="adj" fmla="val 4958"/>
                </a:avLst>
              </a:prstGeom>
              <a:noFill/>
              <a:ln w="57150">
                <a:solidFill>
                  <a:srgbClr val="1560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36DEE9A-63E1-E149-C0F4-62FBDDA1DC4B}"/>
                  </a:ext>
                </a:extLst>
              </p:cNvPr>
              <p:cNvSpPr/>
              <p:nvPr/>
            </p:nvSpPr>
            <p:spPr>
              <a:xfrm>
                <a:off x="8370552" y="2316901"/>
                <a:ext cx="7293220" cy="7034703"/>
              </a:xfrm>
              <a:prstGeom prst="roundRect">
                <a:avLst>
                  <a:gd name="adj" fmla="val 4958"/>
                </a:avLst>
              </a:prstGeom>
              <a:noFill/>
              <a:ln w="57150">
                <a:solidFill>
                  <a:srgbClr val="FF6D6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A5D084-17F1-203E-C47C-B42CED9856CC}"/>
                  </a:ext>
                </a:extLst>
              </p:cNvPr>
              <p:cNvSpPr txBox="1"/>
              <p:nvPr/>
            </p:nvSpPr>
            <p:spPr>
              <a:xfrm>
                <a:off x="7822895" y="3435932"/>
                <a:ext cx="851515" cy="492443"/>
              </a:xfrm>
              <a:prstGeom prst="rect">
                <a:avLst/>
              </a:prstGeom>
              <a:solidFill>
                <a:schemeClr val="bg1"/>
              </a:solidFill>
            </p:spPr>
            <p:txBody>
              <a:bodyPr wrap="none" rtlCol="0" anchor="ctr">
                <a:spAutoFit/>
              </a:bodyPr>
              <a:lstStyle/>
              <a:p>
                <a:pPr algn="ctr"/>
                <a:r>
                  <a:rPr kumimoji="1" lang="ja-JP" altLang="en-US" b="1" dirty="0"/>
                  <a:t>連携</a:t>
                </a:r>
              </a:p>
            </p:txBody>
          </p:sp>
          <p:sp>
            <p:nvSpPr>
              <p:cNvPr id="15" name="矢印: 上下 14">
                <a:extLst>
                  <a:ext uri="{FF2B5EF4-FFF2-40B4-BE49-F238E27FC236}">
                    <a16:creationId xmlns:a16="http://schemas.microsoft.com/office/drawing/2014/main" id="{84FDD1B0-1A8A-9C1B-032D-F3946DDBC097}"/>
                  </a:ext>
                </a:extLst>
              </p:cNvPr>
              <p:cNvSpPr/>
              <p:nvPr/>
            </p:nvSpPr>
            <p:spPr>
              <a:xfrm rot="16200000" flipH="1">
                <a:off x="7805678" y="3646050"/>
                <a:ext cx="846980" cy="1195176"/>
              </a:xfrm>
              <a:prstGeom prst="upDownArrow">
                <a:avLst/>
              </a:prstGeom>
              <a:solidFill>
                <a:srgbClr val="7F7F7F"/>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7F7F7F"/>
                    </a:solidFill>
                  </a:ln>
                </a:endParaRPr>
              </a:p>
            </p:txBody>
          </p:sp>
        </p:grpSp>
        <p:sp>
          <p:nvSpPr>
            <p:cNvPr id="20" name="テキスト ボックス 19">
              <a:extLst>
                <a:ext uri="{FF2B5EF4-FFF2-40B4-BE49-F238E27FC236}">
                  <a16:creationId xmlns:a16="http://schemas.microsoft.com/office/drawing/2014/main" id="{84727D87-BC4D-B002-873E-FF8E94605AFE}"/>
                </a:ext>
              </a:extLst>
            </p:cNvPr>
            <p:cNvSpPr txBox="1"/>
            <p:nvPr/>
          </p:nvSpPr>
          <p:spPr>
            <a:xfrm>
              <a:off x="1383485" y="5080199"/>
              <a:ext cx="1723549" cy="1534266"/>
            </a:xfrm>
            <a:prstGeom prst="rect">
              <a:avLst/>
            </a:prstGeom>
            <a:noFill/>
          </p:spPr>
          <p:txBody>
            <a:bodyPr wrap="none" rtlCol="0">
              <a:spAutoFit/>
            </a:bodyPr>
            <a:lstStyle/>
            <a:p>
              <a:pPr algn="ctr">
                <a:lnSpc>
                  <a:spcPct val="110000"/>
                </a:lnSpc>
              </a:pPr>
              <a:r>
                <a:rPr kumimoji="1" lang="ja-JP" altLang="en-US" sz="2400" b="1" dirty="0">
                  <a:latin typeface="BIZ UDPゴシック" panose="020B0400000000000000" pitchFamily="50" charset="-128"/>
                  <a:ea typeface="BIZ UDPゴシック" panose="020B0400000000000000" pitchFamily="50" charset="-128"/>
                </a:rPr>
                <a:t>企業・組織</a:t>
              </a:r>
              <a:endParaRPr kumimoji="1" lang="en-US" altLang="ja-JP" sz="2400" b="1" dirty="0">
                <a:latin typeface="BIZ UDPゴシック" panose="020B0400000000000000" pitchFamily="50" charset="-128"/>
                <a:ea typeface="BIZ UDPゴシック" panose="020B0400000000000000" pitchFamily="50" charset="-128"/>
              </a:endParaRPr>
            </a:p>
            <a:p>
              <a:pPr>
                <a:lnSpc>
                  <a:spcPct val="110000"/>
                </a:lnSpc>
              </a:pPr>
              <a:r>
                <a:rPr lang="ja-JP" altLang="en-US" sz="2400" b="1" dirty="0">
                  <a:latin typeface="BIZ UDPゴシック" panose="020B0400000000000000" pitchFamily="50" charset="-128"/>
                  <a:ea typeface="BIZ UDPゴシック" panose="020B0400000000000000" pitchFamily="50" charset="-128"/>
                </a:rPr>
                <a:t>での利活用</a:t>
              </a:r>
              <a:endParaRPr lang="en-US" altLang="ja-JP" sz="2400" b="1"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IT</a:t>
              </a:r>
              <a:r>
                <a:rPr kumimoji="1" lang="ja-JP" altLang="en-US" sz="2000" dirty="0">
                  <a:latin typeface="BIZ UDPゴシック" panose="020B0400000000000000" pitchFamily="50" charset="-128"/>
                  <a:ea typeface="BIZ UDPゴシック" panose="020B0400000000000000" pitchFamily="50" charset="-128"/>
                </a:rPr>
                <a:t>ベンダー</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lang="ja-JP" altLang="en-US" sz="2000" dirty="0">
                  <a:latin typeface="BIZ UDPゴシック" panose="020B0400000000000000" pitchFamily="50" charset="-128"/>
                  <a:ea typeface="BIZ UDPゴシック" panose="020B0400000000000000" pitchFamily="50" charset="-128"/>
                </a:rPr>
                <a:t>ユーザ企業</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AB4E111-F82F-55E4-BFBD-B3387700C026}"/>
                </a:ext>
              </a:extLst>
            </p:cNvPr>
            <p:cNvSpPr txBox="1"/>
            <p:nvPr/>
          </p:nvSpPr>
          <p:spPr>
            <a:xfrm>
              <a:off x="15591170" y="5066344"/>
              <a:ext cx="1723549" cy="1253933"/>
            </a:xfrm>
            <a:prstGeom prst="rect">
              <a:avLst/>
            </a:prstGeom>
            <a:noFill/>
          </p:spPr>
          <p:txBody>
            <a:bodyPr wrap="none" rtlCol="0">
              <a:spAutoFit/>
            </a:bodyPr>
            <a:lstStyle/>
            <a:p>
              <a:pPr algn="ctr">
                <a:lnSpc>
                  <a:spcPct val="110000"/>
                </a:lnSpc>
              </a:pPr>
              <a:r>
                <a:rPr kumimoji="1" lang="ja-JP" altLang="en-US" sz="2400" b="1" dirty="0">
                  <a:latin typeface="BIZ UDPゴシック" panose="020B0400000000000000" pitchFamily="50" charset="-128"/>
                  <a:ea typeface="BIZ UDPゴシック" panose="020B0400000000000000" pitchFamily="50" charset="-128"/>
                </a:rPr>
                <a:t>学校等</a:t>
              </a:r>
              <a:endParaRPr kumimoji="1" lang="en-US" altLang="ja-JP" sz="2400" b="1" dirty="0">
                <a:latin typeface="BIZ UDPゴシック" panose="020B0400000000000000" pitchFamily="50" charset="-128"/>
                <a:ea typeface="BIZ UDPゴシック" panose="020B0400000000000000" pitchFamily="50" charset="-128"/>
              </a:endParaRPr>
            </a:p>
            <a:p>
              <a:pPr algn="ctr">
                <a:lnSpc>
                  <a:spcPct val="110000"/>
                </a:lnSpc>
              </a:pPr>
              <a:r>
                <a:rPr lang="ja-JP" altLang="en-US" sz="2400" b="1" dirty="0">
                  <a:latin typeface="BIZ UDPゴシック" panose="020B0400000000000000" pitchFamily="50" charset="-128"/>
                  <a:ea typeface="BIZ UDPゴシック" panose="020B0400000000000000" pitchFamily="50" charset="-128"/>
                </a:rPr>
                <a:t>教育機関</a:t>
              </a:r>
              <a:endParaRPr lang="en-US" altLang="ja-JP" sz="2400" b="1" dirty="0">
                <a:latin typeface="BIZ UDPゴシック" panose="020B0400000000000000" pitchFamily="50" charset="-128"/>
                <a:ea typeface="BIZ UDPゴシック" panose="020B0400000000000000" pitchFamily="50" charset="-128"/>
              </a:endParaRPr>
            </a:p>
            <a:p>
              <a:pPr algn="ctr">
                <a:lnSpc>
                  <a:spcPct val="110000"/>
                </a:lnSpc>
              </a:pPr>
              <a:r>
                <a:rPr lang="ja-JP" altLang="en-US" sz="2400" b="1" dirty="0">
                  <a:latin typeface="BIZ UDPゴシック" panose="020B0400000000000000" pitchFamily="50" charset="-128"/>
                  <a:ea typeface="BIZ UDPゴシック" panose="020B0400000000000000" pitchFamily="50" charset="-128"/>
                </a:rPr>
                <a:t>での</a:t>
              </a:r>
              <a:r>
                <a:rPr kumimoji="1" lang="ja-JP" altLang="en-US" sz="2400" b="1" dirty="0">
                  <a:latin typeface="BIZ UDPゴシック" panose="020B0400000000000000" pitchFamily="50" charset="-128"/>
                  <a:ea typeface="BIZ UDPゴシック" panose="020B0400000000000000" pitchFamily="50" charset="-128"/>
                </a:rPr>
                <a:t>利活用</a:t>
              </a:r>
            </a:p>
          </p:txBody>
        </p:sp>
      </p:grpSp>
    </p:spTree>
    <p:extLst>
      <p:ext uri="{BB962C8B-B14F-4D97-AF65-F5344CB8AC3E}">
        <p14:creationId xmlns:p14="http://schemas.microsoft.com/office/powerpoint/2010/main" val="297675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F7A6-352B-8B64-932D-580E4809BD8B}"/>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865C44F-2DAB-5FDE-37F9-B05B51E8671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23</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人材の知識とスキルの認定制度</a:t>
            </a:r>
          </a:p>
        </p:txBody>
      </p:sp>
      <p:sp>
        <p:nvSpPr>
          <p:cNvPr id="3" name="テキスト プレースホルダー 2">
            <a:extLst>
              <a:ext uri="{FF2B5EF4-FFF2-40B4-BE49-F238E27FC236}">
                <a16:creationId xmlns:a16="http://schemas.microsoft.com/office/drawing/2014/main" id="{DD9F5862-1701-FBAD-9D56-C0FDEDCCCD5F}"/>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Di-Lite</a:t>
            </a:r>
          </a:p>
          <a:p>
            <a:pPr>
              <a:lnSpc>
                <a:spcPct val="110000"/>
              </a:lnSpc>
            </a:pPr>
            <a:r>
              <a:rPr lang="ja-JP" altLang="en-US" sz="3600" dirty="0">
                <a:latin typeface="BIZ UDPゴシック" panose="020B0400000000000000" pitchFamily="50" charset="-128"/>
                <a:ea typeface="BIZ UDPゴシック" panose="020B0400000000000000" pitchFamily="50" charset="-128"/>
              </a:rPr>
              <a:t>情報処理技術者試験</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国際セキュリティ資格</a:t>
            </a:r>
          </a:p>
        </p:txBody>
      </p:sp>
      <p:sp>
        <p:nvSpPr>
          <p:cNvPr id="5" name="object 40">
            <a:extLst>
              <a:ext uri="{FF2B5EF4-FFF2-40B4-BE49-F238E27FC236}">
                <a16:creationId xmlns:a16="http://schemas.microsoft.com/office/drawing/2014/main" id="{4F59A256-067D-86F8-1F9A-1AEC7BEAE7F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6327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7ACD-DB70-CFA0-D157-C3694171877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31906C1A-84BE-76E0-E780-B064E00F8B7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Di-Lite</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151490A-4D7D-58D5-5CE7-E0811B5B0B86}"/>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４５～</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５５</a:t>
            </a:r>
            <a:endParaRPr lang="en-US" altLang="ja-JP" sz="24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7A0F6DD-09B6-DD83-18B1-8506EDF09DC2}"/>
              </a:ext>
            </a:extLst>
          </p:cNvPr>
          <p:cNvSpPr txBox="1"/>
          <p:nvPr/>
        </p:nvSpPr>
        <p:spPr>
          <a:xfrm>
            <a:off x="1332851" y="1612800"/>
            <a:ext cx="15753670" cy="8209107"/>
          </a:xfrm>
          <a:prstGeom prst="rect">
            <a:avLst/>
          </a:prstGeom>
          <a:noFill/>
        </p:spPr>
        <p:txBody>
          <a:bodyPr wrap="square" lIns="91440" tIns="45720" rIns="91440" bIns="45720" anchor="t">
            <a:spAutoFit/>
          </a:bodyPr>
          <a:lstStyle/>
          <a:p>
            <a:pPr>
              <a:lnSpc>
                <a:spcPct val="110000"/>
              </a:lnSpc>
            </a:pPr>
            <a:r>
              <a:rPr kumimoji="1" lang="ja-JP" altLang="en-US" sz="3600" dirty="0">
                <a:latin typeface="BIZ UDPゴシック" panose="020B0400000000000000" pitchFamily="50" charset="-128"/>
                <a:ea typeface="BIZ UDPゴシック" panose="020B0400000000000000" pitchFamily="50" charset="-128"/>
              </a:rPr>
              <a:t>デジタル時代を生き抜くための基礎的なスキルセットで、３つの領域を指す</a:t>
            </a:r>
            <a:endParaRPr kumimoji="1" lang="en-US" altLang="ja-JP" sz="36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en-US" altLang="ja-JP" sz="3200" b="1" dirty="0">
                <a:latin typeface="BIZ UDPゴシック" panose="020B0400000000000000" pitchFamily="50" charset="-128"/>
                <a:ea typeface="BIZ UDPゴシック" panose="020B0400000000000000" pitchFamily="50" charset="-128"/>
              </a:rPr>
              <a:t>IT</a:t>
            </a:r>
            <a:r>
              <a:rPr kumimoji="1" lang="ja-JP" altLang="en-US" sz="3200" b="1" dirty="0">
                <a:latin typeface="BIZ UDPゴシック" panose="020B0400000000000000" pitchFamily="50" charset="-128"/>
                <a:ea typeface="BIZ UDPゴシック" panose="020B0400000000000000" pitchFamily="50" charset="-128"/>
              </a:rPr>
              <a:t>・ソフトウェア領域 </a:t>
            </a:r>
            <a:r>
              <a:rPr kumimoji="1" lang="en-US" altLang="ja-JP" sz="3200" b="1" dirty="0">
                <a:latin typeface="BIZ UDPゴシック" panose="020B0400000000000000" pitchFamily="50" charset="-128"/>
                <a:ea typeface="BIZ UDPゴシック" panose="020B0400000000000000" pitchFamily="50" charset="-128"/>
              </a:rPr>
              <a:t>【IT</a:t>
            </a:r>
            <a:r>
              <a:rPr kumimoji="1" lang="ja-JP" altLang="en-US" sz="3200" b="1" dirty="0">
                <a:latin typeface="BIZ UDPゴシック" panose="020B0400000000000000" pitchFamily="50" charset="-128"/>
                <a:ea typeface="BIZ UDPゴシック" panose="020B0400000000000000" pitchFamily="50" charset="-128"/>
              </a:rPr>
              <a:t>パスポート試験</a:t>
            </a:r>
            <a:r>
              <a:rPr kumimoji="1" lang="en-US" altLang="ja-JP" sz="3200" b="1"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PC</a:t>
            </a:r>
            <a:r>
              <a:rPr kumimoji="1" lang="ja-JP" altLang="en-US" sz="3200" dirty="0">
                <a:latin typeface="BIZ UDPゴシック" panose="020B0400000000000000" pitchFamily="50" charset="-128"/>
                <a:ea typeface="BIZ UDPゴシック" panose="020B0400000000000000" pitchFamily="50" charset="-128"/>
              </a:rPr>
              <a:t>やスマートフォンや、ソフトウェアの使い方に関するスキル</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P47</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52</a:t>
            </a:r>
            <a:r>
              <a:rPr kumimoji="1" lang="ja-JP" altLang="en-US" sz="3200" dirty="0">
                <a:latin typeface="BIZ UDPゴシック" panose="020B0400000000000000" pitchFamily="50" charset="-128"/>
                <a:ea typeface="BIZ UDPゴシック" panose="020B0400000000000000" pitchFamily="50" charset="-128"/>
              </a:rPr>
              <a:t>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数理・データサイエンス領域 </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データサイエンティスト検定</a:t>
            </a:r>
            <a:r>
              <a:rPr lang="en-US" altLang="ja-JP" sz="3200" b="1"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データ分析や、統計の基本を理解するためのスキル</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５２～５３参照＞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en-US" altLang="ja-JP" sz="3200" b="1" dirty="0">
                <a:latin typeface="BIZ UDPゴシック" panose="020B0400000000000000" pitchFamily="50" charset="-128"/>
                <a:ea typeface="BIZ UDPゴシック" panose="020B0400000000000000" pitchFamily="50" charset="-128"/>
              </a:rPr>
              <a:t>AI</a:t>
            </a:r>
            <a:r>
              <a:rPr kumimoji="1" lang="ja-JP" altLang="en-US" sz="3200" b="1" dirty="0">
                <a:latin typeface="BIZ UDPゴシック" panose="020B0400000000000000" pitchFamily="50" charset="-128"/>
                <a:ea typeface="BIZ UDPゴシック" panose="020B0400000000000000" pitchFamily="50" charset="-128"/>
              </a:rPr>
              <a:t>・ディープラーニング領域 </a:t>
            </a:r>
            <a:r>
              <a:rPr kumimoji="1" lang="en-US" altLang="ja-JP" sz="3200" b="1" dirty="0">
                <a:latin typeface="BIZ UDPゴシック" panose="020B0400000000000000" pitchFamily="50" charset="-128"/>
                <a:ea typeface="BIZ UDPゴシック" panose="020B0400000000000000" pitchFamily="50" charset="-128"/>
              </a:rPr>
              <a:t>【G</a:t>
            </a:r>
            <a:r>
              <a:rPr kumimoji="1" lang="ja-JP" altLang="en-US" sz="3200" b="1" dirty="0">
                <a:latin typeface="BIZ UDPゴシック" panose="020B0400000000000000" pitchFamily="50" charset="-128"/>
                <a:ea typeface="BIZ UDPゴシック" panose="020B0400000000000000" pitchFamily="50" charset="-128"/>
              </a:rPr>
              <a:t>検定</a:t>
            </a:r>
            <a:r>
              <a:rPr kumimoji="1" lang="en-US" altLang="ja-JP" sz="3200" b="1"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AI</a:t>
            </a:r>
            <a:r>
              <a:rPr kumimoji="1" lang="ja-JP" altLang="en-US" sz="3200" dirty="0">
                <a:latin typeface="BIZ UDPゴシック" panose="020B0400000000000000" pitchFamily="50" charset="-128"/>
                <a:ea typeface="BIZ UDPゴシック" panose="020B0400000000000000" pitchFamily="50" charset="-128"/>
              </a:rPr>
              <a:t>（人工知能）技術の基本的な仕組みや</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考え方を理解するための知識</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P54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55</a:t>
            </a:r>
            <a:r>
              <a:rPr kumimoji="1" lang="ja-JP" altLang="en-US" sz="3200" dirty="0">
                <a:latin typeface="BIZ UDPゴシック" panose="020B0400000000000000" pitchFamily="50" charset="-128"/>
                <a:ea typeface="BIZ UDPゴシック" panose="020B0400000000000000" pitchFamily="50" charset="-128"/>
              </a:rPr>
              <a:t>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19E47E47-3BFC-E0AA-E6FB-6BF16A59B7D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cxnSp>
        <p:nvCxnSpPr>
          <p:cNvPr id="2" name="直線矢印コネクタ 1">
            <a:extLst>
              <a:ext uri="{FF2B5EF4-FFF2-40B4-BE49-F238E27FC236}">
                <a16:creationId xmlns:a16="http://schemas.microsoft.com/office/drawing/2014/main" id="{7E9FD24C-A254-C357-E9C3-93FAB8C85461}"/>
              </a:ext>
            </a:extLst>
          </p:cNvPr>
          <p:cNvCxnSpPr>
            <a:cxnSpLocks/>
          </p:cNvCxnSpPr>
          <p:nvPr/>
        </p:nvCxnSpPr>
        <p:spPr>
          <a:xfrm flipH="1" flipV="1">
            <a:off x="2626242" y="8623005"/>
            <a:ext cx="576991" cy="776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図 10" descr="ダイアグラム, 概略図&#10;&#10;AI によって生成されたコンテンツは間違っている可能性があります。">
            <a:extLst>
              <a:ext uri="{FF2B5EF4-FFF2-40B4-BE49-F238E27FC236}">
                <a16:creationId xmlns:a16="http://schemas.microsoft.com/office/drawing/2014/main" id="{3316E9CC-7CF1-7265-2857-1707AE0BB3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2558" y="4749080"/>
            <a:ext cx="6829182" cy="4459819"/>
          </a:xfrm>
          <a:prstGeom prst="rect">
            <a:avLst/>
          </a:prstGeom>
          <a:noFill/>
          <a:ln>
            <a:noFill/>
          </a:ln>
        </p:spPr>
      </p:pic>
    </p:spTree>
    <p:extLst>
      <p:ext uri="{BB962C8B-B14F-4D97-AF65-F5344CB8AC3E}">
        <p14:creationId xmlns:p14="http://schemas.microsoft.com/office/powerpoint/2010/main" val="375703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6742-B3A1-8553-77DC-1CEE0076210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C24AD69-C793-4502-23B1-C50214372DA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情報処理技術者試験</a:t>
            </a:r>
          </a:p>
        </p:txBody>
      </p:sp>
      <p:sp>
        <p:nvSpPr>
          <p:cNvPr id="5" name="テキスト ボックス 4">
            <a:extLst>
              <a:ext uri="{FF2B5EF4-FFF2-40B4-BE49-F238E27FC236}">
                <a16:creationId xmlns:a16="http://schemas.microsoft.com/office/drawing/2014/main" id="{4D240FDB-3C85-DC9D-C39A-6196AC03219E}"/>
              </a:ext>
            </a:extLst>
          </p:cNvPr>
          <p:cNvSpPr txBox="1"/>
          <p:nvPr/>
        </p:nvSpPr>
        <p:spPr>
          <a:xfrm>
            <a:off x="1332852" y="3127060"/>
            <a:ext cx="15456498" cy="5974649"/>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b="1" dirty="0">
                <a:latin typeface="BIZ UDPゴシック" panose="020B0400000000000000" pitchFamily="50" charset="-128"/>
                <a:ea typeface="BIZ UDPゴシック" panose="020B0400000000000000" pitchFamily="50" charset="-128"/>
              </a:rPr>
              <a:t>情報セキュリティマネジメント試験</a:t>
            </a:r>
            <a:r>
              <a:rPr kumimoji="1" lang="en-US" altLang="ja-JP" sz="3200" b="1" dirty="0">
                <a:latin typeface="BIZ UDPゴシック" panose="020B0400000000000000" pitchFamily="50" charset="-128"/>
                <a:ea typeface="BIZ UDPゴシック" panose="020B0400000000000000" pitchFamily="50" charset="-128"/>
              </a:rPr>
              <a:t>(SG)</a:t>
            </a:r>
            <a:br>
              <a:rPr lang="en-US" altLang="ja-JP" sz="3200" b="1"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部門の情報セキュリティを理解し、維持改善する実務リーダー</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P5</a:t>
            </a:r>
            <a:r>
              <a:rPr kumimoji="1" lang="ja-JP" altLang="en-US" sz="3200" dirty="0">
                <a:latin typeface="BIZ UDPゴシック" panose="020B0400000000000000" pitchFamily="50" charset="-128"/>
                <a:ea typeface="BIZ UDPゴシック" panose="020B0400000000000000" pitchFamily="50" charset="-128"/>
              </a:rPr>
              <a:t>９～</a:t>
            </a:r>
            <a:r>
              <a:rPr kumimoji="1" lang="en-US" altLang="ja-JP" sz="3200" dirty="0">
                <a:latin typeface="BIZ UDPゴシック" panose="020B0400000000000000" pitchFamily="50" charset="-128"/>
                <a:ea typeface="BIZ UDPゴシック" panose="020B0400000000000000" pitchFamily="50" charset="-128"/>
              </a:rPr>
              <a:t>60</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lvl="1">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b="1" dirty="0">
                <a:latin typeface="BIZ UDPゴシック" panose="020B0400000000000000" pitchFamily="50" charset="-128"/>
                <a:ea typeface="BIZ UDPゴシック" panose="020B0400000000000000" pitchFamily="50" charset="-128"/>
              </a:rPr>
              <a:t>基本情報技術者試験</a:t>
            </a:r>
            <a:r>
              <a:rPr kumimoji="1" lang="en-US" altLang="ja-JP" sz="3200" b="1" dirty="0">
                <a:latin typeface="BIZ UDPゴシック" panose="020B0400000000000000" pitchFamily="50" charset="-128"/>
                <a:ea typeface="BIZ UDPゴシック" panose="020B0400000000000000" pitchFamily="50" charset="-128"/>
              </a:rPr>
              <a:t>(FE)</a:t>
            </a:r>
            <a:br>
              <a:rPr lang="en-US" altLang="ja-JP" sz="3200" b="1"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IT</a:t>
            </a:r>
            <a:r>
              <a:rPr lang="ja-JP" altLang="en-US" sz="3200" dirty="0">
                <a:latin typeface="BIZ UDPゴシック" panose="020B0400000000000000" pitchFamily="50" charset="-128"/>
                <a:ea typeface="BIZ UDPゴシック" panose="020B0400000000000000" pitchFamily="50" charset="-128"/>
              </a:rPr>
              <a:t>サービスやソフト開発の基礎知識と実践力を備えた人材</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６０～６１参照＞</a:t>
            </a:r>
            <a:endParaRPr kumimoji="1" lang="en-US" altLang="ja-JP" sz="3200" dirty="0">
              <a:latin typeface="BIZ UDPゴシック" panose="020B0400000000000000" pitchFamily="50" charset="-128"/>
              <a:ea typeface="BIZ UDPゴシック" panose="020B0400000000000000" pitchFamily="50" charset="-128"/>
            </a:endParaRPr>
          </a:p>
          <a:p>
            <a:pPr lvl="1">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1" dirty="0">
                <a:latin typeface="BIZ UDPゴシック" panose="020B0400000000000000" pitchFamily="50" charset="-128"/>
                <a:ea typeface="BIZ UDPゴシック" panose="020B0400000000000000" pitchFamily="50" charset="-128"/>
              </a:rPr>
              <a:t>応用情報技術者試験（</a:t>
            </a:r>
            <a:r>
              <a:rPr lang="en-US" altLang="ja-JP" sz="3200" b="1" dirty="0">
                <a:latin typeface="BIZ UDPゴシック" panose="020B0400000000000000" pitchFamily="50" charset="-128"/>
                <a:ea typeface="BIZ UDPゴシック" panose="020B0400000000000000" pitchFamily="50" charset="-128"/>
              </a:rPr>
              <a:t>AP</a:t>
            </a:r>
            <a:r>
              <a:rPr lang="ja-JP" altLang="en-US" sz="3200" b="1" dirty="0">
                <a:latin typeface="BIZ UDPゴシック" panose="020B0400000000000000" pitchFamily="50" charset="-128"/>
                <a:ea typeface="BIZ UDPゴシック" panose="020B0400000000000000" pitchFamily="50" charset="-128"/>
              </a:rPr>
              <a:t>）</a:t>
            </a:r>
            <a:br>
              <a:rPr lang="en-US" altLang="ja-JP" sz="3200" b="1"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高度</a:t>
            </a:r>
            <a:r>
              <a:rPr lang="en-US" altLang="ja-JP" sz="3200" dirty="0">
                <a:latin typeface="BIZ UDPゴシック" panose="020B0400000000000000" pitchFamily="50" charset="-128"/>
                <a:ea typeface="BIZ UDPゴシック" panose="020B0400000000000000" pitchFamily="50" charset="-128"/>
              </a:rPr>
              <a:t>IT</a:t>
            </a:r>
            <a:r>
              <a:rPr lang="ja-JP" altLang="en-US" sz="3200" dirty="0">
                <a:latin typeface="BIZ UDPゴシック" panose="020B0400000000000000" pitchFamily="50" charset="-128"/>
                <a:ea typeface="BIZ UDPゴシック" panose="020B0400000000000000" pitchFamily="50" charset="-128"/>
              </a:rPr>
              <a:t>人材として応用的知識と技能を備えた人材</a:t>
            </a:r>
            <a:br>
              <a:rPr lang="en-US" altLang="ja-JP" sz="3200" b="1"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＜テキスト</a:t>
            </a:r>
            <a:r>
              <a:rPr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６１～</a:t>
            </a:r>
            <a:r>
              <a:rPr lang="en-US" altLang="ja-JP" sz="3200" dirty="0">
                <a:latin typeface="BIZ UDPゴシック" panose="020B0400000000000000" pitchFamily="50" charset="-128"/>
                <a:ea typeface="BIZ UDPゴシック" panose="020B0400000000000000" pitchFamily="50" charset="-128"/>
              </a:rPr>
              <a:t>62</a:t>
            </a:r>
            <a:r>
              <a:rPr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E33669C0-5D69-68A6-271E-32BB0454236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B09DF551-67E1-F45D-F021-CB161D242990}"/>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６７</a:t>
            </a:r>
            <a:endParaRPr lang="en-US" altLang="ja-JP" sz="24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C20048-A0CF-65FA-C53C-3653EE99DC49}"/>
              </a:ext>
            </a:extLst>
          </p:cNvPr>
          <p:cNvSpPr txBox="1"/>
          <p:nvPr/>
        </p:nvSpPr>
        <p:spPr>
          <a:xfrm>
            <a:off x="1332852" y="1612800"/>
            <a:ext cx="15456498" cy="1225335"/>
          </a:xfrm>
          <a:prstGeom prst="rect">
            <a:avLst/>
          </a:prstGeom>
          <a:noFill/>
        </p:spPr>
        <p:txBody>
          <a:bodyPr wrap="square" lIns="91440" tIns="45720" rIns="91440" bIns="45720" anchor="t">
            <a:spAutoFit/>
          </a:bodyPr>
          <a:lstStyle/>
          <a:p>
            <a:pPr>
              <a:lnSpc>
                <a:spcPct val="110000"/>
              </a:lnSpc>
            </a:pPr>
            <a:r>
              <a:rPr kumimoji="1" lang="ja-JP" altLang="en-US" sz="3600" dirty="0">
                <a:latin typeface="BIZ UDPゴシック" panose="020B0400000000000000" pitchFamily="50" charset="-128"/>
                <a:ea typeface="BIZ UDPゴシック" panose="020B0400000000000000" pitchFamily="50" charset="-128"/>
              </a:rPr>
              <a:t>安全な</a:t>
            </a:r>
            <a:r>
              <a:rPr kumimoji="1"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利活用</a:t>
            </a:r>
            <a:r>
              <a:rPr kumimoji="1" lang="ja-JP" altLang="en-US" sz="3600" dirty="0">
                <a:latin typeface="BIZ UDPゴシック" panose="020B0400000000000000" pitchFamily="50" charset="-128"/>
                <a:ea typeface="BIZ UDPゴシック" panose="020B0400000000000000" pitchFamily="50" charset="-128"/>
              </a:rPr>
              <a:t>には組織内で業務に携わる全員の</a:t>
            </a:r>
            <a:r>
              <a:rPr kumimoji="1" lang="en-US" altLang="ja-JP" sz="3600" dirty="0">
                <a:latin typeface="BIZ UDPゴシック" panose="020B0400000000000000" pitchFamily="50" charset="-128"/>
                <a:ea typeface="BIZ UDPゴシック" panose="020B0400000000000000" pitchFamily="50" charset="-128"/>
              </a:rPr>
              <a:t>IT</a:t>
            </a:r>
            <a:r>
              <a:rPr kumimoji="1" lang="ja-JP" altLang="en-US" sz="3600" dirty="0">
                <a:latin typeface="BIZ UDPゴシック" panose="020B0400000000000000" pitchFamily="50" charset="-128"/>
                <a:ea typeface="BIZ UDPゴシック" panose="020B0400000000000000" pitchFamily="50" charset="-128"/>
              </a:rPr>
              <a:t>知識が必要であり、</a:t>
            </a:r>
            <a:r>
              <a:rPr kumimoji="1" lang="en-US" altLang="ja-JP" sz="3600" dirty="0">
                <a:latin typeface="BIZ UDPゴシック" panose="020B0400000000000000" pitchFamily="50" charset="-128"/>
                <a:ea typeface="BIZ UDPゴシック" panose="020B0400000000000000" pitchFamily="50" charset="-128"/>
              </a:rPr>
              <a:t>IT</a:t>
            </a:r>
            <a:r>
              <a:rPr kumimoji="1" lang="ja-JP" altLang="en-US" sz="3600" dirty="0">
                <a:latin typeface="BIZ UDPゴシック" panose="020B0400000000000000" pitchFamily="50" charset="-128"/>
                <a:ea typeface="BIZ UDPゴシック" panose="020B0400000000000000" pitchFamily="50" charset="-128"/>
              </a:rPr>
              <a:t>知識を身につけてもらうための有効な手段の一つ</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15B3276-3B3B-1E28-E036-960D491EA143}"/>
              </a:ext>
            </a:extLst>
          </p:cNvPr>
          <p:cNvSpPr/>
          <p:nvPr/>
        </p:nvSpPr>
        <p:spPr>
          <a:xfrm>
            <a:off x="12617977" y="6724312"/>
            <a:ext cx="4532339" cy="25748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252000" tIns="90000" rIns="252000" bIns="90000" rtlCol="0" anchor="ctr"/>
          <a:lstStyle/>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情報処理技術者試験に「</a:t>
            </a:r>
            <a:r>
              <a:rPr kumimoji="1" lang="en-US" altLang="ja-JP" sz="280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dirty="0">
                <a:solidFill>
                  <a:schemeClr val="tx1"/>
                </a:solidFill>
                <a:latin typeface="BIZ UDPゴシック" panose="020B0400000000000000" pitchFamily="50" charset="-128"/>
                <a:ea typeface="BIZ UDPゴシック" panose="020B0400000000000000" pitchFamily="50" charset="-128"/>
              </a:rPr>
              <a:t>パスポート試験（</a:t>
            </a:r>
            <a:r>
              <a:rPr kumimoji="1" lang="en-US" altLang="ja-JP" sz="2800" dirty="0">
                <a:solidFill>
                  <a:schemeClr val="tx1"/>
                </a:solidFill>
                <a:latin typeface="BIZ UDPゴシック" panose="020B0400000000000000" pitchFamily="50" charset="-128"/>
                <a:ea typeface="BIZ UDPゴシック" panose="020B0400000000000000" pitchFamily="50" charset="-128"/>
              </a:rPr>
              <a:t>IP</a:t>
            </a:r>
            <a:r>
              <a:rPr kumimoji="1" lang="ja-JP" altLang="en-US" sz="2800" dirty="0">
                <a:solidFill>
                  <a:schemeClr val="tx1"/>
                </a:solidFill>
                <a:latin typeface="BIZ UDPゴシック" panose="020B0400000000000000" pitchFamily="50" charset="-128"/>
                <a:ea typeface="BIZ UDPゴシック" panose="020B0400000000000000" pitchFamily="50" charset="-128"/>
              </a:rPr>
              <a:t>）」も含まれるが、</a:t>
            </a:r>
            <a:r>
              <a:rPr lang="ja-JP" altLang="en-US" sz="2800" dirty="0">
                <a:solidFill>
                  <a:schemeClr val="tx1"/>
                </a:solidFill>
                <a:latin typeface="BIZ UDPゴシック" panose="020B0400000000000000" pitchFamily="50" charset="-128"/>
                <a:ea typeface="BIZ UDPゴシック" panose="020B0400000000000000" pitchFamily="50" charset="-128"/>
              </a:rPr>
              <a:t>概要は</a:t>
            </a:r>
            <a:r>
              <a:rPr kumimoji="1" lang="en-US" altLang="ja-JP" sz="2800" dirty="0">
                <a:solidFill>
                  <a:schemeClr val="tx1"/>
                </a:solidFill>
                <a:latin typeface="BIZ UDPゴシック" panose="020B0400000000000000" pitchFamily="50" charset="-128"/>
                <a:ea typeface="BIZ UDPゴシック" panose="020B0400000000000000" pitchFamily="50" charset="-128"/>
              </a:rPr>
              <a:t>23-1-1. IT</a:t>
            </a:r>
            <a:r>
              <a:rPr kumimoji="1" lang="ja-JP" altLang="en-US" sz="2800" dirty="0">
                <a:solidFill>
                  <a:schemeClr val="tx1"/>
                </a:solidFill>
                <a:latin typeface="BIZ UDPゴシック" panose="020B0400000000000000" pitchFamily="50" charset="-128"/>
                <a:ea typeface="BIZ UDPゴシック" panose="020B0400000000000000" pitchFamily="50" charset="-128"/>
              </a:rPr>
              <a:t>ソフトウェア領域を参照のこと</a:t>
            </a:r>
          </a:p>
        </p:txBody>
      </p:sp>
      <p:sp>
        <p:nvSpPr>
          <p:cNvPr id="12" name="正方形/長方形 11">
            <a:extLst>
              <a:ext uri="{FF2B5EF4-FFF2-40B4-BE49-F238E27FC236}">
                <a16:creationId xmlns:a16="http://schemas.microsoft.com/office/drawing/2014/main" id="{99D98E42-4BFD-951D-1DB3-E713D2E607B9}"/>
              </a:ext>
            </a:extLst>
          </p:cNvPr>
          <p:cNvSpPr/>
          <p:nvPr/>
        </p:nvSpPr>
        <p:spPr>
          <a:xfrm>
            <a:off x="12461966" y="6609807"/>
            <a:ext cx="4852164" cy="279545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0956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E091-041F-DC67-0074-C97943C4AA18}"/>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F1CA3EF9-624C-0BF3-4DD8-0A329FC7B15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情報処理技術者試験</a:t>
            </a:r>
          </a:p>
        </p:txBody>
      </p:sp>
      <p:sp>
        <p:nvSpPr>
          <p:cNvPr id="5" name="テキスト ボックス 4">
            <a:extLst>
              <a:ext uri="{FF2B5EF4-FFF2-40B4-BE49-F238E27FC236}">
                <a16:creationId xmlns:a16="http://schemas.microsoft.com/office/drawing/2014/main" id="{BE6E43DB-659D-A601-B379-AF33995A0308}"/>
              </a:ext>
            </a:extLst>
          </p:cNvPr>
          <p:cNvSpPr txBox="1"/>
          <p:nvPr/>
        </p:nvSpPr>
        <p:spPr>
          <a:xfrm>
            <a:off x="1258424" y="1657760"/>
            <a:ext cx="15456498" cy="6516336"/>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lang="ja-JP" altLang="en-US" sz="3200" b="1" dirty="0">
                <a:latin typeface="BIZ UDPゴシック" panose="020B0400000000000000" pitchFamily="50" charset="-128"/>
                <a:ea typeface="BIZ UDPゴシック" panose="020B0400000000000000" pitchFamily="50" charset="-128"/>
              </a:rPr>
              <a:t>各分野スペシャリスト試験</a:t>
            </a:r>
            <a:br>
              <a:rPr lang="en-US" altLang="ja-JP" sz="3200" b="1"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IT</a:t>
            </a:r>
            <a:r>
              <a:rPr lang="ja-JP" altLang="en-US" sz="3200" dirty="0">
                <a:latin typeface="BIZ UDPゴシック" panose="020B0400000000000000" pitchFamily="50" charset="-128"/>
                <a:ea typeface="BIZ UDPゴシック" panose="020B0400000000000000" pitchFamily="50" charset="-128"/>
              </a:rPr>
              <a:t>ストラテジスト試験（</a:t>
            </a:r>
            <a:r>
              <a:rPr lang="en-US" altLang="ja-JP" sz="3200" dirty="0">
                <a:latin typeface="BIZ UDPゴシック" panose="020B0400000000000000" pitchFamily="50" charset="-128"/>
                <a:ea typeface="BIZ UDPゴシック" panose="020B0400000000000000" pitchFamily="50" charset="-128"/>
              </a:rPr>
              <a:t>ST</a:t>
            </a:r>
            <a:r>
              <a:rPr lang="ja-JP" altLang="en-US" sz="3200" dirty="0">
                <a:latin typeface="BIZ UDPゴシック" panose="020B0400000000000000" pitchFamily="50" charset="-128"/>
                <a:ea typeface="BIZ UDPゴシック" panose="020B0400000000000000" pitchFamily="50" charset="-128"/>
              </a:rPr>
              <a:t>）、システムアーキテクト試験（</a:t>
            </a:r>
            <a:r>
              <a:rPr lang="en-US" altLang="ja-JP" sz="3200" dirty="0">
                <a:latin typeface="BIZ UDPゴシック" panose="020B0400000000000000" pitchFamily="50" charset="-128"/>
                <a:ea typeface="BIZ UDPゴシック" panose="020B0400000000000000" pitchFamily="50" charset="-128"/>
              </a:rPr>
              <a:t>SA</a:t>
            </a:r>
            <a:r>
              <a:rPr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プロジェクトマネージャ試験（</a:t>
            </a:r>
            <a:r>
              <a:rPr lang="en-US" altLang="ja-JP" sz="3200" dirty="0">
                <a:latin typeface="BIZ UDPゴシック" panose="020B0400000000000000" pitchFamily="50" charset="-128"/>
                <a:ea typeface="BIZ UDPゴシック" panose="020B0400000000000000" pitchFamily="50" charset="-128"/>
              </a:rPr>
              <a:t>PM</a:t>
            </a:r>
            <a:r>
              <a:rPr lang="ja-JP" altLang="en-US" sz="3200" dirty="0">
                <a:latin typeface="BIZ UDPゴシック" panose="020B0400000000000000" pitchFamily="50" charset="-128"/>
                <a:ea typeface="BIZ UDPゴシック" panose="020B0400000000000000" pitchFamily="50" charset="-128"/>
              </a:rPr>
              <a:t>）、ネットワークスペシャリスト試験（</a:t>
            </a:r>
            <a:r>
              <a:rPr lang="en-US" altLang="ja-JP" sz="3200" dirty="0">
                <a:latin typeface="BIZ UDPゴシック" panose="020B0400000000000000" pitchFamily="50" charset="-128"/>
                <a:ea typeface="BIZ UDPゴシック" panose="020B0400000000000000" pitchFamily="50" charset="-128"/>
              </a:rPr>
              <a:t>NW</a:t>
            </a:r>
            <a:r>
              <a:rPr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データベーススペシャリスト試験（</a:t>
            </a:r>
            <a:r>
              <a:rPr lang="en-US" altLang="ja-JP" sz="3200" dirty="0">
                <a:latin typeface="BIZ UDPゴシック" panose="020B0400000000000000" pitchFamily="50" charset="-128"/>
                <a:ea typeface="BIZ UDPゴシック" panose="020B0400000000000000" pitchFamily="50" charset="-128"/>
              </a:rPr>
              <a:t>DB</a:t>
            </a:r>
            <a:r>
              <a:rPr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エンベデッドシステムスペシャリスト試験（</a:t>
            </a:r>
            <a:r>
              <a:rPr lang="en-US" altLang="ja-JP" sz="3200" dirty="0">
                <a:latin typeface="BIZ UDPゴシック" panose="020B0400000000000000" pitchFamily="50" charset="-128"/>
                <a:ea typeface="BIZ UDPゴシック" panose="020B0400000000000000" pitchFamily="50" charset="-128"/>
              </a:rPr>
              <a:t>ES</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IT</a:t>
            </a:r>
            <a:r>
              <a:rPr lang="ja-JP" altLang="en-US" sz="3200" dirty="0">
                <a:latin typeface="BIZ UDPゴシック" panose="020B0400000000000000" pitchFamily="50" charset="-128"/>
                <a:ea typeface="BIZ UDPゴシック" panose="020B0400000000000000" pitchFamily="50" charset="-128"/>
              </a:rPr>
              <a:t>サービスマネージャ試験（</a:t>
            </a:r>
            <a:r>
              <a:rPr lang="en-US" altLang="ja-JP" sz="3200" dirty="0">
                <a:latin typeface="BIZ UDPゴシック" panose="020B0400000000000000" pitchFamily="50" charset="-128"/>
                <a:ea typeface="BIZ UDPゴシック" panose="020B0400000000000000" pitchFamily="50" charset="-128"/>
              </a:rPr>
              <a:t>SM</a:t>
            </a:r>
            <a:r>
              <a:rPr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システム監査技術者試験（</a:t>
            </a:r>
            <a:r>
              <a:rPr lang="en-US" altLang="ja-JP" sz="3200" dirty="0">
                <a:latin typeface="BIZ UDPゴシック" panose="020B0400000000000000" pitchFamily="50" charset="-128"/>
                <a:ea typeface="BIZ UDPゴシック" panose="020B0400000000000000" pitchFamily="50" charset="-128"/>
              </a:rPr>
              <a:t>AU</a:t>
            </a:r>
            <a:r>
              <a:rPr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＜テキスト</a:t>
            </a:r>
            <a:r>
              <a:rPr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６２～６４参照＞</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1" dirty="0">
                <a:latin typeface="BIZ UDPゴシック" panose="020B0400000000000000" pitchFamily="50" charset="-128"/>
                <a:ea typeface="BIZ UDPゴシック" panose="020B0400000000000000" pitchFamily="50" charset="-128"/>
              </a:rPr>
              <a:t>情報処理安全確保支援士試験（</a:t>
            </a:r>
            <a:r>
              <a:rPr lang="en-US" altLang="ja-JP" sz="3200" b="1" dirty="0">
                <a:latin typeface="BIZ UDPゴシック" panose="020B0400000000000000" pitchFamily="50" charset="-128"/>
                <a:ea typeface="BIZ UDPゴシック" panose="020B0400000000000000" pitchFamily="50" charset="-128"/>
              </a:rPr>
              <a:t>SC</a:t>
            </a:r>
            <a:r>
              <a:rPr lang="ja-JP" altLang="en-US" sz="3200" b="1" dirty="0">
                <a:latin typeface="BIZ UDPゴシック" panose="020B0400000000000000" pitchFamily="50" charset="-128"/>
                <a:ea typeface="BIZ UDPゴシック" panose="020B0400000000000000" pitchFamily="50" charset="-128"/>
              </a:rPr>
              <a:t>）</a:t>
            </a:r>
            <a:br>
              <a:rPr lang="en-US" altLang="ja-JP" sz="3200" b="1"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専門的なセキュリティ知識を基に、組織の安全な情報システムの企画・設計・運用を支援し、対策の分析評価を行い助言できる人材</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＜テキスト</a:t>
            </a:r>
            <a:r>
              <a:rPr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６</a:t>
            </a:r>
            <a:r>
              <a:rPr lang="en-US" altLang="ja-JP" sz="3200" dirty="0">
                <a:latin typeface="BIZ UDPゴシック" panose="020B0400000000000000" pitchFamily="50" charset="-128"/>
                <a:ea typeface="BIZ UDPゴシック" panose="020B0400000000000000" pitchFamily="50" charset="-128"/>
              </a:rPr>
              <a:t>5</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6</a:t>
            </a:r>
            <a:r>
              <a:rPr lang="ja-JP" altLang="en-US" sz="3200" dirty="0">
                <a:latin typeface="BIZ UDPゴシック" panose="020B0400000000000000" pitchFamily="50" charset="-128"/>
                <a:ea typeface="BIZ UDPゴシック" panose="020B0400000000000000" pitchFamily="50" charset="-128"/>
              </a:rPr>
              <a:t>６参照＞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2518D3FA-3C10-2DC9-7A76-BCC14C46B8A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A35A0B6F-2389-085B-B012-06D87857A85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3871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8C3A-BE0C-5530-0BA6-C62F0D35B08F}"/>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4989913-0260-ACDE-B48C-FD516ADB1B36}"/>
              </a:ext>
            </a:extLst>
          </p:cNvPr>
          <p:cNvSpPr txBox="1">
            <a:spLocks noGrp="1"/>
          </p:cNvSpPr>
          <p:nvPr>
            <p:ph type="title" idx="4294967295"/>
          </p:nvPr>
        </p:nvSpPr>
        <p:spPr>
          <a:xfrm>
            <a:off x="1332852" y="670975"/>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情報処理技術者試験</a:t>
            </a:r>
          </a:p>
        </p:txBody>
      </p:sp>
      <p:sp>
        <p:nvSpPr>
          <p:cNvPr id="4" name="テキスト ボックス 3">
            <a:extLst>
              <a:ext uri="{FF2B5EF4-FFF2-40B4-BE49-F238E27FC236}">
                <a16:creationId xmlns:a16="http://schemas.microsoft.com/office/drawing/2014/main" id="{C3B3E32C-9BDF-2563-938B-1038E42F018E}"/>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６７</a:t>
            </a:r>
            <a:endParaRPr lang="en-US" altLang="ja-JP" sz="2400" b="1" dirty="0">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476AE486-13EA-89D1-1E88-53452FDAF420}"/>
              </a:ext>
            </a:extLst>
          </p:cNvPr>
          <p:cNvSpPr txBox="1"/>
          <p:nvPr/>
        </p:nvSpPr>
        <p:spPr>
          <a:xfrm>
            <a:off x="7884269" y="178733"/>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pic>
        <p:nvPicPr>
          <p:cNvPr id="6" name="図 5" descr="テキスト&#10;&#10;AI 生成コンテンツは誤りを含む可能性があります。">
            <a:extLst>
              <a:ext uri="{FF2B5EF4-FFF2-40B4-BE49-F238E27FC236}">
                <a16:creationId xmlns:a16="http://schemas.microsoft.com/office/drawing/2014/main" id="{47A5DB1E-408E-9BF4-7051-15EEA0D35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853" y="1442371"/>
            <a:ext cx="12728432" cy="7946178"/>
          </a:xfrm>
          <a:prstGeom prst="rect">
            <a:avLst/>
          </a:prstGeom>
        </p:spPr>
      </p:pic>
    </p:spTree>
    <p:extLst>
      <p:ext uri="{BB962C8B-B14F-4D97-AF65-F5344CB8AC3E}">
        <p14:creationId xmlns:p14="http://schemas.microsoft.com/office/powerpoint/2010/main" val="346903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652C6-2CD0-AAB1-479A-F06D157765F6}"/>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5232165-865C-3A21-6E6C-7C0302F6289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国際セキュリティ資格</a:t>
            </a:r>
          </a:p>
        </p:txBody>
      </p:sp>
      <p:sp>
        <p:nvSpPr>
          <p:cNvPr id="5" name="テキスト ボックス 4">
            <a:extLst>
              <a:ext uri="{FF2B5EF4-FFF2-40B4-BE49-F238E27FC236}">
                <a16:creationId xmlns:a16="http://schemas.microsoft.com/office/drawing/2014/main" id="{88E8C1DC-2535-9DC5-AA2B-73F86B628D5B}"/>
              </a:ext>
            </a:extLst>
          </p:cNvPr>
          <p:cNvSpPr txBox="1"/>
          <p:nvPr/>
        </p:nvSpPr>
        <p:spPr>
          <a:xfrm>
            <a:off x="1332852" y="1566904"/>
            <a:ext cx="15456498" cy="8276818"/>
          </a:xfrm>
          <a:prstGeom prst="rect">
            <a:avLst/>
          </a:prstGeom>
          <a:noFill/>
        </p:spPr>
        <p:txBody>
          <a:bodyPr wrap="square" lIns="91440" tIns="45720" rIns="91440" bIns="45720" anchor="t">
            <a:spAutoFit/>
          </a:bodyPr>
          <a:lstStyle/>
          <a:p>
            <a:pPr>
              <a:lnSpc>
                <a:spcPct val="110000"/>
              </a:lnSpc>
            </a:pPr>
            <a:r>
              <a:rPr kumimoji="1" lang="ja-JP" altLang="en-US" sz="3600" dirty="0">
                <a:latin typeface="BIZ UDPゴシック" panose="020B0400000000000000" pitchFamily="50" charset="-128"/>
                <a:ea typeface="BIZ UDPゴシック" panose="020B0400000000000000" pitchFamily="50" charset="-128"/>
              </a:rPr>
              <a:t>各情報処理技術者試験で培った知識は、国際セキュリティ資格の学習を通じて、より高度な</a:t>
            </a:r>
            <a:r>
              <a:rPr kumimoji="1" lang="en-US" altLang="ja-JP" sz="3600" dirty="0">
                <a:latin typeface="BIZ UDPゴシック" panose="020B0400000000000000" pitchFamily="50" charset="-128"/>
                <a:ea typeface="BIZ UDPゴシック" panose="020B0400000000000000" pitchFamily="50" charset="-128"/>
              </a:rPr>
              <a:t>IT</a:t>
            </a:r>
            <a:r>
              <a:rPr kumimoji="1" lang="ja-JP" altLang="en-US" sz="3600" dirty="0">
                <a:latin typeface="BIZ UDPゴシック" panose="020B0400000000000000" pitchFamily="50" charset="-128"/>
                <a:ea typeface="BIZ UDPゴシック" panose="020B0400000000000000" pitchFamily="50" charset="-128"/>
              </a:rPr>
              <a:t>ポジションへ</a:t>
            </a:r>
            <a:r>
              <a:rPr lang="ja-JP" altLang="en-US" sz="3600" dirty="0">
                <a:latin typeface="BIZ UDPゴシック" panose="020B0400000000000000" pitchFamily="50" charset="-128"/>
                <a:ea typeface="BIZ UDPゴシック" panose="020B0400000000000000" pitchFamily="50" charset="-128"/>
              </a:rPr>
              <a:t>も</a:t>
            </a:r>
            <a:r>
              <a:rPr kumimoji="1" lang="ja-JP" altLang="en-US" sz="3600" dirty="0">
                <a:latin typeface="BIZ UDPゴシック" panose="020B0400000000000000" pitchFamily="50" charset="-128"/>
                <a:ea typeface="BIZ UDPゴシック" panose="020B0400000000000000" pitchFamily="50" charset="-128"/>
              </a:rPr>
              <a:t>期待できる</a:t>
            </a:r>
            <a:endParaRPr kumimoji="1"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b="1" dirty="0">
                <a:latin typeface="BIZ UDPゴシック" panose="020B0400000000000000" pitchFamily="50" charset="-128"/>
                <a:ea typeface="BIZ UDPゴシック" panose="020B0400000000000000" pitchFamily="50" charset="-128"/>
              </a:rPr>
              <a:t>CISSP</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Certified Information System Security Professional</a:t>
            </a:r>
            <a:r>
              <a:rPr kumimoji="1" lang="ja-JP" altLang="en-US" sz="3200"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情報セキュリティ分野での専門知識と経験を持っている者</a:t>
            </a:r>
            <a:br>
              <a:rPr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P6</a:t>
            </a:r>
            <a:r>
              <a:rPr kumimoji="1" lang="ja-JP" altLang="en-US" sz="3200" dirty="0">
                <a:latin typeface="BIZ UDPゴシック" panose="020B0400000000000000" pitchFamily="50" charset="-128"/>
                <a:ea typeface="BIZ UDPゴシック" panose="020B0400000000000000" pitchFamily="50" charset="-128"/>
              </a:rPr>
              <a:t>６参照＞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b="1" dirty="0">
                <a:latin typeface="BIZ UDPゴシック" panose="020B0400000000000000" pitchFamily="50" charset="-128"/>
                <a:ea typeface="BIZ UDPゴシック" panose="020B0400000000000000" pitchFamily="50" charset="-128"/>
              </a:rPr>
              <a:t>CISM</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Certified Information Security Manager</a:t>
            </a:r>
            <a:r>
              <a:rPr kumimoji="1" lang="ja-JP" altLang="en-US" sz="3200"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情報セキュリティの統治・管理全般の専門性を証明したい者</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６６～</a:t>
            </a:r>
            <a:r>
              <a:rPr kumimoji="1" lang="en-US" altLang="ja-JP" sz="3200" dirty="0">
                <a:latin typeface="BIZ UDPゴシック" panose="020B0400000000000000" pitchFamily="50" charset="-128"/>
                <a:ea typeface="BIZ UDPゴシック" panose="020B0400000000000000" pitchFamily="50" charset="-128"/>
              </a:rPr>
              <a:t>6</a:t>
            </a:r>
            <a:r>
              <a:rPr kumimoji="1" lang="ja-JP" altLang="en-US" sz="3200" dirty="0">
                <a:latin typeface="BIZ UDPゴシック" panose="020B0400000000000000" pitchFamily="50" charset="-128"/>
                <a:ea typeface="BIZ UDPゴシック" panose="020B0400000000000000" pitchFamily="50" charset="-128"/>
              </a:rPr>
              <a:t>７参照＞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b="1" dirty="0">
                <a:latin typeface="BIZ UDPゴシック" panose="020B0400000000000000" pitchFamily="50" charset="-128"/>
                <a:ea typeface="BIZ UDPゴシック" panose="020B0400000000000000" pitchFamily="50" charset="-128"/>
              </a:rPr>
              <a:t>CISA</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Certified Information System Auditor</a:t>
            </a:r>
            <a:r>
              <a:rPr kumimoji="1" lang="ja-JP" altLang="en-US"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情報システムの信頼性や安全性を監査・評価できる能力を証明したい者</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P6</a:t>
            </a:r>
            <a:r>
              <a:rPr lang="ja-JP" altLang="en-US" sz="3200" dirty="0">
                <a:latin typeface="BIZ UDPゴシック" panose="020B0400000000000000" pitchFamily="50" charset="-128"/>
                <a:ea typeface="BIZ UDPゴシック" panose="020B0400000000000000" pitchFamily="50" charset="-128"/>
              </a:rPr>
              <a:t>７</a:t>
            </a:r>
            <a:r>
              <a:rPr kumimoji="1" lang="ja-JP" altLang="en-US" sz="3200" dirty="0">
                <a:latin typeface="BIZ UDPゴシック" panose="020B0400000000000000" pitchFamily="50" charset="-128"/>
                <a:ea typeface="BIZ UDPゴシック" panose="020B0400000000000000" pitchFamily="50" charset="-128"/>
              </a:rPr>
              <a:t>参照＞</a:t>
            </a:r>
            <a:br>
              <a:rPr kumimoji="1"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2FD3E65F-451F-F1CE-86D2-A592FB8CC18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24948F64-8F50-D626-D0B4-8F27BB88450D}"/>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34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24</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各種人材育成カリキュラム</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プラス・セキュリティ知識補充講座 カリキュラム例</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スキル標準モデルカリキュラム</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a:t>
            </a:r>
            <a:r>
              <a:rPr lang="en-US" altLang="ja-JP" sz="3600" dirty="0">
                <a:latin typeface="BIZ UDPゴシック" panose="020B0400000000000000" pitchFamily="50" charset="-128"/>
                <a:ea typeface="BIZ UDPゴシック" panose="020B0400000000000000" pitchFamily="50" charset="-128"/>
              </a:rPr>
              <a:t>V3</a:t>
            </a:r>
            <a:r>
              <a:rPr lang="ja-JP" altLang="en-US" sz="3600" dirty="0">
                <a:latin typeface="BIZ UDPゴシック" panose="020B0400000000000000" pitchFamily="50" charset="-128"/>
                <a:ea typeface="BIZ UDPゴシック" panose="020B0400000000000000" pitchFamily="50" charset="-128"/>
              </a:rPr>
              <a:t>（レベル</a:t>
            </a:r>
            <a:r>
              <a:rPr lang="en-US" altLang="ja-JP" sz="3600" dirty="0">
                <a:latin typeface="BIZ UDPゴシック" panose="020B0400000000000000" pitchFamily="50" charset="-128"/>
                <a:ea typeface="BIZ UDPゴシック" panose="020B0400000000000000" pitchFamily="50" charset="-128"/>
              </a:rPr>
              <a:t>1</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a:t>
            </a:r>
          </a:p>
          <a:p>
            <a:pPr>
              <a:lnSpc>
                <a:spcPct val="110000"/>
              </a:lnSpc>
            </a:pPr>
            <a:r>
              <a:rPr lang="ja-JP" altLang="en-US" sz="3600" dirty="0">
                <a:latin typeface="BIZ UDPゴシック" panose="020B0400000000000000" pitchFamily="50" charset="-128"/>
                <a:ea typeface="BIZ UDPゴシック" panose="020B0400000000000000" pitchFamily="50" charset="-128"/>
              </a:rPr>
              <a:t>マナビ</a:t>
            </a:r>
            <a:r>
              <a:rPr lang="en-US" altLang="ja-JP" sz="3600" dirty="0">
                <a:latin typeface="BIZ UDPゴシック" panose="020B0400000000000000" pitchFamily="50" charset="-128"/>
                <a:ea typeface="BIZ UDPゴシック" panose="020B0400000000000000" pitchFamily="50" charset="-128"/>
              </a:rPr>
              <a:t>DX</a:t>
            </a:r>
            <a:endParaRPr lang="ja-JP" altLang="en-US"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FEB66C54-0D00-57AF-943B-429ED0B08FA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5004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2841-7AEB-A68B-2AAF-BDF0D079BE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4EBED36-1BDE-E5A3-63E1-084129E3352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B922DDD-916F-CED1-6E9E-37E293C7CD6B}"/>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６９～</a:t>
            </a:r>
            <a:r>
              <a:rPr lang="en-US" altLang="ja-JP" sz="2400" b="1" dirty="0">
                <a:latin typeface="BIZ UDPゴシック" panose="020B0400000000000000" pitchFamily="50" charset="-128"/>
                <a:ea typeface="BIZ UDPゴシック" panose="020B0400000000000000" pitchFamily="50" charset="-128"/>
              </a:rPr>
              <a:t>P71</a:t>
            </a:r>
          </a:p>
        </p:txBody>
      </p:sp>
      <p:sp>
        <p:nvSpPr>
          <p:cNvPr id="3" name="テキスト ボックス 2">
            <a:extLst>
              <a:ext uri="{FF2B5EF4-FFF2-40B4-BE49-F238E27FC236}">
                <a16:creationId xmlns:a16="http://schemas.microsoft.com/office/drawing/2014/main" id="{3E89FCB8-6447-A1A4-D2AD-9C2671715157}"/>
              </a:ext>
            </a:extLst>
          </p:cNvPr>
          <p:cNvSpPr txBox="1"/>
          <p:nvPr/>
        </p:nvSpPr>
        <p:spPr>
          <a:xfrm>
            <a:off x="1332852" y="2174400"/>
            <a:ext cx="15648862" cy="5974649"/>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経営層（経営層全体）</a:t>
            </a:r>
            <a:endParaRPr kumimoji="1" lang="en-US" altLang="ja-JP" sz="3200" b="1"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サイバーセキュリティ動向が自社リスクに与える影響を正確に把握する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リスクを考慮して、セキュリティ体制や投資を適切に決定・指示する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インシデント時に迅速で適切な経営判断と指示を行う</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デジタル化推進部門の部課長級マネジメント層</a:t>
            </a:r>
            <a:endParaRPr kumimoji="1" lang="en-US" altLang="ja-JP" sz="3200" b="1"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サイバーセキュリティの動向が自部署や事業に与える影響を正確に理解する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自部署で実施中のセキュリティ対策の状況を把握する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経営層が適切な判断をできるよう、影響と現状を説明・報告する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社内外（情報システム部門やベンダー）とスムーズにコミュニケーションを取る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A3F91FE-B6CD-82D3-B5AA-E5843FABD93E}"/>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50A6487-F522-1679-4BB7-C2E64049CAAE}"/>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カリキュラム構成と目標</a:t>
            </a:r>
          </a:p>
        </p:txBody>
      </p:sp>
      <p:sp>
        <p:nvSpPr>
          <p:cNvPr id="9" name="object 40">
            <a:extLst>
              <a:ext uri="{FF2B5EF4-FFF2-40B4-BE49-F238E27FC236}">
                <a16:creationId xmlns:a16="http://schemas.microsoft.com/office/drawing/2014/main" id="{CF868B0D-BF74-BA47-1E42-A6CB3284435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24396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DEE60-BEBF-4FA3-CA92-A9FC1167541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F5D79DF1-2AB2-F107-560D-54B78970E8F7}"/>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3ECCC68-274C-C6FE-10A0-426DD06DEB81}"/>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367622C3-FA45-AA8D-1329-4850A2A1F615}"/>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対象別の目標・到達レベル</a:t>
            </a:r>
          </a:p>
        </p:txBody>
      </p:sp>
      <p:sp>
        <p:nvSpPr>
          <p:cNvPr id="5" name="object 40">
            <a:extLst>
              <a:ext uri="{FF2B5EF4-FFF2-40B4-BE49-F238E27FC236}">
                <a16:creationId xmlns:a16="http://schemas.microsoft.com/office/drawing/2014/main" id="{D3D6681E-73B9-B6C1-9F32-9A04A4DD0A1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2" name="表 1">
            <a:extLst>
              <a:ext uri="{FF2B5EF4-FFF2-40B4-BE49-F238E27FC236}">
                <a16:creationId xmlns:a16="http://schemas.microsoft.com/office/drawing/2014/main" id="{31F676A5-1FDB-2105-610D-7FE780A84B4A}"/>
              </a:ext>
            </a:extLst>
          </p:cNvPr>
          <p:cNvGraphicFramePr>
            <a:graphicFrameLocks noGrp="1"/>
          </p:cNvGraphicFramePr>
          <p:nvPr>
            <p:extLst>
              <p:ext uri="{D42A27DB-BD31-4B8C-83A1-F6EECF244321}">
                <p14:modId xmlns:p14="http://schemas.microsoft.com/office/powerpoint/2010/main" val="2147561650"/>
              </p:ext>
            </p:extLst>
          </p:nvPr>
        </p:nvGraphicFramePr>
        <p:xfrm>
          <a:off x="1658572" y="2237900"/>
          <a:ext cx="15349268" cy="6971000"/>
        </p:xfrm>
        <a:graphic>
          <a:graphicData uri="http://schemas.openxmlformats.org/drawingml/2006/table">
            <a:tbl>
              <a:tblPr firstRow="1" bandRow="1">
                <a:tableStyleId>{5C22544A-7EE6-4342-B048-85BDC9FD1C3A}</a:tableStyleId>
              </a:tblPr>
              <a:tblGrid>
                <a:gridCol w="974820">
                  <a:extLst>
                    <a:ext uri="{9D8B030D-6E8A-4147-A177-3AD203B41FA5}">
                      <a16:colId xmlns:a16="http://schemas.microsoft.com/office/drawing/2014/main" val="3707433289"/>
                    </a:ext>
                  </a:extLst>
                </a:gridCol>
                <a:gridCol w="4232493">
                  <a:extLst>
                    <a:ext uri="{9D8B030D-6E8A-4147-A177-3AD203B41FA5}">
                      <a16:colId xmlns:a16="http://schemas.microsoft.com/office/drawing/2014/main" val="2662950708"/>
                    </a:ext>
                  </a:extLst>
                </a:gridCol>
                <a:gridCol w="3891612">
                  <a:extLst>
                    <a:ext uri="{9D8B030D-6E8A-4147-A177-3AD203B41FA5}">
                      <a16:colId xmlns:a16="http://schemas.microsoft.com/office/drawing/2014/main" val="1835097081"/>
                    </a:ext>
                  </a:extLst>
                </a:gridCol>
                <a:gridCol w="3180489">
                  <a:extLst>
                    <a:ext uri="{9D8B030D-6E8A-4147-A177-3AD203B41FA5}">
                      <a16:colId xmlns:a16="http://schemas.microsoft.com/office/drawing/2014/main" val="2315629150"/>
                    </a:ext>
                  </a:extLst>
                </a:gridCol>
                <a:gridCol w="3069854">
                  <a:extLst>
                    <a:ext uri="{9D8B030D-6E8A-4147-A177-3AD203B41FA5}">
                      <a16:colId xmlns:a16="http://schemas.microsoft.com/office/drawing/2014/main" val="635376073"/>
                    </a:ext>
                  </a:extLst>
                </a:gridCol>
              </a:tblGrid>
              <a:tr h="626411">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理解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コミュニケーション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判断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58497073"/>
                  </a:ext>
                </a:extLst>
              </a:tr>
              <a:tr h="215887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自らの役割に必要な知識を概ね網羅的に習得し、理解している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自ら把握すべきことを洗い出し、専門家を含む適切な対象者に回答を求めることができる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脅威や脆弱性が自組織に及ぼす影響を評価できる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自らの知識のみで、自組織での対応に関する適切な判断ができる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97185"/>
                  </a:ext>
                </a:extLst>
              </a:tr>
              <a:tr h="2399053">
                <a:tc>
                  <a:txBody>
                    <a:bodyPr/>
                    <a:lstStyle/>
                    <a:p>
                      <a:pPr algn="ctr">
                        <a:lnSpc>
                          <a:spcPct val="110000"/>
                        </a:lnSpc>
                      </a:pPr>
                      <a:r>
                        <a:rPr kumimoji="1" lang="ja-JP" altLang="en-US" sz="2800" b="1" dirty="0">
                          <a:latin typeface="BIZ UDPゴシック" panose="020B0400000000000000" pitchFamily="50" charset="-128"/>
                          <a:ea typeface="BIZ UDPゴシック" panose="020B0400000000000000" pitchFamily="50" charset="-128"/>
                        </a:rPr>
                        <a:t>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自らの役割に必要な知識の全体像を把握した上で、その一部について理解していることを自覚している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専門家との意見交換ができる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脅威や脆弱性がどのように自組織に影響を及ぼすのかを理解できる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専門家の判断について、根拠を理解して合意を与えることができる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55046"/>
                  </a:ext>
                </a:extLst>
              </a:tr>
              <a:tr h="178665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サイバーセキュリティ関連文書に用いられる用語の意味を理解している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専門家からの説明を概ね理解することができる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脅威や脆弱性とは何かを理解している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自らの知識のみでは判断に関与することが困難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565392"/>
                  </a:ext>
                </a:extLst>
              </a:tr>
            </a:tbl>
          </a:graphicData>
        </a:graphic>
      </p:graphicFrame>
      <p:sp>
        <p:nvSpPr>
          <p:cNvPr id="4" name="テキスト ボックス 3">
            <a:extLst>
              <a:ext uri="{FF2B5EF4-FFF2-40B4-BE49-F238E27FC236}">
                <a16:creationId xmlns:a16="http://schemas.microsoft.com/office/drawing/2014/main" id="{5E58BEE4-D93C-2906-B356-156E72EA60FE}"/>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６９～</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７１</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01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C77A-B7CE-9EE6-F48D-3B4A97A6A3A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623664B-BCA8-C433-C51C-2D005D35BC3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807B3FA-691B-3107-4DC3-27C9C780F97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１～</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７３</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06299F4D-B5AE-AB84-13EC-BB4904B4C79B}"/>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2D3CD3AC-8898-BEFF-4B90-54ECE44B4626}"/>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経営層向けカリキュラム例</a:t>
            </a:r>
          </a:p>
        </p:txBody>
      </p:sp>
      <p:graphicFrame>
        <p:nvGraphicFramePr>
          <p:cNvPr id="9" name="表 8">
            <a:extLst>
              <a:ext uri="{FF2B5EF4-FFF2-40B4-BE49-F238E27FC236}">
                <a16:creationId xmlns:a16="http://schemas.microsoft.com/office/drawing/2014/main" id="{F1044A24-1B9B-A8FD-7A2A-DB8A3F047FDF}"/>
              </a:ext>
            </a:extLst>
          </p:cNvPr>
          <p:cNvGraphicFramePr>
            <a:graphicFrameLocks noGrp="1"/>
          </p:cNvGraphicFramePr>
          <p:nvPr>
            <p:extLst>
              <p:ext uri="{D42A27DB-BD31-4B8C-83A1-F6EECF244321}">
                <p14:modId xmlns:p14="http://schemas.microsoft.com/office/powerpoint/2010/main" val="90898801"/>
              </p:ext>
            </p:extLst>
          </p:nvPr>
        </p:nvGraphicFramePr>
        <p:xfrm>
          <a:off x="1729918" y="2236121"/>
          <a:ext cx="15317110" cy="7063042"/>
        </p:xfrm>
        <a:graphic>
          <a:graphicData uri="http://schemas.openxmlformats.org/drawingml/2006/table">
            <a:tbl>
              <a:tblPr firstRow="1" bandRow="1">
                <a:tableStyleId>{5C22544A-7EE6-4342-B048-85BDC9FD1C3A}</a:tableStyleId>
              </a:tblPr>
              <a:tblGrid>
                <a:gridCol w="3011899">
                  <a:extLst>
                    <a:ext uri="{9D8B030D-6E8A-4147-A177-3AD203B41FA5}">
                      <a16:colId xmlns:a16="http://schemas.microsoft.com/office/drawing/2014/main" val="1600110842"/>
                    </a:ext>
                  </a:extLst>
                </a:gridCol>
                <a:gridCol w="5003074">
                  <a:extLst>
                    <a:ext uri="{9D8B030D-6E8A-4147-A177-3AD203B41FA5}">
                      <a16:colId xmlns:a16="http://schemas.microsoft.com/office/drawing/2014/main" val="2603486501"/>
                    </a:ext>
                  </a:extLst>
                </a:gridCol>
                <a:gridCol w="7302137">
                  <a:extLst>
                    <a:ext uri="{9D8B030D-6E8A-4147-A177-3AD203B41FA5}">
                      <a16:colId xmlns:a16="http://schemas.microsoft.com/office/drawing/2014/main" val="469388565"/>
                    </a:ext>
                  </a:extLst>
                </a:gridCol>
              </a:tblGrid>
              <a:tr h="521720">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単元</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目標</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到達レベル</a:t>
                      </a:r>
                    </a:p>
                  </a:txBody>
                  <a:tcPr>
                    <a:solidFill>
                      <a:schemeClr val="accent6"/>
                    </a:solidFill>
                  </a:tcPr>
                </a:tc>
                <a:extLst>
                  <a:ext uri="{0D108BD9-81ED-4DB2-BD59-A6C34878D82A}">
                    <a16:rowId xmlns:a16="http://schemas.microsoft.com/office/drawing/2014/main" val="3110982276"/>
                  </a:ext>
                </a:extLst>
              </a:tr>
              <a:tr h="1511596">
                <a:tc>
                  <a:txBody>
                    <a:bodyPr/>
                    <a:lstStyle/>
                    <a:p>
                      <a:pPr marL="514350" indent="-514350">
                        <a:lnSpc>
                          <a:spcPct val="110000"/>
                        </a:lnSpc>
                        <a:buFont typeface="+mj-lt"/>
                        <a:buAutoNum type="arabicPeriod"/>
                      </a:pPr>
                      <a:r>
                        <a:rPr kumimoji="1" lang="ja-JP" altLang="en-US" sz="2800" dirty="0">
                          <a:latin typeface="BIZ UDPゴシック" panose="020B0400000000000000" pitchFamily="50" charset="-128"/>
                          <a:ea typeface="BIZ UDPゴシック" panose="020B0400000000000000" pitchFamily="50" charset="-128"/>
                        </a:rPr>
                        <a:t>基礎知識</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経営層として、提案や施策の妥当性を判断するために必要な知識を習得する</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関係者との円滑なコミュニケーションができる程度の概念と用語を理解する</a:t>
                      </a:r>
                    </a:p>
                  </a:txBody>
                  <a:tcPr marL="180000">
                    <a:solidFill>
                      <a:schemeClr val="accent6">
                        <a:lumMod val="40000"/>
                        <a:lumOff val="60000"/>
                      </a:schemeClr>
                    </a:solidFill>
                  </a:tcPr>
                </a:tc>
                <a:extLst>
                  <a:ext uri="{0D108BD9-81ED-4DB2-BD59-A6C34878D82A}">
                    <a16:rowId xmlns:a16="http://schemas.microsoft.com/office/drawing/2014/main" val="2833908145"/>
                  </a:ext>
                </a:extLst>
              </a:tr>
              <a:tr h="1511596">
                <a:tc>
                  <a:txBody>
                    <a:bodyPr/>
                    <a:lstStyle/>
                    <a:p>
                      <a:pPr marL="514350" indent="-514350">
                        <a:lnSpc>
                          <a:spcPct val="110000"/>
                        </a:lnSpc>
                        <a:buFont typeface="+mj-lt"/>
                        <a:buAutoNum type="arabicPeriod" startAt="2"/>
                      </a:pPr>
                      <a:r>
                        <a:rPr kumimoji="1" lang="ja-JP" altLang="en-US" sz="2800" dirty="0">
                          <a:latin typeface="BIZ UDPゴシック" panose="020B0400000000000000" pitchFamily="50" charset="-128"/>
                          <a:ea typeface="BIZ UDPゴシック" panose="020B0400000000000000" pitchFamily="50" charset="-128"/>
                        </a:rPr>
                        <a:t>脅威と対策</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主要な脅威を事業リスクとして適切に把握する能力を身につける</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脆弱性が完全に排除できないことを理解し、最新の脅威への対応と被害想定を行う力を養う</a:t>
                      </a:r>
                    </a:p>
                  </a:txBody>
                  <a:tcPr marL="180000">
                    <a:solidFill>
                      <a:schemeClr val="accent6">
                        <a:lumMod val="20000"/>
                        <a:lumOff val="80000"/>
                      </a:schemeClr>
                    </a:solidFill>
                  </a:tcPr>
                </a:tc>
                <a:extLst>
                  <a:ext uri="{0D108BD9-81ED-4DB2-BD59-A6C34878D82A}">
                    <a16:rowId xmlns:a16="http://schemas.microsoft.com/office/drawing/2014/main" val="1292096095"/>
                  </a:ext>
                </a:extLst>
              </a:tr>
              <a:tr h="2006534">
                <a:tc>
                  <a:txBody>
                    <a:bodyPr/>
                    <a:lstStyle/>
                    <a:p>
                      <a:pPr marL="514350" indent="-514350">
                        <a:lnSpc>
                          <a:spcPct val="110000"/>
                        </a:lnSpc>
                        <a:buFont typeface="+mj-lt"/>
                        <a:buAutoNum type="arabicPeriod" startAt="3"/>
                      </a:pPr>
                      <a:r>
                        <a:rPr kumimoji="1" lang="ja-JP" altLang="en-US" sz="2800" dirty="0">
                          <a:latin typeface="BIZ UDPゴシック" panose="020B0400000000000000" pitchFamily="50" charset="-128"/>
                          <a:ea typeface="BIZ UDPゴシック" panose="020B0400000000000000" pitchFamily="50" charset="-128"/>
                        </a:rPr>
                        <a:t>投資</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セキュリティリスクが企業価値に与える影響を理解し、適切な対策と投資を判断する</a:t>
                      </a:r>
                    </a:p>
                  </a:txBody>
                  <a:tcPr marL="180000">
                    <a:solidFill>
                      <a:schemeClr val="accent6">
                        <a:lumMod val="40000"/>
                        <a:lumOff val="60000"/>
                      </a:schemeClr>
                    </a:solidFill>
                  </a:tcPr>
                </a:tc>
                <a:tc>
                  <a:txBody>
                    <a:bodyPr/>
                    <a:lstStyle/>
                    <a:p>
                      <a:pPr marL="457200" indent="-365125">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リスクを特定し、優先順位を設定して、必要な体制や人材を確保・育成する</a:t>
                      </a:r>
                      <a:endParaRPr kumimoji="1" lang="en-US" altLang="ja-JP" sz="2800" dirty="0">
                        <a:latin typeface="BIZ UDPゴシック" panose="020B0400000000000000" pitchFamily="50" charset="-128"/>
                        <a:ea typeface="BIZ UDPゴシック" panose="020B0400000000000000" pitchFamily="50" charset="-128"/>
                      </a:endParaRPr>
                    </a:p>
                    <a:p>
                      <a:pPr marL="457200" indent="-365125">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提示されたセキュリティ対策案の妥当性を経営層として判断する</a:t>
                      </a:r>
                    </a:p>
                  </a:txBody>
                  <a:tcPr marL="180000">
                    <a:solidFill>
                      <a:schemeClr val="accent6">
                        <a:lumMod val="40000"/>
                        <a:lumOff val="60000"/>
                      </a:schemeClr>
                    </a:solidFill>
                  </a:tcPr>
                </a:tc>
                <a:extLst>
                  <a:ext uri="{0D108BD9-81ED-4DB2-BD59-A6C34878D82A}">
                    <a16:rowId xmlns:a16="http://schemas.microsoft.com/office/drawing/2014/main" val="877056401"/>
                  </a:ext>
                </a:extLst>
              </a:tr>
              <a:tr h="1511596">
                <a:tc>
                  <a:txBody>
                    <a:bodyPr/>
                    <a:lstStyle/>
                    <a:p>
                      <a:pPr marL="514350" indent="-514350">
                        <a:lnSpc>
                          <a:spcPct val="110000"/>
                        </a:lnSpc>
                        <a:buFont typeface="+mj-lt"/>
                        <a:buAutoNum type="arabicPeriod" startAt="4"/>
                      </a:pPr>
                      <a:r>
                        <a:rPr kumimoji="1" lang="ja-JP" altLang="en-US" sz="2800" dirty="0">
                          <a:latin typeface="BIZ UDPゴシック" panose="020B0400000000000000" pitchFamily="50" charset="-128"/>
                          <a:ea typeface="BIZ UDPゴシック" panose="020B0400000000000000" pitchFamily="50" charset="-128"/>
                        </a:rPr>
                        <a:t>ステークホルダーとの関係</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インシデント対応を理解し、企業価値を守るための準備を具体的にイメージする</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対策方針について外部と意見交換や説明ができるレベルの理解を持つ</a:t>
                      </a:r>
                    </a:p>
                  </a:txBody>
                  <a:tcPr marL="180000">
                    <a:solidFill>
                      <a:schemeClr val="accent6">
                        <a:lumMod val="20000"/>
                        <a:lumOff val="80000"/>
                      </a:schemeClr>
                    </a:solidFill>
                  </a:tcPr>
                </a:tc>
                <a:extLst>
                  <a:ext uri="{0D108BD9-81ED-4DB2-BD59-A6C34878D82A}">
                    <a16:rowId xmlns:a16="http://schemas.microsoft.com/office/drawing/2014/main" val="1363368900"/>
                  </a:ext>
                </a:extLst>
              </a:tr>
            </a:tbl>
          </a:graphicData>
        </a:graphic>
      </p:graphicFrame>
      <p:sp>
        <p:nvSpPr>
          <p:cNvPr id="5" name="object 40">
            <a:extLst>
              <a:ext uri="{FF2B5EF4-FFF2-40B4-BE49-F238E27FC236}">
                <a16:creationId xmlns:a16="http://schemas.microsoft.com/office/drawing/2014/main" id="{1D0F8C49-2486-9215-FA84-3BF9C74DD4C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78613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AFD4-1D72-DAAB-4EF7-5640958D2DF8}"/>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4BE5121A-BA55-C1FB-0076-6EFC0F9F3C8B}"/>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0A013BC-7AEC-55F0-684F-F403828C1596}"/>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７３～</a:t>
            </a: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５</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05210CB1-9492-51D0-8F90-C223B9358C53}"/>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080C43AE-8CE7-9382-3ACA-18707EC8FE59}"/>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部課長向けカリキュラム例（その</a:t>
            </a:r>
            <a:r>
              <a:rPr lang="en-US" altLang="ja-JP" sz="3600" dirty="0">
                <a:latin typeface="BIZ UDPゴシック" panose="020B0400000000000000" pitchFamily="50" charset="-128"/>
                <a:ea typeface="BIZ UDPゴシック" panose="020B0400000000000000" pitchFamily="50" charset="-128"/>
              </a:rPr>
              <a:t>1</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34DD6456-0538-31E2-8CFC-D70C2BFEE3DD}"/>
              </a:ext>
            </a:extLst>
          </p:cNvPr>
          <p:cNvGraphicFramePr>
            <a:graphicFrameLocks noGrp="1"/>
          </p:cNvGraphicFramePr>
          <p:nvPr>
            <p:extLst>
              <p:ext uri="{D42A27DB-BD31-4B8C-83A1-F6EECF244321}">
                <p14:modId xmlns:p14="http://schemas.microsoft.com/office/powerpoint/2010/main" val="2711798208"/>
              </p:ext>
            </p:extLst>
          </p:nvPr>
        </p:nvGraphicFramePr>
        <p:xfrm>
          <a:off x="1729918" y="2237899"/>
          <a:ext cx="15343236" cy="7061264"/>
        </p:xfrm>
        <a:graphic>
          <a:graphicData uri="http://schemas.openxmlformats.org/drawingml/2006/table">
            <a:tbl>
              <a:tblPr firstRow="1" bandRow="1">
                <a:tableStyleId>{5C22544A-7EE6-4342-B048-85BDC9FD1C3A}</a:tableStyleId>
              </a:tblPr>
              <a:tblGrid>
                <a:gridCol w="3120476">
                  <a:extLst>
                    <a:ext uri="{9D8B030D-6E8A-4147-A177-3AD203B41FA5}">
                      <a16:colId xmlns:a16="http://schemas.microsoft.com/office/drawing/2014/main" val="1600110842"/>
                    </a:ext>
                  </a:extLst>
                </a:gridCol>
                <a:gridCol w="6207653">
                  <a:extLst>
                    <a:ext uri="{9D8B030D-6E8A-4147-A177-3AD203B41FA5}">
                      <a16:colId xmlns:a16="http://schemas.microsoft.com/office/drawing/2014/main" val="2603486501"/>
                    </a:ext>
                  </a:extLst>
                </a:gridCol>
                <a:gridCol w="6015107">
                  <a:extLst>
                    <a:ext uri="{9D8B030D-6E8A-4147-A177-3AD203B41FA5}">
                      <a16:colId xmlns:a16="http://schemas.microsoft.com/office/drawing/2014/main" val="469388565"/>
                    </a:ext>
                  </a:extLst>
                </a:gridCol>
              </a:tblGrid>
              <a:tr h="540656">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単元</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目標</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到達レベル</a:t>
                      </a:r>
                    </a:p>
                  </a:txBody>
                  <a:tcPr>
                    <a:solidFill>
                      <a:schemeClr val="accent6"/>
                    </a:solidFill>
                  </a:tcPr>
                </a:tc>
                <a:extLst>
                  <a:ext uri="{0D108BD9-81ED-4DB2-BD59-A6C34878D82A}">
                    <a16:rowId xmlns:a16="http://schemas.microsoft.com/office/drawing/2014/main" val="3110982276"/>
                  </a:ext>
                </a:extLst>
              </a:tr>
              <a:tr h="2173536">
                <a:tc>
                  <a:txBody>
                    <a:bodyPr/>
                    <a:lstStyle/>
                    <a:p>
                      <a:pPr marL="514350" indent="-514350">
                        <a:lnSpc>
                          <a:spcPct val="110000"/>
                        </a:lnSpc>
                        <a:buFont typeface="+mj-lt"/>
                        <a:buAutoNum type="arabicPeriod"/>
                      </a:pPr>
                      <a:r>
                        <a:rPr kumimoji="1" lang="ja-JP" altLang="en-US" sz="2800" dirty="0">
                          <a:latin typeface="BIZ UDPゴシック" panose="020B0400000000000000" pitchFamily="50" charset="-128"/>
                          <a:ea typeface="BIZ UDPゴシック" panose="020B0400000000000000" pitchFamily="50" charset="-128"/>
                        </a:rPr>
                        <a:t>基礎知識         （初級編）</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部門管理者として必要なデジタル化推進に関する最低限の知識を学ぶ</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 デジタルシステムやインターネットのセキュリティ対策に関する基本知識を身につける</a:t>
                      </a:r>
                    </a:p>
                  </a:txBody>
                  <a:tcPr marL="180000">
                    <a:solidFill>
                      <a:schemeClr val="accent6">
                        <a:lumMod val="40000"/>
                        <a:lumOff val="60000"/>
                      </a:schemeClr>
                    </a:solidFill>
                  </a:tcPr>
                </a:tc>
                <a:extLst>
                  <a:ext uri="{0D108BD9-81ED-4DB2-BD59-A6C34878D82A}">
                    <a16:rowId xmlns:a16="http://schemas.microsoft.com/office/drawing/2014/main" val="2833908145"/>
                  </a:ext>
                </a:extLst>
              </a:tr>
              <a:tr h="2173536">
                <a:tc>
                  <a:txBody>
                    <a:bodyPr/>
                    <a:lstStyle/>
                    <a:p>
                      <a:pPr marL="514350" indent="-514350">
                        <a:lnSpc>
                          <a:spcPct val="110000"/>
                        </a:lnSpc>
                        <a:buFont typeface="+mj-lt"/>
                        <a:buAutoNum type="arabicPeriod"/>
                      </a:pPr>
                      <a:r>
                        <a:rPr kumimoji="1" lang="ja-JP" altLang="en-US" sz="2800" dirty="0">
                          <a:latin typeface="BIZ UDPゴシック" panose="020B0400000000000000" pitchFamily="50" charset="-128"/>
                          <a:ea typeface="BIZ UDPゴシック" panose="020B0400000000000000" pitchFamily="50" charset="-128"/>
                        </a:rPr>
                        <a:t>基礎知識 </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（中級編）</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部門管理者として適切な判断を行うために必要な知識を認識する</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サイバーセキュリティに関する基本的な用語と概念を習得し、ベンダーと実務的な対話ができるレベルに達する</a:t>
                      </a:r>
                    </a:p>
                  </a:txBody>
                  <a:tcPr marL="180000">
                    <a:solidFill>
                      <a:schemeClr val="accent6">
                        <a:lumMod val="20000"/>
                        <a:lumOff val="80000"/>
                      </a:schemeClr>
                    </a:solidFill>
                  </a:tcPr>
                </a:tc>
                <a:extLst>
                  <a:ext uri="{0D108BD9-81ED-4DB2-BD59-A6C34878D82A}">
                    <a16:rowId xmlns:a16="http://schemas.microsoft.com/office/drawing/2014/main" val="3809175222"/>
                  </a:ext>
                </a:extLst>
              </a:tr>
              <a:tr h="2173536">
                <a:tc>
                  <a:txBody>
                    <a:bodyPr/>
                    <a:lstStyle/>
                    <a:p>
                      <a:pPr marL="514350" indent="-514350">
                        <a:lnSpc>
                          <a:spcPct val="110000"/>
                        </a:lnSpc>
                        <a:buFont typeface="+mj-lt"/>
                        <a:buAutoNum type="arabicPeriod" startAt="2"/>
                      </a:pPr>
                      <a:r>
                        <a:rPr kumimoji="1" lang="ja-JP" altLang="en-US" sz="2800" dirty="0">
                          <a:latin typeface="BIZ UDPゴシック" panose="020B0400000000000000" pitchFamily="50" charset="-128"/>
                          <a:ea typeface="BIZ UDPゴシック" panose="020B0400000000000000" pitchFamily="50" charset="-128"/>
                        </a:rPr>
                        <a:t>脅威と対策</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主要な脅威を事業リスクとして適切に理解する能力を身につける</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脆弱性を完全には排除できないことを理解し、最新の脅威への対応と被害の想定を行えるようになる</a:t>
                      </a:r>
                    </a:p>
                  </a:txBody>
                  <a:tcPr marL="180000">
                    <a:solidFill>
                      <a:schemeClr val="accent6">
                        <a:lumMod val="40000"/>
                        <a:lumOff val="60000"/>
                      </a:schemeClr>
                    </a:solidFill>
                  </a:tcPr>
                </a:tc>
                <a:extLst>
                  <a:ext uri="{0D108BD9-81ED-4DB2-BD59-A6C34878D82A}">
                    <a16:rowId xmlns:a16="http://schemas.microsoft.com/office/drawing/2014/main" val="1292096095"/>
                  </a:ext>
                </a:extLst>
              </a:tr>
            </a:tbl>
          </a:graphicData>
        </a:graphic>
      </p:graphicFrame>
      <p:sp>
        <p:nvSpPr>
          <p:cNvPr id="5" name="object 40">
            <a:extLst>
              <a:ext uri="{FF2B5EF4-FFF2-40B4-BE49-F238E27FC236}">
                <a16:creationId xmlns:a16="http://schemas.microsoft.com/office/drawing/2014/main" id="{F6D26AE3-C9FA-3C28-9F5C-861424272E7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3064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75B96-7023-93EA-E147-F04957D69BD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0495C0AD-01ED-161A-F18F-5FD520BC15ED}"/>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58427DAA-6D43-576B-6DE8-A20D8178E601}"/>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部課長向けカリキュラム例（その</a:t>
            </a:r>
            <a:r>
              <a:rPr lang="en-US" altLang="ja-JP" sz="3600" dirty="0">
                <a:latin typeface="BIZ UDPゴシック" panose="020B0400000000000000" pitchFamily="50" charset="-128"/>
                <a:ea typeface="BIZ UDPゴシック" panose="020B0400000000000000" pitchFamily="50" charset="-128"/>
              </a:rPr>
              <a:t>2</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687A9AD4-D05D-6C1D-F5C7-57F0591445E6}"/>
              </a:ext>
            </a:extLst>
          </p:cNvPr>
          <p:cNvGraphicFramePr>
            <a:graphicFrameLocks noGrp="1"/>
          </p:cNvGraphicFramePr>
          <p:nvPr>
            <p:extLst>
              <p:ext uri="{D42A27DB-BD31-4B8C-83A1-F6EECF244321}">
                <p14:modId xmlns:p14="http://schemas.microsoft.com/office/powerpoint/2010/main" val="3681262151"/>
              </p:ext>
            </p:extLst>
          </p:nvPr>
        </p:nvGraphicFramePr>
        <p:xfrm>
          <a:off x="1729918" y="2237899"/>
          <a:ext cx="15382425" cy="7061264"/>
        </p:xfrm>
        <a:graphic>
          <a:graphicData uri="http://schemas.openxmlformats.org/drawingml/2006/table">
            <a:tbl>
              <a:tblPr firstRow="1" bandRow="1">
                <a:tableStyleId>{5C22544A-7EE6-4342-B048-85BDC9FD1C3A}</a:tableStyleId>
              </a:tblPr>
              <a:tblGrid>
                <a:gridCol w="3128446">
                  <a:extLst>
                    <a:ext uri="{9D8B030D-6E8A-4147-A177-3AD203B41FA5}">
                      <a16:colId xmlns:a16="http://schemas.microsoft.com/office/drawing/2014/main" val="1600110842"/>
                    </a:ext>
                  </a:extLst>
                </a:gridCol>
                <a:gridCol w="6223508">
                  <a:extLst>
                    <a:ext uri="{9D8B030D-6E8A-4147-A177-3AD203B41FA5}">
                      <a16:colId xmlns:a16="http://schemas.microsoft.com/office/drawing/2014/main" val="2603486501"/>
                    </a:ext>
                  </a:extLst>
                </a:gridCol>
                <a:gridCol w="6030471">
                  <a:extLst>
                    <a:ext uri="{9D8B030D-6E8A-4147-A177-3AD203B41FA5}">
                      <a16:colId xmlns:a16="http://schemas.microsoft.com/office/drawing/2014/main" val="469388565"/>
                    </a:ext>
                  </a:extLst>
                </a:gridCol>
              </a:tblGrid>
              <a:tr h="506911">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単元</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目標</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到達レベル</a:t>
                      </a:r>
                    </a:p>
                  </a:txBody>
                  <a:tcPr>
                    <a:solidFill>
                      <a:schemeClr val="accent6"/>
                    </a:solidFill>
                  </a:tcPr>
                </a:tc>
                <a:extLst>
                  <a:ext uri="{0D108BD9-81ED-4DB2-BD59-A6C34878D82A}">
                    <a16:rowId xmlns:a16="http://schemas.microsoft.com/office/drawing/2014/main" val="3110982276"/>
                  </a:ext>
                </a:extLst>
              </a:tr>
              <a:tr h="3259726">
                <a:tc>
                  <a:txBody>
                    <a:bodyPr/>
                    <a:lstStyle/>
                    <a:p>
                      <a:pPr marL="514350" indent="-514350">
                        <a:lnSpc>
                          <a:spcPct val="110000"/>
                        </a:lnSpc>
                        <a:buFont typeface="+mj-lt"/>
                        <a:buAutoNum type="arabicPeriod" startAt="3"/>
                      </a:pPr>
                      <a:r>
                        <a:rPr kumimoji="1" lang="ja-JP" altLang="en-US" sz="2800" dirty="0">
                          <a:latin typeface="BIZ UDPゴシック" panose="020B0400000000000000" pitchFamily="50" charset="-128"/>
                          <a:ea typeface="BIZ UDPゴシック" panose="020B0400000000000000" pitchFamily="50" charset="-128"/>
                        </a:rPr>
                        <a:t>投資</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サイバーセキュリティリスクの管理に必要な概念と具体的な行動を理解する</a:t>
                      </a:r>
                    </a:p>
                  </a:txBody>
                  <a:tcPr marL="180000">
                    <a:solidFill>
                      <a:schemeClr val="accent6">
                        <a:lumMod val="40000"/>
                        <a:lumOff val="60000"/>
                      </a:schemeClr>
                    </a:solidFill>
                  </a:tcPr>
                </a:tc>
                <a:tc>
                  <a:txBody>
                    <a:bodyPr/>
                    <a:lstStyle/>
                    <a:p>
                      <a:pPr marL="457200" indent="-365125">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部署のリスクを特定し、優先順位を設定し、体制や要員の確保・育成を進める</a:t>
                      </a:r>
                      <a:endParaRPr kumimoji="1" lang="en-US" altLang="ja-JP" sz="2800" dirty="0">
                        <a:latin typeface="BIZ UDPゴシック" panose="020B0400000000000000" pitchFamily="50" charset="-128"/>
                        <a:ea typeface="BIZ UDPゴシック" panose="020B0400000000000000" pitchFamily="50" charset="-128"/>
                      </a:endParaRPr>
                    </a:p>
                    <a:p>
                      <a:pPr marL="457200" indent="-365125">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提示されたセキュリティ対策案の妥当性を判断する能力を持つ</a:t>
                      </a:r>
                    </a:p>
                  </a:txBody>
                  <a:tcPr marL="180000">
                    <a:solidFill>
                      <a:schemeClr val="accent6">
                        <a:lumMod val="40000"/>
                        <a:lumOff val="60000"/>
                      </a:schemeClr>
                    </a:solidFill>
                  </a:tcPr>
                </a:tc>
                <a:extLst>
                  <a:ext uri="{0D108BD9-81ED-4DB2-BD59-A6C34878D82A}">
                    <a16:rowId xmlns:a16="http://schemas.microsoft.com/office/drawing/2014/main" val="877056401"/>
                  </a:ext>
                </a:extLst>
              </a:tr>
              <a:tr h="1969796">
                <a:tc>
                  <a:txBody>
                    <a:bodyPr/>
                    <a:lstStyle/>
                    <a:p>
                      <a:pPr marL="514350" indent="-514350">
                        <a:lnSpc>
                          <a:spcPct val="110000"/>
                        </a:lnSpc>
                        <a:buFont typeface="+mj-lt"/>
                        <a:buAutoNum type="arabicPeriod" startAt="4"/>
                      </a:pPr>
                      <a:r>
                        <a:rPr kumimoji="1" lang="ja-JP" altLang="en-US" sz="2800" dirty="0">
                          <a:latin typeface="BIZ UDPゴシック" panose="020B0400000000000000" pitchFamily="50" charset="-128"/>
                          <a:ea typeface="BIZ UDPゴシック" panose="020B0400000000000000" pitchFamily="50" charset="-128"/>
                        </a:rPr>
                        <a:t>ステークホルダーとの関係</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サイバーセキュリティ対策やインシデント対応を理解し、情報開示や連絡を効果的に実践する</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自部署の対策に関する社内外の情報収集や協議を実務レベルで実施できるようになる</a:t>
                      </a:r>
                    </a:p>
                  </a:txBody>
                  <a:tcPr marL="180000">
                    <a:solidFill>
                      <a:schemeClr val="accent6">
                        <a:lumMod val="20000"/>
                        <a:lumOff val="80000"/>
                      </a:schemeClr>
                    </a:solidFill>
                  </a:tcPr>
                </a:tc>
                <a:extLst>
                  <a:ext uri="{0D108BD9-81ED-4DB2-BD59-A6C34878D82A}">
                    <a16:rowId xmlns:a16="http://schemas.microsoft.com/office/drawing/2014/main" val="1363368900"/>
                  </a:ext>
                </a:extLst>
              </a:tr>
              <a:tr h="1324831">
                <a:tc>
                  <a:txBody>
                    <a:bodyPr/>
                    <a:lstStyle/>
                    <a:p>
                      <a:pPr marL="514350" indent="-514350">
                        <a:lnSpc>
                          <a:spcPct val="110000"/>
                        </a:lnSpc>
                        <a:buFont typeface="+mj-lt"/>
                        <a:buAutoNum type="arabicPeriod" startAt="5"/>
                      </a:pPr>
                      <a:r>
                        <a:rPr kumimoji="1" lang="ja-JP" altLang="en-US" sz="2800" dirty="0">
                          <a:latin typeface="BIZ UDPゴシック" panose="020B0400000000000000" pitchFamily="50" charset="-128"/>
                          <a:ea typeface="BIZ UDPゴシック" panose="020B0400000000000000" pitchFamily="50" charset="-128"/>
                        </a:rPr>
                        <a:t>関連法令</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サイバーセキュリティに関する法律や基準を実用的に理解する</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デジタル化における取組で必要な法律や基準を意識して対応する</a:t>
                      </a:r>
                    </a:p>
                  </a:txBody>
                  <a:tcPr marL="180000">
                    <a:solidFill>
                      <a:schemeClr val="accent6">
                        <a:lumMod val="40000"/>
                        <a:lumOff val="60000"/>
                      </a:schemeClr>
                    </a:solidFill>
                  </a:tcPr>
                </a:tc>
                <a:extLst>
                  <a:ext uri="{0D108BD9-81ED-4DB2-BD59-A6C34878D82A}">
                    <a16:rowId xmlns:a16="http://schemas.microsoft.com/office/drawing/2014/main" val="1367144708"/>
                  </a:ext>
                </a:extLst>
              </a:tr>
            </a:tbl>
          </a:graphicData>
        </a:graphic>
      </p:graphicFrame>
      <p:sp>
        <p:nvSpPr>
          <p:cNvPr id="5" name="object 40">
            <a:extLst>
              <a:ext uri="{FF2B5EF4-FFF2-40B4-BE49-F238E27FC236}">
                <a16:creationId xmlns:a16="http://schemas.microsoft.com/office/drawing/2014/main" id="{EF6D9DF2-0309-9DC0-31C6-9F63E7B3D9F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0550BC84-9664-DE04-15A1-E9DBD6944419}"/>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７３～</a:t>
            </a: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５</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3091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62E0-E243-296C-4164-8E9F9C50485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8E30D801-B19F-5870-7773-F5208653F341}"/>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スキル標準モデルカリキュラム</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7BA9DFF-A422-CD55-9D09-EDF6404C7F6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７６～</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８０</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E79F56B1-6070-D4BC-87DD-CC0A1D0B5DB6}"/>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0938871C-7665-8E36-92D6-9E996DC7E1EE}"/>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スキル標準モデルカリキュラムの構成</a:t>
            </a:r>
          </a:p>
        </p:txBody>
      </p:sp>
      <p:pic>
        <p:nvPicPr>
          <p:cNvPr id="3" name="図 2">
            <a:extLst>
              <a:ext uri="{FF2B5EF4-FFF2-40B4-BE49-F238E27FC236}">
                <a16:creationId xmlns:a16="http://schemas.microsoft.com/office/drawing/2014/main" id="{5D6266BB-983C-E0C9-0DE2-3DFBC22D4034}"/>
              </a:ext>
            </a:extLst>
          </p:cNvPr>
          <p:cNvPicPr>
            <a:picLocks noChangeAspect="1"/>
          </p:cNvPicPr>
          <p:nvPr/>
        </p:nvPicPr>
        <p:blipFill>
          <a:blip r:embed="rId3"/>
          <a:stretch>
            <a:fillRect/>
          </a:stretch>
        </p:blipFill>
        <p:spPr>
          <a:xfrm>
            <a:off x="1272316" y="2213883"/>
            <a:ext cx="15473441" cy="7141587"/>
          </a:xfrm>
          <a:prstGeom prst="rect">
            <a:avLst/>
          </a:prstGeom>
        </p:spPr>
      </p:pic>
      <p:sp>
        <p:nvSpPr>
          <p:cNvPr id="9" name="object 40">
            <a:extLst>
              <a:ext uri="{FF2B5EF4-FFF2-40B4-BE49-F238E27FC236}">
                <a16:creationId xmlns:a16="http://schemas.microsoft.com/office/drawing/2014/main" id="{9CCDAE1B-586F-FCF8-A36F-76BD5587FC3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349304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A3BE-CF66-9409-67A3-796E6DA8AFE0}"/>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5E73C3D-02A0-3A56-7798-EF88F8D5D9AA}"/>
              </a:ext>
            </a:extLst>
          </p:cNvPr>
          <p:cNvSpPr txBox="1">
            <a:spLocks noGrp="1"/>
          </p:cNvSpPr>
          <p:nvPr>
            <p:ph type="title" idx="4294967295"/>
          </p:nvPr>
        </p:nvSpPr>
        <p:spPr>
          <a:xfrm>
            <a:off x="1332852" y="697101"/>
            <a:ext cx="1209104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スキル標準モデルカリキュラム</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D3EF96F2-4D26-EF84-459F-126DC60A0A64}"/>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4B84061E-2F08-02A4-B72D-D29A6B421289}"/>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スキル標準モデルカリキュラムの構成</a:t>
            </a:r>
          </a:p>
        </p:txBody>
      </p:sp>
      <p:sp>
        <p:nvSpPr>
          <p:cNvPr id="5" name="object 40">
            <a:extLst>
              <a:ext uri="{FF2B5EF4-FFF2-40B4-BE49-F238E27FC236}">
                <a16:creationId xmlns:a16="http://schemas.microsoft.com/office/drawing/2014/main" id="{1DE20BFD-104D-7E35-8EED-F1E3A988720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2" name="表 1">
            <a:extLst>
              <a:ext uri="{FF2B5EF4-FFF2-40B4-BE49-F238E27FC236}">
                <a16:creationId xmlns:a16="http://schemas.microsoft.com/office/drawing/2014/main" id="{506DECF9-2C89-6625-ADF4-DF635C37DD5C}"/>
              </a:ext>
            </a:extLst>
          </p:cNvPr>
          <p:cNvGraphicFramePr>
            <a:graphicFrameLocks noGrp="1"/>
          </p:cNvGraphicFramePr>
          <p:nvPr>
            <p:extLst>
              <p:ext uri="{D42A27DB-BD31-4B8C-83A1-F6EECF244321}">
                <p14:modId xmlns:p14="http://schemas.microsoft.com/office/powerpoint/2010/main" val="1942845472"/>
              </p:ext>
            </p:extLst>
          </p:nvPr>
        </p:nvGraphicFramePr>
        <p:xfrm>
          <a:off x="1672045" y="2301399"/>
          <a:ext cx="15440297" cy="6997762"/>
        </p:xfrm>
        <a:graphic>
          <a:graphicData uri="http://schemas.openxmlformats.org/drawingml/2006/table">
            <a:tbl>
              <a:tblPr firstRow="1" bandRow="1">
                <a:tableStyleId>{5C22544A-7EE6-4342-B048-85BDC9FD1C3A}</a:tableStyleId>
              </a:tblPr>
              <a:tblGrid>
                <a:gridCol w="1909530">
                  <a:extLst>
                    <a:ext uri="{9D8B030D-6E8A-4147-A177-3AD203B41FA5}">
                      <a16:colId xmlns:a16="http://schemas.microsoft.com/office/drawing/2014/main" val="3485490071"/>
                    </a:ext>
                  </a:extLst>
                </a:gridCol>
                <a:gridCol w="13530767">
                  <a:extLst>
                    <a:ext uri="{9D8B030D-6E8A-4147-A177-3AD203B41FA5}">
                      <a16:colId xmlns:a16="http://schemas.microsoft.com/office/drawing/2014/main" val="2097372461"/>
                    </a:ext>
                  </a:extLst>
                </a:gridCol>
              </a:tblGrid>
              <a:tr h="1489033">
                <a:tc>
                  <a:txBody>
                    <a:bodyPr/>
                    <a:lstStyle/>
                    <a:p>
                      <a:pP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対象人材</a:t>
                      </a: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457200" indent="-457200">
                        <a:lnSpc>
                          <a:spcPct val="110000"/>
                        </a:lnSpc>
                        <a:buFont typeface="+mj-ea"/>
                        <a:buAutoNum type="circleNumDbPlain"/>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本格的な就業経験の無い学生</a:t>
                      </a:r>
                      <a:endParaRPr kumimoji="1" lang="en-US" altLang="ja-JP" sz="2800" b="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mj-ea"/>
                        <a:buAutoNum type="circleNumDbPlain"/>
                      </a:pPr>
                      <a:r>
                        <a:rPr kumimoji="1" lang="en-US" altLang="ja-JP" sz="2800" b="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b="0" dirty="0">
                          <a:solidFill>
                            <a:schemeClr val="tx1"/>
                          </a:solidFill>
                          <a:latin typeface="BIZ UDPゴシック" panose="020B0400000000000000" pitchFamily="50" charset="-128"/>
                          <a:ea typeface="BIZ UDPゴシック" panose="020B0400000000000000" pitchFamily="50" charset="-128"/>
                        </a:rPr>
                        <a:t>に関する基本的な知識を持たない社会人</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364412"/>
                  </a:ext>
                </a:extLst>
              </a:tr>
              <a:tr h="2569889">
                <a:tc>
                  <a:txBody>
                    <a:bodyPr/>
                    <a:lstStyle/>
                    <a:p>
                      <a:pP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対象場面</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457200" indent="-457200">
                        <a:lnSpc>
                          <a:spcPct val="110000"/>
                        </a:lnSpc>
                        <a:buFont typeface="+mj-ea"/>
                        <a:buAutoNum type="circleNumDbPlain"/>
                      </a:pPr>
                      <a:r>
                        <a:rPr kumimoji="1" lang="ja-JP" altLang="en-US" sz="2800" dirty="0">
                          <a:solidFill>
                            <a:schemeClr val="tx1"/>
                          </a:solidFill>
                          <a:latin typeface="BIZ UDPゴシック" panose="020B0400000000000000" pitchFamily="50" charset="-128"/>
                          <a:ea typeface="BIZ UDPゴシック" panose="020B0400000000000000" pitchFamily="50" charset="-128"/>
                        </a:rPr>
                        <a:t>企業：</a:t>
                      </a:r>
                      <a:r>
                        <a:rPr kumimoji="1" lang="en-US" altLang="ja-JP" sz="280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dirty="0">
                          <a:solidFill>
                            <a:schemeClr val="tx1"/>
                          </a:solidFill>
                          <a:latin typeface="BIZ UDPゴシック" panose="020B0400000000000000" pitchFamily="50" charset="-128"/>
                          <a:ea typeface="BIZ UDPゴシック" panose="020B0400000000000000" pitchFamily="50" charset="-128"/>
                        </a:rPr>
                        <a:t>系企業を含め企業などの内定者の入社前研修など</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mj-ea"/>
                        <a:buAutoNum type="circleNumDbPlain"/>
                      </a:pPr>
                      <a:r>
                        <a:rPr kumimoji="1" lang="ja-JP" altLang="en-US" sz="2800" dirty="0">
                          <a:solidFill>
                            <a:schemeClr val="tx1"/>
                          </a:solidFill>
                          <a:latin typeface="BIZ UDPゴシック" panose="020B0400000000000000" pitchFamily="50" charset="-128"/>
                          <a:ea typeface="BIZ UDPゴシック" panose="020B0400000000000000" pitchFamily="50" charset="-128"/>
                        </a:rPr>
                        <a:t>教育機関：情報系、非情報系のすべての学部、学科における教育。ただし、情報系専門学科においては一般教養課程における教育</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252"/>
                  </a:ext>
                </a:extLst>
              </a:tr>
              <a:tr h="2938840">
                <a:tc>
                  <a:txBody>
                    <a:bodyPr/>
                    <a:lstStyle/>
                    <a:p>
                      <a:pP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特徴</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457200" indent="-365125">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特定の製品や分野に偏らない知識と体系的なパーソナルスキルを修得できます。</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365125">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dirty="0">
                          <a:solidFill>
                            <a:schemeClr val="tx1"/>
                          </a:solidFill>
                          <a:latin typeface="BIZ UDPゴシック" panose="020B0400000000000000" pitchFamily="50" charset="-128"/>
                          <a:ea typeface="BIZ UDPゴシック" panose="020B0400000000000000" pitchFamily="50" charset="-128"/>
                        </a:rPr>
                        <a:t>パスポート試験の出題範囲と整合し、科目およびコマシラバスごとに知識項目との対応が明らかになっているので、「</a:t>
                      </a:r>
                      <a:r>
                        <a:rPr kumimoji="1" lang="en-US" altLang="ja-JP" sz="2800" dirty="0">
                          <a:solidFill>
                            <a:schemeClr val="tx1"/>
                          </a:solidFill>
                          <a:latin typeface="BIZ UDPゴシック" panose="020B0400000000000000" pitchFamily="50" charset="-128"/>
                          <a:ea typeface="BIZ UDPゴシック" panose="020B0400000000000000" pitchFamily="50" charset="-128"/>
                        </a:rPr>
                        <a:t>IT</a:t>
                      </a:r>
                      <a:r>
                        <a:rPr kumimoji="1" lang="ja-JP" altLang="en-US" sz="2800" dirty="0">
                          <a:solidFill>
                            <a:schemeClr val="tx1"/>
                          </a:solidFill>
                          <a:latin typeface="BIZ UDPゴシック" panose="020B0400000000000000" pitchFamily="50" charset="-128"/>
                          <a:ea typeface="BIZ UDPゴシック" panose="020B0400000000000000" pitchFamily="50" charset="-128"/>
                        </a:rPr>
                        <a:t>パスポート試験（レベル</a:t>
                      </a:r>
                      <a:r>
                        <a:rPr kumimoji="1" lang="en-US" altLang="ja-JP" sz="2800" dirty="0">
                          <a:solidFill>
                            <a:schemeClr val="tx1"/>
                          </a:solidFill>
                          <a:latin typeface="BIZ UDPゴシック" panose="020B0400000000000000" pitchFamily="50" charset="-128"/>
                          <a:ea typeface="BIZ UDPゴシック" panose="020B0400000000000000" pitchFamily="50" charset="-128"/>
                        </a:rPr>
                        <a:t>1</a:t>
                      </a:r>
                      <a:r>
                        <a:rPr kumimoji="1" lang="ja-JP" altLang="en-US" sz="2800" dirty="0">
                          <a:solidFill>
                            <a:schemeClr val="tx1"/>
                          </a:solidFill>
                          <a:latin typeface="BIZ UDPゴシック" panose="020B0400000000000000" pitchFamily="50" charset="-128"/>
                          <a:ea typeface="BIZ UDPゴシック" panose="020B0400000000000000" pitchFamily="50" charset="-128"/>
                        </a:rPr>
                        <a:t>）シラバス」と併用することでより一層の研修効果を図ることができます。</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922352"/>
                  </a:ext>
                </a:extLst>
              </a:tr>
            </a:tbl>
          </a:graphicData>
        </a:graphic>
      </p:graphicFrame>
      <p:sp>
        <p:nvSpPr>
          <p:cNvPr id="4" name="テキスト ボックス 3">
            <a:extLst>
              <a:ext uri="{FF2B5EF4-FFF2-40B4-BE49-F238E27FC236}">
                <a16:creationId xmlns:a16="http://schemas.microsoft.com/office/drawing/2014/main" id="{878D8050-67FB-94D8-CBE6-359CD73A1D05}"/>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７６～</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８０</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610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DC745-42C6-4A55-B8ED-57748C191EC7}"/>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BFA87B7-D5CE-72D1-3B64-625444D01DD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プラス・セキュリティ知識補充講座</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99FD1D0D-9794-B725-26A9-D5990D95BD5A}"/>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60003BB0-0C6E-F303-89A0-4516C98FC6AE}"/>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コース概要</a:t>
            </a:r>
          </a:p>
        </p:txBody>
      </p:sp>
      <p:graphicFrame>
        <p:nvGraphicFramePr>
          <p:cNvPr id="9" name="表 8">
            <a:extLst>
              <a:ext uri="{FF2B5EF4-FFF2-40B4-BE49-F238E27FC236}">
                <a16:creationId xmlns:a16="http://schemas.microsoft.com/office/drawing/2014/main" id="{512AA012-7469-BA0E-00C9-232D30CF49C9}"/>
              </a:ext>
            </a:extLst>
          </p:cNvPr>
          <p:cNvGraphicFramePr>
            <a:graphicFrameLocks noGrp="1"/>
          </p:cNvGraphicFramePr>
          <p:nvPr>
            <p:extLst>
              <p:ext uri="{D42A27DB-BD31-4B8C-83A1-F6EECF244321}">
                <p14:modId xmlns:p14="http://schemas.microsoft.com/office/powerpoint/2010/main" val="2832912843"/>
              </p:ext>
            </p:extLst>
          </p:nvPr>
        </p:nvGraphicFramePr>
        <p:xfrm>
          <a:off x="1729918" y="2174400"/>
          <a:ext cx="15304048" cy="7124764"/>
        </p:xfrm>
        <a:graphic>
          <a:graphicData uri="http://schemas.openxmlformats.org/drawingml/2006/table">
            <a:tbl>
              <a:tblPr firstRow="1" bandRow="1">
                <a:tableStyleId>{5C22544A-7EE6-4342-B048-85BDC9FD1C3A}</a:tableStyleId>
              </a:tblPr>
              <a:tblGrid>
                <a:gridCol w="2235937">
                  <a:extLst>
                    <a:ext uri="{9D8B030D-6E8A-4147-A177-3AD203B41FA5}">
                      <a16:colId xmlns:a16="http://schemas.microsoft.com/office/drawing/2014/main" val="1600110842"/>
                    </a:ext>
                  </a:extLst>
                </a:gridCol>
                <a:gridCol w="5295711">
                  <a:extLst>
                    <a:ext uri="{9D8B030D-6E8A-4147-A177-3AD203B41FA5}">
                      <a16:colId xmlns:a16="http://schemas.microsoft.com/office/drawing/2014/main" val="2603486501"/>
                    </a:ext>
                  </a:extLst>
                </a:gridCol>
                <a:gridCol w="5590903">
                  <a:extLst>
                    <a:ext uri="{9D8B030D-6E8A-4147-A177-3AD203B41FA5}">
                      <a16:colId xmlns:a16="http://schemas.microsoft.com/office/drawing/2014/main" val="469388565"/>
                    </a:ext>
                  </a:extLst>
                </a:gridCol>
                <a:gridCol w="2181497">
                  <a:extLst>
                    <a:ext uri="{9D8B030D-6E8A-4147-A177-3AD203B41FA5}">
                      <a16:colId xmlns:a16="http://schemas.microsoft.com/office/drawing/2014/main" val="617772282"/>
                    </a:ext>
                  </a:extLst>
                </a:gridCol>
              </a:tblGrid>
              <a:tr h="507236">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科目名</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概要</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受講対象者／受講前提</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シラバス</a:t>
                      </a:r>
                    </a:p>
                  </a:txBody>
                  <a:tcPr>
                    <a:solidFill>
                      <a:schemeClr val="accent6"/>
                    </a:solidFill>
                  </a:tcPr>
                </a:tc>
                <a:extLst>
                  <a:ext uri="{0D108BD9-81ED-4DB2-BD59-A6C34878D82A}">
                    <a16:rowId xmlns:a16="http://schemas.microsoft.com/office/drawing/2014/main" val="3110982276"/>
                  </a:ext>
                </a:extLst>
              </a:tr>
              <a:tr h="1988782">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入門（１）</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経営戦略、システム開発ライフサイクル、プロジェクト・サービスマネジメント、システム監査の基礎を学ぶ</a:t>
                      </a:r>
                    </a:p>
                  </a:txBody>
                  <a:tcPr marL="180000">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スキル標準レベル</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を目指す者</a:t>
                      </a:r>
                    </a:p>
                  </a:txBody>
                  <a:tcPr marL="180000">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テキスト</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P</a:t>
                      </a:r>
                      <a:r>
                        <a:rPr kumimoji="1" lang="ja-JP" altLang="en-US" sz="2800" dirty="0">
                          <a:latin typeface="BIZ UDPゴシック" panose="020B0400000000000000" pitchFamily="50" charset="-128"/>
                          <a:ea typeface="BIZ UDPゴシック" panose="020B0400000000000000" pitchFamily="50" charset="-128"/>
                        </a:rPr>
                        <a:t>１３６参照</a:t>
                      </a:r>
                    </a:p>
                  </a:txBody>
                  <a:tcPr marL="180000">
                    <a:solidFill>
                      <a:schemeClr val="accent6">
                        <a:lumMod val="40000"/>
                        <a:lumOff val="60000"/>
                      </a:schemeClr>
                    </a:solidFill>
                  </a:tcPr>
                </a:tc>
                <a:extLst>
                  <a:ext uri="{0D108BD9-81ED-4DB2-BD59-A6C34878D82A}">
                    <a16:rowId xmlns:a16="http://schemas.microsoft.com/office/drawing/2014/main" val="877056401"/>
                  </a:ext>
                </a:extLst>
              </a:tr>
              <a:tr h="2639964">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入門（２）</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デジタル化、アルゴリズム、ハードウェア、ソフトウェア、ネットワーク、データベース、セキュリティの基礎知識を学ぶ</a:t>
                      </a:r>
                    </a:p>
                  </a:txBody>
                  <a:tcPr marL="180000">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スキル標準レベル</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を目指し、「</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入門（</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）」修了または同等の知識を有する者</a:t>
                      </a:r>
                    </a:p>
                  </a:txBody>
                  <a:tcPr marL="180000">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１３７参照</a:t>
                      </a:r>
                    </a:p>
                  </a:txBody>
                  <a:tcPr marL="180000">
                    <a:solidFill>
                      <a:schemeClr val="accent6">
                        <a:lumMod val="20000"/>
                        <a:lumOff val="80000"/>
                      </a:schemeClr>
                    </a:solidFill>
                  </a:tcPr>
                </a:tc>
                <a:extLst>
                  <a:ext uri="{0D108BD9-81ED-4DB2-BD59-A6C34878D82A}">
                    <a16:rowId xmlns:a16="http://schemas.microsoft.com/office/drawing/2014/main" val="1363368900"/>
                  </a:ext>
                </a:extLst>
              </a:tr>
              <a:tr h="1988782">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パーソナルスキル入門</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チームワーク、コミュニケーション、プレゼン、論理的思考、ビジネスマナー、</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活用に必要なスキルを学ぶ</a:t>
                      </a:r>
                    </a:p>
                  </a:txBody>
                  <a:tcPr marL="180000">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スキル標準レベル</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を目指し、高校卒業程度の知識を有する者（前提科目なし）</a:t>
                      </a:r>
                    </a:p>
                  </a:txBody>
                  <a:tcPr marL="180000">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endParaRPr kumimoji="1" lang="en-US" altLang="ja-JP" sz="28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2800" dirty="0">
                          <a:latin typeface="BIZ UDPゴシック" panose="020B0400000000000000" pitchFamily="50" charset="-128"/>
                          <a:ea typeface="BIZ UDPゴシック" panose="020B0400000000000000" pitchFamily="50" charset="-128"/>
                        </a:rPr>
                        <a:t>P</a:t>
                      </a:r>
                      <a:r>
                        <a:rPr kumimoji="1" lang="ja-JP" altLang="en-US" sz="2800" dirty="0">
                          <a:latin typeface="BIZ UDPゴシック" panose="020B0400000000000000" pitchFamily="50" charset="-128"/>
                          <a:ea typeface="BIZ UDPゴシック" panose="020B0400000000000000" pitchFamily="50" charset="-128"/>
                        </a:rPr>
                        <a:t>１３７参照</a:t>
                      </a:r>
                    </a:p>
                  </a:txBody>
                  <a:tcPr marL="180000">
                    <a:solidFill>
                      <a:schemeClr val="accent6">
                        <a:lumMod val="40000"/>
                        <a:lumOff val="60000"/>
                      </a:schemeClr>
                    </a:solidFill>
                  </a:tcPr>
                </a:tc>
                <a:extLst>
                  <a:ext uri="{0D108BD9-81ED-4DB2-BD59-A6C34878D82A}">
                    <a16:rowId xmlns:a16="http://schemas.microsoft.com/office/drawing/2014/main" val="1367144708"/>
                  </a:ext>
                </a:extLst>
              </a:tr>
            </a:tbl>
          </a:graphicData>
        </a:graphic>
      </p:graphicFrame>
      <p:sp>
        <p:nvSpPr>
          <p:cNvPr id="5" name="object 40">
            <a:extLst>
              <a:ext uri="{FF2B5EF4-FFF2-40B4-BE49-F238E27FC236}">
                <a16:creationId xmlns:a16="http://schemas.microsoft.com/office/drawing/2014/main" id="{C46C3B22-7654-0D36-CBD0-9562C595B60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5B9FEA02-AD75-2DC7-3EB7-6B0661FA7F02}"/>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７６～</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８０</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9827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8D9B-86A9-D1C3-C021-1386DC0940B2}"/>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3D7357A-A8B3-C927-F74C-D344D14A7BC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マナビ</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DX</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DD019DE-CAA3-1FBE-C50A-3FD0E6EB11CA}"/>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８４</a:t>
            </a:r>
            <a:endParaRPr lang="en-US" altLang="ja-JP" sz="24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F30ED4-E8FF-D5C1-9752-3140E954589F}"/>
              </a:ext>
            </a:extLst>
          </p:cNvPr>
          <p:cNvSpPr txBox="1"/>
          <p:nvPr/>
        </p:nvSpPr>
        <p:spPr>
          <a:xfrm>
            <a:off x="1332851" y="2174400"/>
            <a:ext cx="15456498" cy="4881721"/>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厳選された信頼できる講座</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種類が豊富</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受講料支援のある講座も掲載</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リスキリングにも活用</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デジタルリテラシー講座</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デジタル実践講座</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サイバーセキュリティ関連講座</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特定のスキルに特化した講座</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14B3E923-C560-1AC0-E778-4FAB3745DD59}"/>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紹介されている講座</a:t>
            </a:r>
            <a:endParaRPr lang="ja-JP" altLang="en-US" sz="4000" dirty="0">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BE2B38D2-0A17-71C7-9DE3-2DF0B206745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09849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5392-9632-222A-C1AB-D4FC1B97F55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C7531E89-BBAF-B9B0-AF05-529BD43442D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マナビ</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DX</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BBC17D57-003D-0FE1-F06C-C217AB3FAF1D}"/>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0D59E877-0D9C-A322-3CEC-FD42776DD1A3}"/>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講座のレベル</a:t>
            </a:r>
            <a:endParaRPr lang="ja-JP" altLang="en-US" sz="4000" dirty="0">
              <a:latin typeface="BIZ UDPゴシック" panose="020B0400000000000000" pitchFamily="50" charset="-128"/>
              <a:ea typeface="BIZ UDPゴシック" panose="020B0400000000000000" pitchFamily="50" charset="-128"/>
            </a:endParaRPr>
          </a:p>
        </p:txBody>
      </p:sp>
      <p:sp>
        <p:nvSpPr>
          <p:cNvPr id="10" name="object 40">
            <a:extLst>
              <a:ext uri="{FF2B5EF4-FFF2-40B4-BE49-F238E27FC236}">
                <a16:creationId xmlns:a16="http://schemas.microsoft.com/office/drawing/2014/main" id="{91572EBB-C560-A438-7364-C10EA397A28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2" name="表 1">
            <a:extLst>
              <a:ext uri="{FF2B5EF4-FFF2-40B4-BE49-F238E27FC236}">
                <a16:creationId xmlns:a16="http://schemas.microsoft.com/office/drawing/2014/main" id="{2431B776-F340-EE69-50F4-6EA166995E21}"/>
              </a:ext>
            </a:extLst>
          </p:cNvPr>
          <p:cNvGraphicFramePr>
            <a:graphicFrameLocks noGrp="1"/>
          </p:cNvGraphicFramePr>
          <p:nvPr>
            <p:extLst>
              <p:ext uri="{D42A27DB-BD31-4B8C-83A1-F6EECF244321}">
                <p14:modId xmlns:p14="http://schemas.microsoft.com/office/powerpoint/2010/main" val="509718524"/>
              </p:ext>
            </p:extLst>
          </p:nvPr>
        </p:nvGraphicFramePr>
        <p:xfrm>
          <a:off x="1711233" y="2301400"/>
          <a:ext cx="15401110" cy="7037580"/>
        </p:xfrm>
        <a:graphic>
          <a:graphicData uri="http://schemas.openxmlformats.org/drawingml/2006/table">
            <a:tbl>
              <a:tblPr firstRow="1" bandRow="1">
                <a:tableStyleId>{5C22544A-7EE6-4342-B048-85BDC9FD1C3A}</a:tableStyleId>
              </a:tblPr>
              <a:tblGrid>
                <a:gridCol w="2011681">
                  <a:extLst>
                    <a:ext uri="{9D8B030D-6E8A-4147-A177-3AD203B41FA5}">
                      <a16:colId xmlns:a16="http://schemas.microsoft.com/office/drawing/2014/main" val="3485490071"/>
                    </a:ext>
                  </a:extLst>
                </a:gridCol>
                <a:gridCol w="13389429">
                  <a:extLst>
                    <a:ext uri="{9D8B030D-6E8A-4147-A177-3AD203B41FA5}">
                      <a16:colId xmlns:a16="http://schemas.microsoft.com/office/drawing/2014/main" val="2097372461"/>
                    </a:ext>
                  </a:extLst>
                </a:gridCol>
              </a:tblGrid>
              <a:tr h="443895">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4</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lvl="0" indent="0">
                        <a:lnSpc>
                          <a:spcPct val="110000"/>
                        </a:lnSpc>
                        <a:buFont typeface="+mj-ea"/>
                        <a:buNone/>
                      </a:pPr>
                      <a:r>
                        <a:rPr kumimoji="1" lang="en-US" altLang="ja-JP" sz="3200" b="1"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推進スキル標準・</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p>
                    <a:p>
                      <a:pPr marL="0" lvl="0" indent="0">
                        <a:lnSpc>
                          <a:spcPct val="110000"/>
                        </a:lnSpc>
                        <a:buFont typeface="+mj-ea"/>
                        <a:buNone/>
                      </a:pPr>
                      <a:r>
                        <a:rPr kumimoji="1" lang="ja-JP" altLang="en-US" sz="3200" b="0" dirty="0">
                          <a:solidFill>
                            <a:schemeClr val="tx1"/>
                          </a:solidFill>
                          <a:latin typeface="BIZ UDPゴシック" panose="020B0400000000000000" pitchFamily="50" charset="-128"/>
                          <a:ea typeface="BIZ UDPゴシック" panose="020B0400000000000000" pitchFamily="50" charset="-128"/>
                        </a:rPr>
                        <a:t>一つまたは複数の専門を獲得したプロフェッショナルとして、専門スキルを駆使し、業務上の課題を発見と解決をリードするレベル。プロフェッショナルとして求められる、経験の知識化とその応用（後進育成）に貢献する。</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364412"/>
                  </a:ext>
                </a:extLst>
              </a:tr>
              <a:tr h="1566657">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lvl="0" indent="0">
                        <a:lnSpc>
                          <a:spcPct val="110000"/>
                        </a:lnSpc>
                        <a:buFont typeface="+mj-ea"/>
                        <a:buNone/>
                      </a:pPr>
                      <a:r>
                        <a:rPr kumimoji="1" lang="en-US" altLang="ja-JP" sz="3200" b="1"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推進スキル標準・</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p>
                    <a:p>
                      <a:pPr marL="0" lvl="0" indent="0">
                        <a:lnSpc>
                          <a:spcPct val="110000"/>
                        </a:lnSpc>
                        <a:buFont typeface="+mj-ea"/>
                        <a:buNone/>
                      </a:pPr>
                      <a:r>
                        <a:rPr kumimoji="1" lang="ja-JP" altLang="en-US" sz="3200" dirty="0">
                          <a:solidFill>
                            <a:schemeClr val="tx1"/>
                          </a:solidFill>
                          <a:latin typeface="BIZ UDPゴシック" panose="020B0400000000000000" pitchFamily="50" charset="-128"/>
                          <a:ea typeface="BIZ UDPゴシック" panose="020B0400000000000000" pitchFamily="50" charset="-128"/>
                        </a:rPr>
                        <a:t>要求された作業を全て独力で遂行するレベル。専門を持つプロフェッショナルを目指し、必要となる応用的知識・技能を有する。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1252"/>
                  </a:ext>
                </a:extLst>
              </a:tr>
              <a:tr h="971958">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lvl="0" indent="0">
                        <a:lnSpc>
                          <a:spcPct val="110000"/>
                        </a:lnSpc>
                        <a:buFont typeface="Wingdings" panose="05000000000000000000" pitchFamily="2" charset="2"/>
                        <a:buNone/>
                      </a:pPr>
                      <a:r>
                        <a:rPr kumimoji="1" lang="en-US" altLang="ja-JP" sz="3200" b="1"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推進スキル標準・</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ITSS+</a:t>
                      </a:r>
                    </a:p>
                    <a:p>
                      <a:pPr marL="0" lvl="0" indent="0">
                        <a:lnSpc>
                          <a:spcPct val="110000"/>
                        </a:lnSpc>
                        <a:buFont typeface="Wingdings" panose="05000000000000000000" pitchFamily="2" charset="2"/>
                        <a:buNone/>
                      </a:pPr>
                      <a:r>
                        <a:rPr kumimoji="1" lang="ja-JP" altLang="en-US" sz="3200" dirty="0">
                          <a:solidFill>
                            <a:schemeClr val="tx1"/>
                          </a:solidFill>
                          <a:latin typeface="BIZ UDPゴシック" panose="020B0400000000000000" pitchFamily="50" charset="-128"/>
                          <a:ea typeface="BIZ UDPゴシック" panose="020B0400000000000000" pitchFamily="50" charset="-128"/>
                        </a:rPr>
                        <a:t>要求された作業について、上位者の指導の下、その一部を独力で遂行するレベル。プロフェッショナルに向けて必要となる基本的知識・技能を有する。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922352"/>
                  </a:ext>
                </a:extLst>
              </a:tr>
              <a:tr h="743924">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1</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lvl="0" indent="0">
                        <a:lnSpc>
                          <a:spcPct val="110000"/>
                        </a:lnSpc>
                        <a:buFont typeface="Wingdings" panose="05000000000000000000" pitchFamily="2" charset="2"/>
                        <a:buNone/>
                      </a:pPr>
                      <a:r>
                        <a:rPr kumimoji="1" lang="en-US" altLang="ja-JP" sz="3200" b="1"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リテラシー標準</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pPr marL="0" lvl="0" indent="0">
                        <a:lnSpc>
                          <a:spcPct val="110000"/>
                        </a:lnSpc>
                        <a:buFont typeface="Wingdings" panose="05000000000000000000" pitchFamily="2" charset="2"/>
                        <a:buNone/>
                      </a:pPr>
                      <a:r>
                        <a:rPr kumimoji="1" lang="ja-JP" altLang="en-US" sz="3200" dirty="0">
                          <a:solidFill>
                            <a:schemeClr val="tx1"/>
                          </a:solidFill>
                          <a:latin typeface="BIZ UDPゴシック" panose="020B0400000000000000" pitchFamily="50" charset="-128"/>
                          <a:ea typeface="BIZ UDPゴシック" panose="020B0400000000000000" pitchFamily="50" charset="-128"/>
                        </a:rPr>
                        <a:t>要求された作業について、上位者の指導を受けて遂行するレベル。プロフェッショナルに向けて必要となる基本知識・技能を有する。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887262"/>
                  </a:ext>
                </a:extLst>
              </a:tr>
            </a:tbl>
          </a:graphicData>
        </a:graphic>
      </p:graphicFrame>
      <p:sp>
        <p:nvSpPr>
          <p:cNvPr id="4" name="テキスト ボックス 3">
            <a:extLst>
              <a:ext uri="{FF2B5EF4-FFF2-40B4-BE49-F238E27FC236}">
                <a16:creationId xmlns:a16="http://schemas.microsoft.com/office/drawing/2014/main" id="{031B3425-BBD4-681D-EE6F-149B85E958FF}"/>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８４</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9269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F976-40CF-AABC-A94D-40ACCD617111}"/>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E5F92FBF-CECF-4B6B-6D5E-5D4848C68C44}"/>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マナビ</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DX</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84D59AC-3B32-46BE-3051-791EDF5ABDC6}"/>
              </a:ext>
            </a:extLst>
          </p:cNvPr>
          <p:cNvSpPr txBox="1"/>
          <p:nvPr/>
        </p:nvSpPr>
        <p:spPr>
          <a:xfrm>
            <a:off x="1332851" y="2278904"/>
            <a:ext cx="15456498" cy="7058022"/>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Point1 </a:t>
            </a:r>
            <a:r>
              <a:rPr kumimoji="1" lang="ja-JP" altLang="en-US" sz="3200" dirty="0">
                <a:latin typeface="BIZ UDPゴシック" panose="020B0400000000000000" pitchFamily="50" charset="-128"/>
                <a:ea typeface="BIZ UDPゴシック" panose="020B0400000000000000" pitchFamily="50" charset="-128"/>
              </a:rPr>
              <a:t>キーワードやカテゴリで検索可能</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キーワードから探す</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スキルやロールから探す</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マナビＤＸオススメから探す</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Point2</a:t>
            </a:r>
            <a:r>
              <a:rPr kumimoji="1" lang="ja-JP" altLang="en-US" sz="3200" dirty="0">
                <a:latin typeface="BIZ UDPゴシック" panose="020B0400000000000000" pitchFamily="50" charset="-128"/>
                <a:ea typeface="BIZ UDPゴシック" panose="020B0400000000000000" pitchFamily="50" charset="-128"/>
              </a:rPr>
              <a:t> 自分の「お気に入り」や「学習プラン」の作成が可能</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「お気に入り」への登録</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「学習プラン」による計画的な学習の実現</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Point3 </a:t>
            </a:r>
            <a:r>
              <a:rPr kumimoji="1" lang="ja-JP" altLang="en-US" sz="3200" dirty="0">
                <a:latin typeface="BIZ UDPゴシック" panose="020B0400000000000000" pitchFamily="50" charset="-128"/>
                <a:ea typeface="BIZ UDPゴシック" panose="020B0400000000000000" pitchFamily="50" charset="-128"/>
              </a:rPr>
              <a:t>講座は「デジタルスキル標準（</a:t>
            </a:r>
            <a:r>
              <a:rPr kumimoji="1" lang="en-US" altLang="ja-JP" sz="3200" dirty="0">
                <a:latin typeface="BIZ UDPゴシック" panose="020B0400000000000000" pitchFamily="50" charset="-128"/>
                <a:ea typeface="BIZ UDPゴシック" panose="020B0400000000000000" pitchFamily="50" charset="-128"/>
              </a:rPr>
              <a:t>DSS</a:t>
            </a:r>
            <a:r>
              <a:rPr kumimoji="1" lang="ja-JP" altLang="en-US" sz="3200" dirty="0">
                <a:latin typeface="BIZ UDPゴシック" panose="020B0400000000000000" pitchFamily="50" charset="-128"/>
                <a:ea typeface="BIZ UDPゴシック" panose="020B0400000000000000" pitchFamily="50" charset="-128"/>
              </a:rPr>
              <a:t>）」と紐づけ</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「デジタルスキル標準（</a:t>
            </a:r>
            <a:r>
              <a:rPr kumimoji="1" lang="en-US" altLang="ja-JP" sz="3200" dirty="0">
                <a:latin typeface="BIZ UDPゴシック" panose="020B0400000000000000" pitchFamily="50" charset="-128"/>
                <a:ea typeface="BIZ UDPゴシック" panose="020B0400000000000000" pitchFamily="50" charset="-128"/>
              </a:rPr>
              <a:t>DSS</a:t>
            </a:r>
            <a:r>
              <a:rPr kumimoji="1" lang="ja-JP" altLang="en-US" sz="3200" dirty="0">
                <a:latin typeface="BIZ UDPゴシック" panose="020B0400000000000000" pitchFamily="50" charset="-128"/>
                <a:ea typeface="BIZ UDPゴシック" panose="020B0400000000000000" pitchFamily="50" charset="-128"/>
              </a:rPr>
              <a:t>）」を理解し活用する</a:t>
            </a:r>
            <a:endParaRPr kumimoji="1" lang="en-US" altLang="ja-JP" sz="32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Point4 </a:t>
            </a:r>
            <a:r>
              <a:rPr kumimoji="1" lang="ja-JP" altLang="en-US" sz="3200" dirty="0">
                <a:latin typeface="BIZ UDPゴシック" panose="020B0400000000000000" pitchFamily="50" charset="-128"/>
                <a:ea typeface="BIZ UDPゴシック" panose="020B0400000000000000" pitchFamily="50" charset="-128"/>
              </a:rPr>
              <a:t>最先端の新技術にも対応</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FE70835F-2B6D-F54E-9B23-E09F2DAC20F5}"/>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テキスト プレースホルダー 2">
            <a:extLst>
              <a:ext uri="{FF2B5EF4-FFF2-40B4-BE49-F238E27FC236}">
                <a16:creationId xmlns:a16="http://schemas.microsoft.com/office/drawing/2014/main" id="{58F7D54C-1EF0-CABF-F48F-63F810B3EFF2}"/>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マナビ</a:t>
            </a:r>
            <a:r>
              <a:rPr lang="en-US" altLang="ja-JP" sz="3600">
                <a:latin typeface="BIZ UDPゴシック" panose="020B0400000000000000" pitchFamily="50" charset="-128"/>
                <a:ea typeface="BIZ UDPゴシック" panose="020B0400000000000000" pitchFamily="50" charset="-128"/>
              </a:rPr>
              <a:t>DX</a:t>
            </a:r>
            <a:r>
              <a:rPr lang="ja-JP" altLang="en-US" sz="3600">
                <a:latin typeface="BIZ UDPゴシック" panose="020B0400000000000000" pitchFamily="50" charset="-128"/>
                <a:ea typeface="BIZ UDPゴシック" panose="020B0400000000000000" pitchFamily="50" charset="-128"/>
              </a:rPr>
              <a:t>での学び方</a:t>
            </a:r>
            <a:endParaRPr lang="ja-JP" altLang="en-US" sz="4000">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BE0C4C8F-22BC-8C75-2156-B4CC40FE396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47D2BBF6-4F3D-45B7-90D3-E1050F5C39DB}"/>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24-3.】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８４</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1446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6599-2108-2207-2FE4-AEC7514CA7A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3094E04-4D31-C077-79B4-54272D94337F}"/>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25</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スキルと知識を持った人材育成・人材確保方法</a:t>
            </a:r>
          </a:p>
        </p:txBody>
      </p:sp>
      <p:sp>
        <p:nvSpPr>
          <p:cNvPr id="3" name="テキスト プレースホルダー 2">
            <a:extLst>
              <a:ext uri="{FF2B5EF4-FFF2-40B4-BE49-F238E27FC236}">
                <a16:creationId xmlns:a16="http://schemas.microsoft.com/office/drawing/2014/main" id="{DD0BFB03-55CC-B70E-E2A6-FE2405282259}"/>
              </a:ext>
            </a:extLst>
          </p:cNvPr>
          <p:cNvSpPr txBox="1">
            <a:spLocks/>
          </p:cNvSpPr>
          <p:nvPr/>
        </p:nvSpPr>
        <p:spPr>
          <a:xfrm>
            <a:off x="1332852" y="2019600"/>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「プラス・セキュリティ」の実施計画例</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「リスキリング」「チェンジマインド」の実施計画例</a:t>
            </a:r>
            <a:endParaRPr lang="en-US" altLang="ja-JP"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5FF7F20D-635B-F61D-ACE9-32FF126F852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00672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892D-8865-25B8-7C02-3ED9775E0AAC}"/>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DCC40C9-D4EA-72AD-054D-EAC1A9125133}"/>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「プラス・セキュリティ」の実施計画例</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520EC1A-7CAB-4E44-D839-F74C7E7BB271}"/>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25-1.】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８６～</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９３</a:t>
            </a:r>
            <a:endParaRPr lang="en-US" altLang="ja-JP" sz="24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A48EB32-D3E3-5198-7B75-227183D2FD51}"/>
              </a:ext>
            </a:extLst>
          </p:cNvPr>
          <p:cNvSpPr txBox="1"/>
          <p:nvPr/>
        </p:nvSpPr>
        <p:spPr>
          <a:xfrm>
            <a:off x="1332852" y="1586673"/>
            <a:ext cx="15456498" cy="7928709"/>
          </a:xfrm>
          <a:prstGeom prst="rect">
            <a:avLst/>
          </a:prstGeom>
          <a:noFill/>
        </p:spPr>
        <p:txBody>
          <a:bodyPr wrap="square" lIns="91440" tIns="45720" rIns="91440" bIns="45720" anchor="t">
            <a:spAutoFit/>
          </a:bodyPr>
          <a:lstStyle/>
          <a:p>
            <a:pPr>
              <a:lnSpc>
                <a:spcPct val="110000"/>
              </a:lnSpc>
            </a:pPr>
            <a:r>
              <a:rPr kumimoji="1" lang="ja-JP" altLang="en-US" sz="3600" b="1" u="sng" dirty="0">
                <a:latin typeface="BIZ UDPゴシック" panose="020B0400000000000000" pitchFamily="50" charset="-128"/>
                <a:ea typeface="BIZ UDPゴシック" panose="020B0400000000000000" pitchFamily="50" charset="-128"/>
              </a:rPr>
              <a:t>前提条件</a:t>
            </a:r>
            <a:endParaRPr kumimoji="1" lang="en-US" altLang="ja-JP" sz="3600" b="1" u="sng" dirty="0">
              <a:latin typeface="BIZ UDPゴシック" panose="020B0400000000000000" pitchFamily="50" charset="-128"/>
              <a:ea typeface="BIZ UDPゴシック" panose="020B0400000000000000" pitchFamily="50" charset="-128"/>
            </a:endParaRPr>
          </a:p>
          <a:p>
            <a:pPr lvl="1">
              <a:lnSpc>
                <a:spcPct val="110000"/>
              </a:lnSpc>
            </a:pPr>
            <a:r>
              <a:rPr kumimoji="1" lang="ja-JP" altLang="en-US" sz="3600" dirty="0">
                <a:latin typeface="BIZ UDPゴシック" panose="020B0400000000000000" pitchFamily="50" charset="-128"/>
                <a:ea typeface="BIZ UDPゴシック" panose="020B0400000000000000" pitchFamily="50" charset="-128"/>
              </a:rPr>
              <a:t>中小企業を対象とし、セキュリティ専門家が社内に存在しない</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600" b="1" dirty="0">
                <a:latin typeface="BIZ UDPゴシック" panose="020B0400000000000000" pitchFamily="50" charset="-128"/>
                <a:ea typeface="BIZ UDPゴシック" panose="020B0400000000000000" pitchFamily="50" charset="-128"/>
              </a:rPr>
              <a:t>目標の明確化</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８６～</a:t>
            </a:r>
            <a:r>
              <a:rPr kumimoji="1" lang="en-US" altLang="ja-JP" sz="3600" dirty="0">
                <a:latin typeface="BIZ UDPゴシック" panose="020B0400000000000000" pitchFamily="50" charset="-128"/>
                <a:ea typeface="BIZ UDPゴシック" panose="020B0400000000000000" pitchFamily="50" charset="-128"/>
              </a:rPr>
              <a:t>87</a:t>
            </a:r>
            <a:r>
              <a:rPr kumimoji="1" lang="ja-JP" altLang="en-US" sz="3600" dirty="0">
                <a:latin typeface="BIZ UDPゴシック" panose="020B0400000000000000" pitchFamily="50" charset="-128"/>
                <a:ea typeface="BIZ UDPゴシック" panose="020B0400000000000000" pitchFamily="50" charset="-128"/>
              </a:rPr>
              <a:t>参照＞</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600" b="1" dirty="0">
                <a:latin typeface="BIZ UDPゴシック" panose="020B0400000000000000" pitchFamily="50" charset="-128"/>
                <a:ea typeface="BIZ UDPゴシック" panose="020B0400000000000000" pitchFamily="50" charset="-128"/>
              </a:rPr>
              <a:t>学習方法の検討</a:t>
            </a:r>
            <a:r>
              <a:rPr kumimoji="1" lang="en-US" altLang="ja-JP" sz="3600" b="1" dirty="0">
                <a:latin typeface="BIZ UDPゴシック" panose="020B0400000000000000" pitchFamily="50" charset="-128"/>
                <a:ea typeface="BIZ UDPゴシック" panose="020B0400000000000000" pitchFamily="50" charset="-128"/>
              </a:rPr>
              <a:t>	</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８７参照＞</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専門家の活用</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オンライン学習の活用</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内部研修の実施</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600" b="1" dirty="0">
                <a:latin typeface="BIZ UDPゴシック" panose="020B0400000000000000" pitchFamily="50" charset="-128"/>
                <a:ea typeface="BIZ UDPゴシック" panose="020B0400000000000000" pitchFamily="50" charset="-128"/>
              </a:rPr>
              <a:t>受講者の準備</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８７～８８参照＞</a:t>
            </a:r>
            <a:endParaRPr kumimoji="1" lang="en-US" altLang="ja-JP" sz="36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受講の要否判定</a:t>
            </a:r>
            <a:endParaRPr kumimoji="1" lang="en-US" altLang="ja-JP" sz="36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事前アンケートの実施</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E8BDD6FA-2CC7-B06F-4C72-95858D155DBA}"/>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endParaRPr lang="ja-JP" altLang="en-US" sz="3200">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608E6440-AED9-FD00-190F-F1F744B0897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972205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54BEF-5543-63EC-2557-18FA0BEFFA89}"/>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1AAEEC28-6947-4F48-8F30-05BECBFE9A2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「プラス・セキュリティ」の実施計画例</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80E8687-3A8B-71FC-2C4A-382DE871353F}"/>
              </a:ext>
            </a:extLst>
          </p:cNvPr>
          <p:cNvSpPr txBox="1"/>
          <p:nvPr/>
        </p:nvSpPr>
        <p:spPr>
          <a:xfrm>
            <a:off x="1332852" y="1547485"/>
            <a:ext cx="15456498" cy="8538107"/>
          </a:xfrm>
          <a:prstGeom prst="rect">
            <a:avLst/>
          </a:prstGeom>
          <a:noFill/>
        </p:spPr>
        <p:txBody>
          <a:bodyPr wrap="square" lIns="91440" tIns="45720" rIns="91440" bIns="45720" anchor="t">
            <a:spAutoFit/>
          </a:bodyPr>
          <a:lstStyle/>
          <a:p>
            <a:pPr marL="742950" indent="-742950">
              <a:lnSpc>
                <a:spcPct val="110000"/>
              </a:lnSpc>
              <a:buFont typeface="+mj-lt"/>
              <a:buAutoNum type="arabicPeriod" startAt="4"/>
            </a:pPr>
            <a:r>
              <a:rPr kumimoji="1" lang="ja-JP" altLang="en-US" sz="3600" b="1" dirty="0">
                <a:latin typeface="BIZ UDPゴシック" panose="020B0400000000000000" pitchFamily="50" charset="-128"/>
                <a:ea typeface="BIZ UDPゴシック" panose="020B0400000000000000" pitchFamily="50" charset="-128"/>
              </a:rPr>
              <a:t>カリキュラムの実施</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８８～８９参照＞</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オンライン研修の実施</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集合講習の実施</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演習の実施</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4"/>
            </a:pPr>
            <a:r>
              <a:rPr kumimoji="1" lang="ja-JP" altLang="en-US" sz="3600" b="1" dirty="0">
                <a:latin typeface="BIZ UDPゴシック" panose="020B0400000000000000" pitchFamily="50" charset="-128"/>
                <a:ea typeface="BIZ UDPゴシック" panose="020B0400000000000000" pitchFamily="50" charset="-128"/>
              </a:rPr>
              <a:t>結果の評価と報告</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８９参照＞</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結果のフィードバック</a:t>
            </a:r>
            <a:endParaRPr kumimoji="1" lang="en-US" altLang="ja-JP" sz="3600" dirty="0">
              <a:latin typeface="BIZ UDPゴシック" panose="020B0400000000000000" pitchFamily="50" charset="-128"/>
              <a:ea typeface="BIZ UDPゴシック" panose="020B0400000000000000" pitchFamily="50" charset="-128"/>
            </a:endParaRPr>
          </a:p>
          <a:p>
            <a:pPr marL="1657350" lvl="2"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最終報告書の作成</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4"/>
            </a:pPr>
            <a:r>
              <a:rPr kumimoji="1" lang="ja-JP" altLang="en-US" sz="3600" b="1" dirty="0">
                <a:latin typeface="BIZ UDPゴシック" panose="020B0400000000000000" pitchFamily="50" charset="-128"/>
                <a:ea typeface="BIZ UDPゴシック" panose="020B0400000000000000" pitchFamily="50" charset="-128"/>
              </a:rPr>
              <a:t>ガントチャートの作成</a:t>
            </a:r>
            <a:r>
              <a:rPr kumimoji="1" lang="en-US" altLang="ja-JP"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＜テキスト</a:t>
            </a:r>
            <a:r>
              <a:rPr kumimoji="1" lang="en-US" altLang="ja-JP" sz="3600" dirty="0">
                <a:latin typeface="BIZ UDPゴシック" panose="020B0400000000000000" pitchFamily="50" charset="-128"/>
                <a:ea typeface="BIZ UDPゴシック" panose="020B0400000000000000" pitchFamily="50" charset="-128"/>
              </a:rPr>
              <a:t>P</a:t>
            </a:r>
            <a:r>
              <a:rPr kumimoji="1" lang="ja-JP" altLang="en-US" sz="3600" dirty="0">
                <a:latin typeface="BIZ UDPゴシック" panose="020B0400000000000000" pitchFamily="50" charset="-128"/>
                <a:ea typeface="BIZ UDPゴシック" panose="020B0400000000000000" pitchFamily="50" charset="-128"/>
              </a:rPr>
              <a:t>８９～</a:t>
            </a:r>
            <a:r>
              <a:rPr kumimoji="1" lang="en-US" altLang="ja-JP" sz="3600" dirty="0">
                <a:latin typeface="BIZ UDPゴシック" panose="020B0400000000000000" pitchFamily="50" charset="-128"/>
                <a:ea typeface="BIZ UDPゴシック" panose="020B0400000000000000" pitchFamily="50" charset="-128"/>
              </a:rPr>
              <a:t>93</a:t>
            </a:r>
            <a:r>
              <a:rPr kumimoji="1" lang="ja-JP" altLang="en-US" sz="3600" dirty="0">
                <a:latin typeface="BIZ UDPゴシック" panose="020B0400000000000000" pitchFamily="50" charset="-128"/>
                <a:ea typeface="BIZ UDPゴシック" panose="020B0400000000000000" pitchFamily="50" charset="-128"/>
              </a:rPr>
              <a:t>参照＞</a:t>
            </a:r>
            <a:endParaRPr kumimoji="1" lang="en-US" altLang="ja-JP" sz="36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 進捗確認とスケジュール管理</a:t>
            </a:r>
            <a:endParaRPr kumimoji="1" lang="en-US" altLang="ja-JP" sz="36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 リソースの効率的な活用と調整</a:t>
            </a:r>
            <a:endParaRPr kumimoji="1" lang="en-US" altLang="ja-JP" sz="3600" dirty="0">
              <a:latin typeface="BIZ UDPゴシック" panose="020B0400000000000000" pitchFamily="50" charset="-128"/>
              <a:ea typeface="BIZ UDPゴシック" panose="020B0400000000000000" pitchFamily="50" charset="-128"/>
            </a:endParaRPr>
          </a:p>
          <a:p>
            <a:pPr marL="1485900" lvl="2" indent="-57150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 リスクの早期特定と対応策の準備</a:t>
            </a: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4"/>
            </a:pPr>
            <a:endParaRPr kumimoji="1" lang="en-US" altLang="ja-JP" sz="3600"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001A6890-DB14-C4C2-8BF4-51A92D73CFE2}"/>
              </a:ext>
            </a:extLst>
          </p:cNvPr>
          <p:cNvSpPr txBox="1">
            <a:spLocks/>
          </p:cNvSpPr>
          <p:nvPr/>
        </p:nvSpPr>
        <p:spPr>
          <a:xfrm>
            <a:off x="1332852" y="15840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7" name="object 40">
            <a:extLst>
              <a:ext uri="{FF2B5EF4-FFF2-40B4-BE49-F238E27FC236}">
                <a16:creationId xmlns:a16="http://schemas.microsoft.com/office/drawing/2014/main" id="{77C2176B-8810-1041-FCD8-41EA60905B4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4BCD5A62-6AB9-319D-7642-41751FAD0DBC}"/>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25-1.】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８６～</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９３</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7748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A221-8394-3447-B10A-55A39FD1F964}"/>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97E8CAB3-FB1E-92B1-C7C8-AE337407D280}"/>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「リスキリング」「チェンジマインド」の実施計画例</a:t>
            </a:r>
          </a:p>
        </p:txBody>
      </p:sp>
      <p:sp>
        <p:nvSpPr>
          <p:cNvPr id="4" name="テキスト ボックス 3">
            <a:extLst>
              <a:ext uri="{FF2B5EF4-FFF2-40B4-BE49-F238E27FC236}">
                <a16:creationId xmlns:a16="http://schemas.microsoft.com/office/drawing/2014/main" id="{22D30F6A-6CC5-D7A6-681E-42A46D1E5BD8}"/>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25-2-1.】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９４～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９９</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24933E8-57EA-29A8-356F-69CB9CF716E0}"/>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DC1DF00-658B-E3C2-D8E3-0318AC0F4417}"/>
              </a:ext>
            </a:extLst>
          </p:cNvPr>
          <p:cNvSpPr txBox="1"/>
          <p:nvPr/>
        </p:nvSpPr>
        <p:spPr>
          <a:xfrm>
            <a:off x="1672489" y="2200526"/>
            <a:ext cx="15456498" cy="3266215"/>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目標の明確化</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P94</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目標達成に必要な作業を洗い出す</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P94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95</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学習内容の詳細化</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９５～</a:t>
            </a:r>
            <a:r>
              <a:rPr kumimoji="1" lang="en-US" altLang="ja-JP" sz="3200" dirty="0">
                <a:latin typeface="BIZ UDPゴシック" panose="020B0400000000000000" pitchFamily="50" charset="-128"/>
                <a:ea typeface="BIZ UDPゴシック" panose="020B0400000000000000" pitchFamily="50" charset="-128"/>
              </a:rPr>
              <a:t>98</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学習方法の選定</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P98</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99</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学習の進行と進捗管理</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P99</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フィードバック収集とフォローアップの実施</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P99</a:t>
            </a:r>
            <a:r>
              <a:rPr kumimoji="1" lang="ja-JP" altLang="en-US" sz="3200" dirty="0">
                <a:latin typeface="BIZ UDPゴシック" panose="020B0400000000000000" pitchFamily="50" charset="-128"/>
                <a:ea typeface="BIZ UDPゴシック" panose="020B0400000000000000" pitchFamily="50" charset="-128"/>
              </a:rPr>
              <a:t>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A22FB794-B839-0A52-D980-A678D9C1FE5E}"/>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スキル標準」の実施計画例</a:t>
            </a:r>
            <a:endParaRPr lang="ja-JP" altLang="en-US" sz="40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C43E0501-96DE-A137-4245-972AE36471C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142676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1777-7003-0795-7D46-5C449DBC7D9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D05351F9-17E0-274B-03CD-99EA4F786F0C}"/>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「リスキリング」「チェンジマインド」の実施計画例</a:t>
            </a:r>
          </a:p>
        </p:txBody>
      </p:sp>
      <p:sp>
        <p:nvSpPr>
          <p:cNvPr id="4" name="テキスト ボックス 3">
            <a:extLst>
              <a:ext uri="{FF2B5EF4-FFF2-40B4-BE49-F238E27FC236}">
                <a16:creationId xmlns:a16="http://schemas.microsoft.com/office/drawing/2014/main" id="{8B70DBB0-3B3C-A39D-4E2B-ADCBD53F1145}"/>
              </a:ext>
            </a:extLst>
          </p:cNvPr>
          <p:cNvSpPr txBox="1"/>
          <p:nvPr/>
        </p:nvSpPr>
        <p:spPr>
          <a:xfrm>
            <a:off x="13106608" y="606837"/>
            <a:ext cx="4503530"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25-2-2.】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１１４</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DA62EEF2-496C-26D2-A358-F125748E6DD9}"/>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48B5B27-4D31-017C-627B-A8337E7A0333}"/>
              </a:ext>
            </a:extLst>
          </p:cNvPr>
          <p:cNvSpPr txBox="1"/>
          <p:nvPr/>
        </p:nvSpPr>
        <p:spPr>
          <a:xfrm>
            <a:off x="1698615" y="2331360"/>
            <a:ext cx="15456498" cy="3333926"/>
          </a:xfrm>
          <a:prstGeom prst="rect">
            <a:avLst/>
          </a:prstGeom>
          <a:noFill/>
        </p:spPr>
        <p:txBody>
          <a:bodyPr wrap="square" lIns="91440" tIns="45720" rIns="91440" bIns="45720" anchor="t">
            <a:spAutoFit/>
          </a:bodyPr>
          <a:lstStyle/>
          <a:p>
            <a:pPr>
              <a:lnSpc>
                <a:spcPct val="110000"/>
              </a:lnSpc>
            </a:pPr>
            <a:r>
              <a:rPr kumimoji="1" lang="en-US" altLang="ja-JP" sz="3600" b="1" dirty="0">
                <a:latin typeface="BIZ UDPゴシック" panose="020B0400000000000000" pitchFamily="50" charset="-128"/>
                <a:ea typeface="BIZ UDPゴシック" panose="020B0400000000000000" pitchFamily="50" charset="-128"/>
              </a:rPr>
              <a:t>DX</a:t>
            </a:r>
            <a:r>
              <a:rPr kumimoji="1" lang="ja-JP" altLang="en-US" sz="3600" b="1" dirty="0">
                <a:latin typeface="BIZ UDPゴシック" panose="020B0400000000000000" pitchFamily="50" charset="-128"/>
                <a:ea typeface="BIZ UDPゴシック" panose="020B0400000000000000" pitchFamily="50" charset="-128"/>
              </a:rPr>
              <a:t>リテラシー標準</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学習内容の検討</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９９～１０２参照＞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学習方法の選定</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１０２参照＞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学習計画の策定</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１０２～１０３参照＞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学習の実施</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１０３参照＞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フィードバックの収集とフォローアップ</a:t>
            </a:r>
            <a:r>
              <a:rPr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１０３～１０４参照＞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72029C31-AF87-8296-ECB5-FC9BB5808E02}"/>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「デジタルスキル標準」の実施計画例</a:t>
            </a:r>
            <a:endParaRPr lang="ja-JP" altLang="en-US" sz="4000"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87BD67E-B80E-6E46-9E13-8E519D1F0902}"/>
              </a:ext>
            </a:extLst>
          </p:cNvPr>
          <p:cNvSpPr txBox="1">
            <a:spLocks/>
          </p:cNvSpPr>
          <p:nvPr/>
        </p:nvSpPr>
        <p:spPr>
          <a:xfrm>
            <a:off x="1331571" y="237034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3600" dirty="0">
              <a:latin typeface="メイリオ" panose="020B0604030504040204" pitchFamily="50" charset="-128"/>
              <a:ea typeface="メイリオ" panose="020B0604030504040204" pitchFamily="50" charset="-128"/>
            </a:endParaRPr>
          </a:p>
        </p:txBody>
      </p:sp>
      <p:sp>
        <p:nvSpPr>
          <p:cNvPr id="10" name="object 40">
            <a:extLst>
              <a:ext uri="{FF2B5EF4-FFF2-40B4-BE49-F238E27FC236}">
                <a16:creationId xmlns:a16="http://schemas.microsoft.com/office/drawing/2014/main" id="{5F9C6853-FD01-6B11-3866-63C6E8875DC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81212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F165-7856-A246-F434-4580BBBB4026}"/>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A519960-69AC-88D6-A3CD-9190088F0108}"/>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「リスキリング」「チェンジマインド」の実施計画例</a:t>
            </a:r>
          </a:p>
        </p:txBody>
      </p:sp>
      <p:sp>
        <p:nvSpPr>
          <p:cNvPr id="6" name="テキスト プレースホルダー 2">
            <a:extLst>
              <a:ext uri="{FF2B5EF4-FFF2-40B4-BE49-F238E27FC236}">
                <a16:creationId xmlns:a16="http://schemas.microsoft.com/office/drawing/2014/main" id="{5751405F-A2D2-6E23-B4BE-A8D6AECBBC12}"/>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400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25A643D-FB05-D048-3D65-A4C9FA977D9C}"/>
              </a:ext>
            </a:extLst>
          </p:cNvPr>
          <p:cNvSpPr txBox="1"/>
          <p:nvPr/>
        </p:nvSpPr>
        <p:spPr>
          <a:xfrm>
            <a:off x="1659426" y="2330839"/>
            <a:ext cx="7472218" cy="6584046"/>
          </a:xfrm>
          <a:prstGeom prst="rect">
            <a:avLst/>
          </a:prstGeom>
          <a:noFill/>
        </p:spPr>
        <p:txBody>
          <a:bodyPr wrap="square" lIns="91440" tIns="45720" rIns="91440" bIns="45720" anchor="t">
            <a:spAutoFit/>
          </a:bodyPr>
          <a:lstStyle/>
          <a:p>
            <a:pPr>
              <a:lnSpc>
                <a:spcPct val="110000"/>
              </a:lnSpc>
            </a:pPr>
            <a:r>
              <a:rPr lang="en-US" altLang="ja-JP" sz="3600" b="1" dirty="0">
                <a:latin typeface="BIZ UDPゴシック" panose="020B0400000000000000" pitchFamily="50" charset="-128"/>
                <a:ea typeface="BIZ UDPゴシック" panose="020B0400000000000000" pitchFamily="50" charset="-128"/>
              </a:rPr>
              <a:t>DX</a:t>
            </a:r>
            <a:r>
              <a:rPr lang="ja-JP" altLang="en-US" sz="3600" b="1" dirty="0">
                <a:latin typeface="BIZ UDPゴシック" panose="020B0400000000000000" pitchFamily="50" charset="-128"/>
                <a:ea typeface="BIZ UDPゴシック" panose="020B0400000000000000" pitchFamily="50" charset="-128"/>
              </a:rPr>
              <a:t>推進スキル標準</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現状分析と目標設定</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１０５～１０８参照＞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学習計画の作成</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１０８～１１２参照＞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学習計画の周知と実施準備</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１１２～１１３参照＞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学習の実行</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１１３参照＞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A4F4E79E-0F2B-A862-1C1B-390AAC5D8491}"/>
              </a:ext>
            </a:extLst>
          </p:cNvPr>
          <p:cNvSpPr txBox="1">
            <a:spLocks/>
          </p:cNvSpPr>
          <p:nvPr/>
        </p:nvSpPr>
        <p:spPr>
          <a:xfrm>
            <a:off x="1332851"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「デジタルスキル標準」の実施計画例</a:t>
            </a:r>
            <a:endParaRPr lang="ja-JP" altLang="en-US" sz="40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F0CED5F-DD6D-664E-3380-8B240EBEA1B7}"/>
              </a:ext>
            </a:extLst>
          </p:cNvPr>
          <p:cNvSpPr txBox="1"/>
          <p:nvPr/>
        </p:nvSpPr>
        <p:spPr>
          <a:xfrm>
            <a:off x="9641856" y="2330839"/>
            <a:ext cx="7472218" cy="6584046"/>
          </a:xfrm>
          <a:prstGeom prst="rect">
            <a:avLst/>
          </a:prstGeom>
          <a:noFill/>
        </p:spPr>
        <p:txBody>
          <a:bodyPr wrap="square" lIns="91440" tIns="45720" rIns="91440" bIns="45720" anchor="t">
            <a:spAutoFit/>
          </a:bodyPr>
          <a:lstStyle/>
          <a:p>
            <a:pPr marL="742950" indent="-742950">
              <a:lnSpc>
                <a:spcPct val="110000"/>
              </a:lnSpc>
              <a:buFont typeface="+mj-lt"/>
              <a:buAutoNum type="arabicPeriod" startAt="6"/>
            </a:pP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5"/>
            </a:pPr>
            <a:r>
              <a:rPr lang="ja-JP" altLang="en-US" sz="3200" dirty="0">
                <a:latin typeface="BIZ UDPゴシック" panose="020B0400000000000000" pitchFamily="50" charset="-128"/>
                <a:ea typeface="BIZ UDPゴシック" panose="020B0400000000000000" pitchFamily="50" charset="-128"/>
              </a:rPr>
              <a:t>フィードバックと進捗管理</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　　＜テキスト</a:t>
            </a:r>
            <a:r>
              <a:rPr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１１３参照＞</a:t>
            </a: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5"/>
            </a:pP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6"/>
            </a:pPr>
            <a:r>
              <a:rPr kumimoji="1" lang="ja-JP" altLang="en-US" sz="3200" dirty="0">
                <a:latin typeface="BIZ UDPゴシック" panose="020B0400000000000000" pitchFamily="50" charset="-128"/>
                <a:ea typeface="BIZ UDPゴシック" panose="020B0400000000000000" pitchFamily="50" charset="-128"/>
              </a:rPr>
              <a:t>学習プランの調整</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１１３参照＞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6"/>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6"/>
            </a:pPr>
            <a:r>
              <a:rPr kumimoji="1" lang="ja-JP" altLang="en-US" sz="3200" dirty="0">
                <a:latin typeface="BIZ UDPゴシック" panose="020B0400000000000000" pitchFamily="50" charset="-128"/>
                <a:ea typeface="BIZ UDPゴシック" panose="020B0400000000000000" pitchFamily="50" charset="-128"/>
              </a:rPr>
              <a:t>成果の評価とフィードバック</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１１４参照＞</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6"/>
            </a:pP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startAt="6"/>
            </a:pPr>
            <a:r>
              <a:rPr kumimoji="1" lang="ja-JP" altLang="en-US" sz="3200" dirty="0">
                <a:latin typeface="BIZ UDPゴシック" panose="020B0400000000000000" pitchFamily="50" charset="-128"/>
                <a:ea typeface="BIZ UDPゴシック" panose="020B0400000000000000" pitchFamily="50" charset="-128"/>
              </a:rPr>
              <a:t>フォローアップと継続学習</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　　＜テキスト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１１４参照＞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1" name="object 40">
            <a:extLst>
              <a:ext uri="{FF2B5EF4-FFF2-40B4-BE49-F238E27FC236}">
                <a16:creationId xmlns:a16="http://schemas.microsoft.com/office/drawing/2014/main" id="{ED2723A2-1AA2-1BA5-7836-5D14F2925D9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E48C4930-F24D-076B-9D83-5E1D81D9ECF5}"/>
              </a:ext>
            </a:extLst>
          </p:cNvPr>
          <p:cNvSpPr txBox="1"/>
          <p:nvPr/>
        </p:nvSpPr>
        <p:spPr>
          <a:xfrm>
            <a:off x="13106608" y="606837"/>
            <a:ext cx="4503530"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25-2-2.】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１１４</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2669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194"/>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151793" y="5790912"/>
            <a:ext cx="15953929" cy="11780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22</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サイバーセキュリティ対策を実践するための知識とスキル</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デジタルスキル標準（</a:t>
            </a:r>
            <a:r>
              <a:rPr lang="en-US" altLang="ja-JP" sz="3600" dirty="0">
                <a:latin typeface="BIZ UDPゴシック" panose="020B0400000000000000" pitchFamily="50" charset="-128"/>
                <a:ea typeface="BIZ UDPゴシック" panose="020B0400000000000000" pitchFamily="50" charset="-128"/>
              </a:rPr>
              <a:t>DSS</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スキル標準（</a:t>
            </a:r>
            <a:r>
              <a:rPr lang="en-US" altLang="ja-JP" sz="3600" dirty="0">
                <a:latin typeface="BIZ UDPゴシック" panose="020B0400000000000000" pitchFamily="50" charset="-128"/>
                <a:ea typeface="BIZ UDPゴシック" panose="020B0400000000000000" pitchFamily="50" charset="-128"/>
              </a:rPr>
              <a:t>ITSS</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ITSS</a:t>
            </a:r>
            <a:r>
              <a:rPr lang="ja-JP" altLang="en-US" sz="3600" dirty="0">
                <a:latin typeface="BIZ UDPゴシック" panose="020B0400000000000000" pitchFamily="50" charset="-128"/>
                <a:ea typeface="BIZ UDPゴシック" panose="020B0400000000000000" pitchFamily="50" charset="-128"/>
              </a:rPr>
              <a:t>＋（プラス）</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ｉコンピテンシ ディクショナリ（</a:t>
            </a:r>
            <a:r>
              <a:rPr lang="en-US" altLang="ja-JP" sz="3600" dirty="0" err="1">
                <a:latin typeface="BIZ UDPゴシック" panose="020B0400000000000000" pitchFamily="50" charset="-128"/>
                <a:ea typeface="BIZ UDPゴシック" panose="020B0400000000000000" pitchFamily="50" charset="-128"/>
              </a:rPr>
              <a:t>iCD</a:t>
            </a:r>
            <a:r>
              <a:rPr lang="ja-JP" altLang="en-US" sz="3600" dirty="0">
                <a:latin typeface="BIZ UDPゴシック" panose="020B0400000000000000" pitchFamily="50" charset="-128"/>
                <a:ea typeface="BIZ UDPゴシック" panose="020B0400000000000000" pitchFamily="50" charset="-128"/>
              </a:rPr>
              <a:t>）</a:t>
            </a:r>
          </a:p>
        </p:txBody>
      </p:sp>
      <p:sp>
        <p:nvSpPr>
          <p:cNvPr id="5" name="object 40">
            <a:extLst>
              <a:ext uri="{FF2B5EF4-FFF2-40B4-BE49-F238E27FC236}">
                <a16:creationId xmlns:a16="http://schemas.microsoft.com/office/drawing/2014/main" id="{AFB90707-3D74-BC7A-FF01-5579EF28C01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5279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2841-7AEB-A68B-2AAF-BDF0D079BE0D}"/>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54EBED36-1BDE-E5A3-63E1-084129E33526}"/>
              </a:ext>
            </a:extLst>
          </p:cNvPr>
          <p:cNvSpPr txBox="1">
            <a:spLocks noGrp="1"/>
          </p:cNvSpPr>
          <p:nvPr>
            <p:ph type="title" idx="4294967295"/>
          </p:nvPr>
        </p:nvSpPr>
        <p:spPr>
          <a:xfrm>
            <a:off x="1332852" y="6971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デジタルスキル標準（</a:t>
            </a:r>
            <a:r>
              <a:rPr lang="en-US" altLang="ja-JP" sz="4000" dirty="0">
                <a:latin typeface="BIZ UDPゴシック" panose="020B0400000000000000" pitchFamily="50" charset="-128"/>
                <a:ea typeface="BIZ UDPゴシック" panose="020B0400000000000000" pitchFamily="50" charset="-128"/>
              </a:rPr>
              <a:t>DSS</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B922DDD-916F-CED1-6E9E-37E293C7CD6B}"/>
              </a:ext>
            </a:extLst>
          </p:cNvPr>
          <p:cNvSpPr txBox="1"/>
          <p:nvPr/>
        </p:nvSpPr>
        <p:spPr>
          <a:xfrm>
            <a:off x="13106608" y="60683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p>
        </p:txBody>
      </p:sp>
      <p:pic>
        <p:nvPicPr>
          <p:cNvPr id="5" name="図 4">
            <a:extLst>
              <a:ext uri="{FF2B5EF4-FFF2-40B4-BE49-F238E27FC236}">
                <a16:creationId xmlns:a16="http://schemas.microsoft.com/office/drawing/2014/main" id="{A9A10B6A-1FF0-0951-0BB4-5E22C25B5F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8359" y="1508316"/>
            <a:ext cx="14038653" cy="7393763"/>
          </a:xfrm>
          <a:prstGeom prst="rect">
            <a:avLst/>
          </a:prstGeom>
          <a:noFill/>
          <a:ln>
            <a:noFill/>
          </a:ln>
        </p:spPr>
      </p:pic>
      <p:sp>
        <p:nvSpPr>
          <p:cNvPr id="6" name="object 40">
            <a:extLst>
              <a:ext uri="{FF2B5EF4-FFF2-40B4-BE49-F238E27FC236}">
                <a16:creationId xmlns:a16="http://schemas.microsoft.com/office/drawing/2014/main" id="{D1D18E0F-1602-95E4-8308-004A58D8E1E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9</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組織として実践するためのスキル・知識と人材育成</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1197591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1498</TotalTime>
  <Words>5329</Words>
  <Application>Microsoft Office PowerPoint</Application>
  <PresentationFormat>ユーザー設定</PresentationFormat>
  <Paragraphs>717</Paragraphs>
  <Slides>48</Slides>
  <Notes>42</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48</vt:i4>
      </vt:variant>
    </vt:vector>
  </HeadingPairs>
  <TitlesOfParts>
    <vt:vector size="58" baseType="lpstr">
      <vt:lpstr>BIZ UDPゴシック</vt:lpstr>
      <vt:lpstr>メイリオ</vt:lpstr>
      <vt:lpstr>游ゴシック</vt:lpstr>
      <vt:lpstr>游ゴシック Light</vt:lpstr>
      <vt:lpstr>Arial</vt:lpstr>
      <vt:lpstr>Calibri</vt:lpstr>
      <vt:lpstr>Wingdings</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第22章. サイバーセキュリティ対策を実践するための知識とスキル</vt:lpstr>
      <vt:lpstr>デジタルスキル標準（DSS）</vt:lpstr>
      <vt:lpstr>DXリテラシー標準（DSS-L）</vt:lpstr>
      <vt:lpstr>DXリテラシー標準（DSS-L）</vt:lpstr>
      <vt:lpstr>DX推進スキル標準（DSS-P）</vt:lpstr>
      <vt:lpstr>DX推進スキル標準（DSS-P）</vt:lpstr>
      <vt:lpstr>DX推進スキル標準（DSS-P）</vt:lpstr>
      <vt:lpstr>ITスキル標準（ITSS）</vt:lpstr>
      <vt:lpstr>ITスキル標準（ITSS）</vt:lpstr>
      <vt:lpstr>ITスキル標準（ITSS）</vt:lpstr>
      <vt:lpstr>ITSS＋（プラス）</vt:lpstr>
      <vt:lpstr>ITSS＋（プラス）</vt:lpstr>
      <vt:lpstr>ｉコンピテンシ ディクショナリ（iCD）</vt:lpstr>
      <vt:lpstr>ｉコンピテンシ ディクショナリ（iCD）</vt:lpstr>
      <vt:lpstr>ｉコンピテンシ ディクショナリ（iCD）</vt:lpstr>
      <vt:lpstr>ｉコンピテンシ ディクショナリ（iCD）</vt:lpstr>
      <vt:lpstr>第23章. 人材の知識とスキルの認定制度</vt:lpstr>
      <vt:lpstr>Di-Lite</vt:lpstr>
      <vt:lpstr>情報処理技術者試験</vt:lpstr>
      <vt:lpstr>情報処理技術者試験</vt:lpstr>
      <vt:lpstr>情報処理技術者試験</vt:lpstr>
      <vt:lpstr>国際セキュリティ資格</vt:lpstr>
      <vt:lpstr>第24章. 各種人材育成カリキュラム</vt:lpstr>
      <vt:lpstr>プラス・セキュリティ知識補充講座</vt:lpstr>
      <vt:lpstr>プラス・セキュリティ知識補充講座</vt:lpstr>
      <vt:lpstr>プラス・セキュリティ知識補充講座</vt:lpstr>
      <vt:lpstr>プラス・セキュリティ知識補充講座</vt:lpstr>
      <vt:lpstr>プラス・セキュリティ知識補充講座</vt:lpstr>
      <vt:lpstr>ITスキル標準モデルカリキュラム</vt:lpstr>
      <vt:lpstr>ITスキル標準モデルカリキュラム</vt:lpstr>
      <vt:lpstr>プラス・セキュリティ知識補充講座</vt:lpstr>
      <vt:lpstr>マナビDX</vt:lpstr>
      <vt:lpstr>マナビDX</vt:lpstr>
      <vt:lpstr>マナビDX</vt:lpstr>
      <vt:lpstr>第25章. スキルと知識を持った人材育成・人材確保方法</vt:lpstr>
      <vt:lpstr>「プラス・セキュリティ」の実施計画例</vt:lpstr>
      <vt:lpstr>「プラス・セキュリティ」の実施計画例</vt:lpstr>
      <vt:lpstr>「リスキリング」「チェンジマインド」の実施計画例</vt:lpstr>
      <vt:lpstr>「リスキリング」「チェンジマインド」の実施計画例</vt:lpstr>
      <vt:lpstr>「リスキリング」「チェンジマインド」の実施計画例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8381617@nttls.net</dc:creator>
  <cp:lastModifiedBy>Eiji Tagami (田上 英治)</cp:lastModifiedBy>
  <cp:revision>38</cp:revision>
  <dcterms:created xsi:type="dcterms:W3CDTF">2025-05-09T08:34:04Z</dcterms:created>
  <dcterms:modified xsi:type="dcterms:W3CDTF">2025-11-14T06:01:13Z</dcterms:modified>
</cp:coreProperties>
</file>