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51"/>
  </p:notesMasterIdLst>
  <p:handoutMasterIdLst>
    <p:handoutMasterId r:id="rId52"/>
  </p:handoutMasterIdLst>
  <p:sldIdLst>
    <p:sldId id="259" r:id="rId4"/>
    <p:sldId id="277" r:id="rId5"/>
    <p:sldId id="260" r:id="rId6"/>
    <p:sldId id="272" r:id="rId7"/>
    <p:sldId id="920" r:id="rId8"/>
    <p:sldId id="921" r:id="rId9"/>
    <p:sldId id="922" r:id="rId10"/>
    <p:sldId id="707" r:id="rId11"/>
    <p:sldId id="925" r:id="rId12"/>
    <p:sldId id="743" r:id="rId13"/>
    <p:sldId id="728" r:id="rId14"/>
    <p:sldId id="926" r:id="rId15"/>
    <p:sldId id="927" r:id="rId16"/>
    <p:sldId id="961"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7" r:id="rId45"/>
    <p:sldId id="956" r:id="rId46"/>
    <p:sldId id="958" r:id="rId47"/>
    <p:sldId id="959" r:id="rId48"/>
    <p:sldId id="960" r:id="rId49"/>
    <p:sldId id="258" r:id="rId50"/>
  </p:sldIdLst>
  <p:sldSz cx="17610138" cy="9906000"/>
  <p:notesSz cx="9144000" cy="6858000"/>
  <p:defaultTextStyle>
    <a:defPPr>
      <a:defRPr lang="ja-JP"/>
    </a:defPPr>
    <a:lvl1pPr marL="0" algn="l" defTabSz="1320600" rtl="0" eaLnBrk="1" latinLnBrk="0" hangingPunct="1">
      <a:defRPr kumimoji="1" sz="2600" kern="1200">
        <a:solidFill>
          <a:schemeClr val="tx1"/>
        </a:solidFill>
        <a:latin typeface="+mn-lt"/>
        <a:ea typeface="+mn-ea"/>
        <a:cs typeface="+mn-cs"/>
      </a:defRPr>
    </a:lvl1pPr>
    <a:lvl2pPr marL="660300" algn="l" defTabSz="1320600" rtl="0" eaLnBrk="1" latinLnBrk="0" hangingPunct="1">
      <a:defRPr kumimoji="1" sz="2600" kern="1200">
        <a:solidFill>
          <a:schemeClr val="tx1"/>
        </a:solidFill>
        <a:latin typeface="+mn-lt"/>
        <a:ea typeface="+mn-ea"/>
        <a:cs typeface="+mn-cs"/>
      </a:defRPr>
    </a:lvl2pPr>
    <a:lvl3pPr marL="1320600" algn="l" defTabSz="1320600" rtl="0" eaLnBrk="1" latinLnBrk="0" hangingPunct="1">
      <a:defRPr kumimoji="1" sz="2600" kern="1200">
        <a:solidFill>
          <a:schemeClr val="tx1"/>
        </a:solidFill>
        <a:latin typeface="+mn-lt"/>
        <a:ea typeface="+mn-ea"/>
        <a:cs typeface="+mn-cs"/>
      </a:defRPr>
    </a:lvl3pPr>
    <a:lvl4pPr marL="1980901" algn="l" defTabSz="1320600" rtl="0" eaLnBrk="1" latinLnBrk="0" hangingPunct="1">
      <a:defRPr kumimoji="1" sz="2600" kern="1200">
        <a:solidFill>
          <a:schemeClr val="tx1"/>
        </a:solidFill>
        <a:latin typeface="+mn-lt"/>
        <a:ea typeface="+mn-ea"/>
        <a:cs typeface="+mn-cs"/>
      </a:defRPr>
    </a:lvl4pPr>
    <a:lvl5pPr marL="2641201" algn="l" defTabSz="1320600" rtl="0" eaLnBrk="1" latinLnBrk="0" hangingPunct="1">
      <a:defRPr kumimoji="1" sz="2600" kern="1200">
        <a:solidFill>
          <a:schemeClr val="tx1"/>
        </a:solidFill>
        <a:latin typeface="+mn-lt"/>
        <a:ea typeface="+mn-ea"/>
        <a:cs typeface="+mn-cs"/>
      </a:defRPr>
    </a:lvl5pPr>
    <a:lvl6pPr marL="3301501" algn="l" defTabSz="1320600" rtl="0" eaLnBrk="1" latinLnBrk="0" hangingPunct="1">
      <a:defRPr kumimoji="1" sz="2600" kern="1200">
        <a:solidFill>
          <a:schemeClr val="tx1"/>
        </a:solidFill>
        <a:latin typeface="+mn-lt"/>
        <a:ea typeface="+mn-ea"/>
        <a:cs typeface="+mn-cs"/>
      </a:defRPr>
    </a:lvl6pPr>
    <a:lvl7pPr marL="3961803" algn="l" defTabSz="1320600" rtl="0" eaLnBrk="1" latinLnBrk="0" hangingPunct="1">
      <a:defRPr kumimoji="1" sz="2600" kern="1200">
        <a:solidFill>
          <a:schemeClr val="tx1"/>
        </a:solidFill>
        <a:latin typeface="+mn-lt"/>
        <a:ea typeface="+mn-ea"/>
        <a:cs typeface="+mn-cs"/>
      </a:defRPr>
    </a:lvl7pPr>
    <a:lvl8pPr marL="4622103" algn="l" defTabSz="1320600" rtl="0" eaLnBrk="1" latinLnBrk="0" hangingPunct="1">
      <a:defRPr kumimoji="1" sz="2600" kern="1200">
        <a:solidFill>
          <a:schemeClr val="tx1"/>
        </a:solidFill>
        <a:latin typeface="+mn-lt"/>
        <a:ea typeface="+mn-ea"/>
        <a:cs typeface="+mn-cs"/>
      </a:defRPr>
    </a:lvl8pPr>
    <a:lvl9pPr marL="5282403" algn="l" defTabSz="1320600"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40"/>
    <a:srgbClr val="B4E5A2"/>
    <a:srgbClr val="DEEBF7"/>
    <a:srgbClr val="FBE5D6"/>
    <a:srgbClr val="E47677"/>
    <a:srgbClr val="4CB3E0"/>
    <a:srgbClr val="FAF2A4"/>
    <a:srgbClr val="7EF49E"/>
    <a:srgbClr val="FAB647"/>
    <a:srgbClr val="918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000" autoAdjust="0"/>
  </p:normalViewPr>
  <p:slideViewPr>
    <p:cSldViewPr snapToGrid="0">
      <p:cViewPr varScale="1">
        <p:scale>
          <a:sx n="83" d="100"/>
          <a:sy n="83" d="100"/>
        </p:scale>
        <p:origin x="528" y="21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13BC417-05BF-C32E-DD7F-CFD58F26933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3" name="日付プレースホルダー 2">
            <a:extLst>
              <a:ext uri="{FF2B5EF4-FFF2-40B4-BE49-F238E27FC236}">
                <a16:creationId xmlns:a16="http://schemas.microsoft.com/office/drawing/2014/main" id="{305C5798-03EA-AFD5-E5BC-C3325727522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CD72E61-8354-4126-9076-3F52FFDE82A2}" type="datetimeFigureOut">
              <a:rPr kumimoji="1" lang="ja-JP" altLang="en-US" smtClean="0">
                <a:latin typeface="BIZ UDPゴシック" panose="020B0400000000000000" pitchFamily="50" charset="-128"/>
                <a:ea typeface="BIZ UDPゴシック" panose="020B0400000000000000" pitchFamily="50" charset="-128"/>
              </a:rPr>
              <a:t>2025/12/18</a:t>
            </a:fld>
            <a:endParaRPr kumimoji="1" lang="ja-JP" altLang="en-US"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5321A2AE-A0CB-0006-4A7F-34DF108F7B2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55F8B55E-9C70-EA13-D3A1-0F4F4AC8FB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C5E374A-A9BA-4631-A90A-609F87DFDF14}" type="slidenum">
              <a:rPr kumimoji="1" lang="ja-JP" altLang="en-US" smtClean="0">
                <a:latin typeface="BIZ UDPゴシック" panose="020B0400000000000000" pitchFamily="50" charset="-128"/>
                <a:ea typeface="BIZ UDPゴシック" panose="020B0400000000000000" pitchFamily="50" charset="-128"/>
              </a:rPr>
              <a:t>‹#›</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70733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atin typeface="BIZ UDPゴシック" panose="020B0400000000000000" pitchFamily="50" charset="-128"/>
                <a:ea typeface="BIZ UDPゴシック" panose="020B0400000000000000" pitchFamily="50" charset="-128"/>
              </a:defRPr>
            </a:lvl1pPr>
          </a:lstStyle>
          <a:p>
            <a:fld id="{13AF87F4-E76D-4355-AA3F-1041820C27F7}" type="datetimeFigureOut">
              <a:rPr lang="ja-JP" altLang="en-US" smtClean="0"/>
              <a:pPr/>
              <a:t>2025/12/18</a:t>
            </a:fld>
            <a:endParaRPr lang="ja-JP" altLang="en-US" dirty="0"/>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BIZ UDPゴシック" panose="020B0400000000000000" pitchFamily="50" charset="-128"/>
                <a:ea typeface="BIZ UDPゴシック" panose="020B0400000000000000" pitchFamily="50" charset="-128"/>
              </a:defRPr>
            </a:lvl1pPr>
          </a:lstStyle>
          <a:p>
            <a:fld id="{7466C0C7-206C-4847-9BFC-7888F6F6A273}" type="slidenum">
              <a:rPr lang="ja-JP" altLang="en-US" smtClean="0"/>
              <a:pPr/>
              <a:t>‹#›</a:t>
            </a:fld>
            <a:endParaRPr lang="ja-JP" altLang="en-US" dirty="0"/>
          </a:p>
        </p:txBody>
      </p:sp>
    </p:spTree>
    <p:extLst>
      <p:ext uri="{BB962C8B-B14F-4D97-AF65-F5344CB8AC3E}">
        <p14:creationId xmlns:p14="http://schemas.microsoft.com/office/powerpoint/2010/main" val="2912027725"/>
      </p:ext>
    </p:extLst>
  </p:cSld>
  <p:clrMap bg1="lt1" tx1="dk1" bg2="lt2" tx2="dk2" accent1="accent1" accent2="accent2" accent3="accent3" accent4="accent4" accent5="accent5" accent6="accent6" hlink="hlink" folHlink="folHlink"/>
  <p:hf sldNum="0" hdr="0" ftr="0" dt="0"/>
  <p:notesStyle>
    <a:lvl1pPr marL="0"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cs typeface="+mn-cs"/>
              </a:rPr>
              <a:pPr marL="0" marR="0" lvl="0" indent="0" algn="r" defTabSz="13206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969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832E9-536F-1714-2C6F-A8684E4FE5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4D46F0-3F73-4C44-B8A6-D32C42EB148A}"/>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2C588601-8A73-1ADD-2946-FC04F257A2FB}"/>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EF1F313E-2B27-E063-7149-B16954D1CAAA}"/>
              </a:ext>
            </a:extLst>
          </p:cNvPr>
          <p:cNvSpPr>
            <a:spLocks noGrp="1"/>
          </p:cNvSpPr>
          <p:nvPr>
            <p:ph type="sldNum" sz="quarter" idx="5"/>
          </p:nvPr>
        </p:nvSpPr>
        <p:spPr/>
        <p:txBody>
          <a:bodyPr/>
          <a:lstStyle/>
          <a:p>
            <a:fld id="{7D95702B-A176-47F2-94B3-59C819DD5A0E}" type="slidenum">
              <a:rPr kumimoji="1" lang="ja-JP" altLang="en-US" smtClean="0"/>
              <a:t>15</a:t>
            </a:fld>
            <a:endParaRPr kumimoji="1" lang="ja-JP" altLang="en-US"/>
          </a:p>
        </p:txBody>
      </p:sp>
    </p:spTree>
    <p:extLst>
      <p:ext uri="{BB962C8B-B14F-4D97-AF65-F5344CB8AC3E}">
        <p14:creationId xmlns:p14="http://schemas.microsoft.com/office/powerpoint/2010/main" val="291110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4AE8D-CB7B-C7A3-EF64-CA3806A26E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B096FA-5650-7F3A-F7C1-866D81C79850}"/>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55E3E2E5-931C-8BAC-BB95-09C20B6BCA2C}"/>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DF8C0119-D203-368E-E1AC-10722B2DFA9D}"/>
              </a:ext>
            </a:extLst>
          </p:cNvPr>
          <p:cNvSpPr>
            <a:spLocks noGrp="1"/>
          </p:cNvSpPr>
          <p:nvPr>
            <p:ph type="sldNum" sz="quarter" idx="5"/>
          </p:nvPr>
        </p:nvSpPr>
        <p:spPr/>
        <p:txBody>
          <a:bodyPr/>
          <a:lstStyle/>
          <a:p>
            <a:fld id="{7D95702B-A176-47F2-94B3-59C819DD5A0E}" type="slidenum">
              <a:rPr kumimoji="1" lang="ja-JP" altLang="en-US" smtClean="0"/>
              <a:t>16</a:t>
            </a:fld>
            <a:endParaRPr kumimoji="1" lang="ja-JP" altLang="en-US"/>
          </a:p>
        </p:txBody>
      </p:sp>
    </p:spTree>
    <p:extLst>
      <p:ext uri="{BB962C8B-B14F-4D97-AF65-F5344CB8AC3E}">
        <p14:creationId xmlns:p14="http://schemas.microsoft.com/office/powerpoint/2010/main" val="3685417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35833-3289-BA92-BF9D-A774E81C61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DF6A945-F851-023A-B913-FDA63244BD3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A8763442-6C70-6BBF-F2AE-94C573F43BBA}"/>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BF0B038A-6127-C1C2-AF9D-63343B3D6A54}"/>
              </a:ext>
            </a:extLst>
          </p:cNvPr>
          <p:cNvSpPr>
            <a:spLocks noGrp="1"/>
          </p:cNvSpPr>
          <p:nvPr>
            <p:ph type="sldNum" sz="quarter" idx="5"/>
          </p:nvPr>
        </p:nvSpPr>
        <p:spPr/>
        <p:txBody>
          <a:bodyPr/>
          <a:lstStyle/>
          <a:p>
            <a:fld id="{7D95702B-A176-47F2-94B3-59C819DD5A0E}" type="slidenum">
              <a:rPr kumimoji="1" lang="ja-JP" altLang="en-US" smtClean="0"/>
              <a:t>17</a:t>
            </a:fld>
            <a:endParaRPr kumimoji="1" lang="ja-JP" altLang="en-US"/>
          </a:p>
        </p:txBody>
      </p:sp>
    </p:spTree>
    <p:extLst>
      <p:ext uri="{BB962C8B-B14F-4D97-AF65-F5344CB8AC3E}">
        <p14:creationId xmlns:p14="http://schemas.microsoft.com/office/powerpoint/2010/main" val="614841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2E617-B18E-8F2C-1AA6-E3FFCDBD8D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D17D67-8850-AA6D-4656-2286E294D000}"/>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9C83EA8D-6170-D0BD-4C02-3DC6D96B9B85}"/>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C5F69C13-F11A-2EB5-DC53-EB033B963AA9}"/>
              </a:ext>
            </a:extLst>
          </p:cNvPr>
          <p:cNvSpPr>
            <a:spLocks noGrp="1"/>
          </p:cNvSpPr>
          <p:nvPr>
            <p:ph type="sldNum" sz="quarter" idx="5"/>
          </p:nvPr>
        </p:nvSpPr>
        <p:spPr/>
        <p:txBody>
          <a:bodyPr/>
          <a:lstStyle/>
          <a:p>
            <a:fld id="{7D95702B-A176-47F2-94B3-59C819DD5A0E}" type="slidenum">
              <a:rPr kumimoji="1" lang="ja-JP" altLang="en-US" smtClean="0"/>
              <a:t>18</a:t>
            </a:fld>
            <a:endParaRPr kumimoji="1" lang="ja-JP" altLang="en-US"/>
          </a:p>
        </p:txBody>
      </p:sp>
    </p:spTree>
    <p:extLst>
      <p:ext uri="{BB962C8B-B14F-4D97-AF65-F5344CB8AC3E}">
        <p14:creationId xmlns:p14="http://schemas.microsoft.com/office/powerpoint/2010/main" val="200704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F5CD9-EFE1-EEE3-4A3D-86FC1C301E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EAA255-EC97-B73B-F9DF-0AF9F9B1A210}"/>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71121A34-86E3-C427-934D-D6C0A65ED64E}"/>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E33396C7-442D-8D88-92F8-8DC234F08CC9}"/>
              </a:ext>
            </a:extLst>
          </p:cNvPr>
          <p:cNvSpPr>
            <a:spLocks noGrp="1"/>
          </p:cNvSpPr>
          <p:nvPr>
            <p:ph type="sldNum" sz="quarter" idx="5"/>
          </p:nvPr>
        </p:nvSpPr>
        <p:spPr/>
        <p:txBody>
          <a:bodyPr/>
          <a:lstStyle/>
          <a:p>
            <a:fld id="{7D95702B-A176-47F2-94B3-59C819DD5A0E}" type="slidenum">
              <a:rPr kumimoji="1" lang="ja-JP" altLang="en-US" smtClean="0"/>
              <a:t>19</a:t>
            </a:fld>
            <a:endParaRPr kumimoji="1" lang="ja-JP" altLang="en-US"/>
          </a:p>
        </p:txBody>
      </p:sp>
    </p:spTree>
    <p:extLst>
      <p:ext uri="{BB962C8B-B14F-4D97-AF65-F5344CB8AC3E}">
        <p14:creationId xmlns:p14="http://schemas.microsoft.com/office/powerpoint/2010/main" val="339111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1A13B-EC7A-C194-DF06-35365DCEC0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2D6393-0337-F9EB-2D72-F6B23895BFB2}"/>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6FA752A9-C97F-5D6D-57B8-D0E87AB3180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AEE674B-3B7A-B48C-82F4-1E93B91CCA35}"/>
              </a:ext>
            </a:extLst>
          </p:cNvPr>
          <p:cNvSpPr>
            <a:spLocks noGrp="1"/>
          </p:cNvSpPr>
          <p:nvPr>
            <p:ph type="sldNum" sz="quarter" idx="5"/>
          </p:nvPr>
        </p:nvSpPr>
        <p:spPr/>
        <p:txBody>
          <a:bodyPr/>
          <a:lstStyle/>
          <a:p>
            <a:fld id="{7D95702B-A176-47F2-94B3-59C819DD5A0E}" type="slidenum">
              <a:rPr kumimoji="1" lang="ja-JP" altLang="en-US" smtClean="0"/>
              <a:t>20</a:t>
            </a:fld>
            <a:endParaRPr kumimoji="1" lang="ja-JP" altLang="en-US"/>
          </a:p>
        </p:txBody>
      </p:sp>
    </p:spTree>
    <p:extLst>
      <p:ext uri="{BB962C8B-B14F-4D97-AF65-F5344CB8AC3E}">
        <p14:creationId xmlns:p14="http://schemas.microsoft.com/office/powerpoint/2010/main" val="3075919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D7AC2-1129-A911-8113-70AF8DC18A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17C474-4B4C-30D2-5D69-F4DA28BE3223}"/>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DB6A18BD-C662-F703-5F5B-42212B898A98}"/>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554D02B9-2988-5E37-2367-D826FE35C07D}"/>
              </a:ext>
            </a:extLst>
          </p:cNvPr>
          <p:cNvSpPr>
            <a:spLocks noGrp="1"/>
          </p:cNvSpPr>
          <p:nvPr>
            <p:ph type="sldNum" sz="quarter" idx="5"/>
          </p:nvPr>
        </p:nvSpPr>
        <p:spPr/>
        <p:txBody>
          <a:bodyPr/>
          <a:lstStyle/>
          <a:p>
            <a:fld id="{7D95702B-A176-47F2-94B3-59C819DD5A0E}" type="slidenum">
              <a:rPr kumimoji="1" lang="ja-JP" altLang="en-US" smtClean="0"/>
              <a:t>21</a:t>
            </a:fld>
            <a:endParaRPr kumimoji="1" lang="ja-JP" altLang="en-US"/>
          </a:p>
        </p:txBody>
      </p:sp>
    </p:spTree>
    <p:extLst>
      <p:ext uri="{BB962C8B-B14F-4D97-AF65-F5344CB8AC3E}">
        <p14:creationId xmlns:p14="http://schemas.microsoft.com/office/powerpoint/2010/main" val="4214691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51C8-E065-F93B-6067-71DEC6C91C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8527F1-20E3-A9A7-F687-5B53D29EA3B1}"/>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37BEB951-69C1-8CD4-F4CB-789839E66D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a:extLst>
              <a:ext uri="{FF2B5EF4-FFF2-40B4-BE49-F238E27FC236}">
                <a16:creationId xmlns:a16="http://schemas.microsoft.com/office/drawing/2014/main" id="{BE57BD85-4554-9AF0-C9E4-84613E92F99F}"/>
              </a:ext>
            </a:extLst>
          </p:cNvPr>
          <p:cNvSpPr>
            <a:spLocks noGrp="1"/>
          </p:cNvSpPr>
          <p:nvPr>
            <p:ph type="sldNum" sz="quarter" idx="5"/>
          </p:nvPr>
        </p:nvSpPr>
        <p:spPr/>
        <p:txBody>
          <a:bodyPr/>
          <a:lstStyle/>
          <a:p>
            <a:fld id="{7D95702B-A176-47F2-94B3-59C819DD5A0E}" type="slidenum">
              <a:rPr kumimoji="1" lang="ja-JP" altLang="en-US" smtClean="0"/>
              <a:t>22</a:t>
            </a:fld>
            <a:endParaRPr kumimoji="1" lang="ja-JP" altLang="en-US"/>
          </a:p>
        </p:txBody>
      </p:sp>
    </p:spTree>
    <p:extLst>
      <p:ext uri="{BB962C8B-B14F-4D97-AF65-F5344CB8AC3E}">
        <p14:creationId xmlns:p14="http://schemas.microsoft.com/office/powerpoint/2010/main" val="257729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0BC90-78BB-25C4-1CD7-C725E247AC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0AC0223-1486-A0EC-12B9-E0FC9FA6E3CE}"/>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1CC844A1-678A-57FF-A919-AFBE61CAFC57}"/>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86732796-9FA9-C420-42FC-B26B98F5D602}"/>
              </a:ext>
            </a:extLst>
          </p:cNvPr>
          <p:cNvSpPr>
            <a:spLocks noGrp="1"/>
          </p:cNvSpPr>
          <p:nvPr>
            <p:ph type="sldNum" sz="quarter" idx="5"/>
          </p:nvPr>
        </p:nvSpPr>
        <p:spPr/>
        <p:txBody>
          <a:bodyPr/>
          <a:lstStyle/>
          <a:p>
            <a:fld id="{7D95702B-A176-47F2-94B3-59C819DD5A0E}" type="slidenum">
              <a:rPr kumimoji="1" lang="ja-JP" altLang="en-US" smtClean="0"/>
              <a:t>23</a:t>
            </a:fld>
            <a:endParaRPr kumimoji="1" lang="ja-JP" altLang="en-US"/>
          </a:p>
        </p:txBody>
      </p:sp>
    </p:spTree>
    <p:extLst>
      <p:ext uri="{BB962C8B-B14F-4D97-AF65-F5344CB8AC3E}">
        <p14:creationId xmlns:p14="http://schemas.microsoft.com/office/powerpoint/2010/main" val="1122404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B8658-F650-6617-5D09-B4962ED37E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773E7E-7326-8D4D-1A85-6A02F34324F1}"/>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8A6E189C-37E7-30EE-45CA-B7215A6C6BB2}"/>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6D72691F-D7BA-B0F3-43A5-2FD941DD7847}"/>
              </a:ext>
            </a:extLst>
          </p:cNvPr>
          <p:cNvSpPr>
            <a:spLocks noGrp="1"/>
          </p:cNvSpPr>
          <p:nvPr>
            <p:ph type="sldNum" sz="quarter" idx="5"/>
          </p:nvPr>
        </p:nvSpPr>
        <p:spPr/>
        <p:txBody>
          <a:bodyPr/>
          <a:lstStyle/>
          <a:p>
            <a:fld id="{7D95702B-A176-47F2-94B3-59C819DD5A0E}" type="slidenum">
              <a:rPr kumimoji="1" lang="ja-JP" altLang="en-US" smtClean="0"/>
              <a:t>24</a:t>
            </a:fld>
            <a:endParaRPr kumimoji="1" lang="ja-JP" altLang="en-US"/>
          </a:p>
        </p:txBody>
      </p:sp>
    </p:spTree>
    <p:extLst>
      <p:ext uri="{BB962C8B-B14F-4D97-AF65-F5344CB8AC3E}">
        <p14:creationId xmlns:p14="http://schemas.microsoft.com/office/powerpoint/2010/main" val="100046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cs typeface="+mn-cs"/>
              </a:rPr>
              <a:pPr marL="0" marR="0" lvl="0" indent="0" algn="r" defTabSz="13206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401924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CF793-FF93-E463-72EB-0CB01483C6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CD37FA-6300-AAE0-1F7D-08D57FF28911}"/>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5ADA20CB-E6A8-57E2-D3FC-8D567C2A2907}"/>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694D4B63-D2AA-E668-B128-306ADC6B9BED}"/>
              </a:ext>
            </a:extLst>
          </p:cNvPr>
          <p:cNvSpPr>
            <a:spLocks noGrp="1"/>
          </p:cNvSpPr>
          <p:nvPr>
            <p:ph type="sldNum" sz="quarter" idx="5"/>
          </p:nvPr>
        </p:nvSpPr>
        <p:spPr/>
        <p:txBody>
          <a:bodyPr/>
          <a:lstStyle/>
          <a:p>
            <a:fld id="{7D95702B-A176-47F2-94B3-59C819DD5A0E}" type="slidenum">
              <a:rPr kumimoji="1" lang="ja-JP" altLang="en-US" smtClean="0"/>
              <a:t>25</a:t>
            </a:fld>
            <a:endParaRPr kumimoji="1" lang="ja-JP" altLang="en-US"/>
          </a:p>
        </p:txBody>
      </p:sp>
    </p:spTree>
    <p:extLst>
      <p:ext uri="{BB962C8B-B14F-4D97-AF65-F5344CB8AC3E}">
        <p14:creationId xmlns:p14="http://schemas.microsoft.com/office/powerpoint/2010/main" val="190020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5C2B-78C3-1FDB-D288-97CF5FF631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FB197AE-F24B-FA2D-57F2-ED74F4F2112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1B34DC66-DB55-4609-3407-E3AC1867C5B1}"/>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EA646BC5-26F7-0835-19DF-5B974C0C6F5A}"/>
              </a:ext>
            </a:extLst>
          </p:cNvPr>
          <p:cNvSpPr>
            <a:spLocks noGrp="1"/>
          </p:cNvSpPr>
          <p:nvPr>
            <p:ph type="sldNum" sz="quarter" idx="5"/>
          </p:nvPr>
        </p:nvSpPr>
        <p:spPr/>
        <p:txBody>
          <a:bodyPr/>
          <a:lstStyle/>
          <a:p>
            <a:fld id="{7D95702B-A176-47F2-94B3-59C819DD5A0E}" type="slidenum">
              <a:rPr kumimoji="1" lang="ja-JP" altLang="en-US" smtClean="0"/>
              <a:t>26</a:t>
            </a:fld>
            <a:endParaRPr kumimoji="1" lang="ja-JP" altLang="en-US"/>
          </a:p>
        </p:txBody>
      </p:sp>
    </p:spTree>
    <p:extLst>
      <p:ext uri="{BB962C8B-B14F-4D97-AF65-F5344CB8AC3E}">
        <p14:creationId xmlns:p14="http://schemas.microsoft.com/office/powerpoint/2010/main" val="917354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24EDF-413B-4FDF-35E3-783DBE547B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896F01-E324-ADF7-5C6B-01A1153DDA8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577967A5-A74B-FFFA-510A-2379A3F97410}"/>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21AC59B9-6AF0-FF2E-80E6-3CB24D8CB37E}"/>
              </a:ext>
            </a:extLst>
          </p:cNvPr>
          <p:cNvSpPr>
            <a:spLocks noGrp="1"/>
          </p:cNvSpPr>
          <p:nvPr>
            <p:ph type="sldNum" sz="quarter" idx="5"/>
          </p:nvPr>
        </p:nvSpPr>
        <p:spPr/>
        <p:txBody>
          <a:bodyPr/>
          <a:lstStyle/>
          <a:p>
            <a:fld id="{7D95702B-A176-47F2-94B3-59C819DD5A0E}" type="slidenum">
              <a:rPr kumimoji="1" lang="ja-JP" altLang="en-US" smtClean="0"/>
              <a:t>27</a:t>
            </a:fld>
            <a:endParaRPr kumimoji="1" lang="ja-JP" altLang="en-US"/>
          </a:p>
        </p:txBody>
      </p:sp>
    </p:spTree>
    <p:extLst>
      <p:ext uri="{BB962C8B-B14F-4D97-AF65-F5344CB8AC3E}">
        <p14:creationId xmlns:p14="http://schemas.microsoft.com/office/powerpoint/2010/main" val="44267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962BA-90B3-ACC0-226C-AA9C51F27F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78BEBB-53B5-6E23-1192-A2953949C8F2}"/>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2D515B49-6DF3-3720-9C27-676D16539B3E}"/>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9A5C261-108B-CD76-D74D-C349CF97FFDE}"/>
              </a:ext>
            </a:extLst>
          </p:cNvPr>
          <p:cNvSpPr>
            <a:spLocks noGrp="1"/>
          </p:cNvSpPr>
          <p:nvPr>
            <p:ph type="sldNum" sz="quarter" idx="5"/>
          </p:nvPr>
        </p:nvSpPr>
        <p:spPr/>
        <p:txBody>
          <a:bodyPr/>
          <a:lstStyle/>
          <a:p>
            <a:fld id="{7D95702B-A176-47F2-94B3-59C819DD5A0E}" type="slidenum">
              <a:rPr kumimoji="1" lang="ja-JP" altLang="en-US" smtClean="0"/>
              <a:t>28</a:t>
            </a:fld>
            <a:endParaRPr kumimoji="1" lang="ja-JP" altLang="en-US"/>
          </a:p>
        </p:txBody>
      </p:sp>
    </p:spTree>
    <p:extLst>
      <p:ext uri="{BB962C8B-B14F-4D97-AF65-F5344CB8AC3E}">
        <p14:creationId xmlns:p14="http://schemas.microsoft.com/office/powerpoint/2010/main" val="401653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8BD18-2D4D-BEF8-FD16-39ED8E8908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12A3D4-55FE-9E90-B006-7089D9D06E7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BA431A8D-E3BC-931E-F35C-D0D1B1CD2E86}"/>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C45F450D-D95F-EB5E-3287-1EF32F64D21D}"/>
              </a:ext>
            </a:extLst>
          </p:cNvPr>
          <p:cNvSpPr>
            <a:spLocks noGrp="1"/>
          </p:cNvSpPr>
          <p:nvPr>
            <p:ph type="sldNum" sz="quarter" idx="5"/>
          </p:nvPr>
        </p:nvSpPr>
        <p:spPr/>
        <p:txBody>
          <a:bodyPr/>
          <a:lstStyle/>
          <a:p>
            <a:fld id="{7D95702B-A176-47F2-94B3-59C819DD5A0E}" type="slidenum">
              <a:rPr kumimoji="1" lang="ja-JP" altLang="en-US" smtClean="0"/>
              <a:t>29</a:t>
            </a:fld>
            <a:endParaRPr kumimoji="1" lang="ja-JP" altLang="en-US"/>
          </a:p>
        </p:txBody>
      </p:sp>
    </p:spTree>
    <p:extLst>
      <p:ext uri="{BB962C8B-B14F-4D97-AF65-F5344CB8AC3E}">
        <p14:creationId xmlns:p14="http://schemas.microsoft.com/office/powerpoint/2010/main" val="4030173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2DD49-4687-C3CA-AC96-30DFDD79B4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B3C828-F46B-383E-E0DE-21231E5CDF45}"/>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8BA1857B-B834-BA2D-0EF2-6EBAD76A793B}"/>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B2931AF1-D8B2-C02C-EF52-7AC2FD3BC36F}"/>
              </a:ext>
            </a:extLst>
          </p:cNvPr>
          <p:cNvSpPr>
            <a:spLocks noGrp="1"/>
          </p:cNvSpPr>
          <p:nvPr>
            <p:ph type="sldNum" sz="quarter" idx="5"/>
          </p:nvPr>
        </p:nvSpPr>
        <p:spPr/>
        <p:txBody>
          <a:bodyPr/>
          <a:lstStyle/>
          <a:p>
            <a:fld id="{7D95702B-A176-47F2-94B3-59C819DD5A0E}" type="slidenum">
              <a:rPr kumimoji="1" lang="ja-JP" altLang="en-US" smtClean="0"/>
              <a:t>30</a:t>
            </a:fld>
            <a:endParaRPr kumimoji="1" lang="ja-JP" altLang="en-US"/>
          </a:p>
        </p:txBody>
      </p:sp>
    </p:spTree>
    <p:extLst>
      <p:ext uri="{BB962C8B-B14F-4D97-AF65-F5344CB8AC3E}">
        <p14:creationId xmlns:p14="http://schemas.microsoft.com/office/powerpoint/2010/main" val="784092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D2636-ACDB-8871-F8DE-73703DB6FE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99E07C-2D44-2378-2D67-A768EAF2E96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08110871-2E98-C5DD-74FA-4FF2C1379E9B}"/>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99A044C-BCE7-EEB2-E876-0B7DFD5E0E1D}"/>
              </a:ext>
            </a:extLst>
          </p:cNvPr>
          <p:cNvSpPr>
            <a:spLocks noGrp="1"/>
          </p:cNvSpPr>
          <p:nvPr>
            <p:ph type="sldNum" sz="quarter" idx="5"/>
          </p:nvPr>
        </p:nvSpPr>
        <p:spPr/>
        <p:txBody>
          <a:bodyPr/>
          <a:lstStyle/>
          <a:p>
            <a:fld id="{7D95702B-A176-47F2-94B3-59C819DD5A0E}" type="slidenum">
              <a:rPr kumimoji="1" lang="ja-JP" altLang="en-US" smtClean="0"/>
              <a:t>31</a:t>
            </a:fld>
            <a:endParaRPr kumimoji="1" lang="ja-JP" altLang="en-US"/>
          </a:p>
        </p:txBody>
      </p:sp>
    </p:spTree>
    <p:extLst>
      <p:ext uri="{BB962C8B-B14F-4D97-AF65-F5344CB8AC3E}">
        <p14:creationId xmlns:p14="http://schemas.microsoft.com/office/powerpoint/2010/main" val="2922422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4D064-A3B7-465E-FF17-397A51E36B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A93E65-BB55-4EFB-F0D3-3D6546AEDED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EBE6974C-9896-7AF5-2DAC-8262F54A618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98D82C2A-E549-83E3-690F-3ECB1ECA4C6A}"/>
              </a:ext>
            </a:extLst>
          </p:cNvPr>
          <p:cNvSpPr>
            <a:spLocks noGrp="1"/>
          </p:cNvSpPr>
          <p:nvPr>
            <p:ph type="sldNum" sz="quarter" idx="5"/>
          </p:nvPr>
        </p:nvSpPr>
        <p:spPr/>
        <p:txBody>
          <a:bodyPr/>
          <a:lstStyle/>
          <a:p>
            <a:fld id="{7D95702B-A176-47F2-94B3-59C819DD5A0E}" type="slidenum">
              <a:rPr kumimoji="1" lang="ja-JP" altLang="en-US" smtClean="0"/>
              <a:t>32</a:t>
            </a:fld>
            <a:endParaRPr kumimoji="1" lang="ja-JP" altLang="en-US"/>
          </a:p>
        </p:txBody>
      </p:sp>
    </p:spTree>
    <p:extLst>
      <p:ext uri="{BB962C8B-B14F-4D97-AF65-F5344CB8AC3E}">
        <p14:creationId xmlns:p14="http://schemas.microsoft.com/office/powerpoint/2010/main" val="230184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7B791-5D6E-9303-C0F6-E27F0AB10B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FBC45E-9405-A42F-4EF1-24E6F0E29B9D}"/>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C5270531-0AD8-A24A-3347-5923983F40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a:extLst>
              <a:ext uri="{FF2B5EF4-FFF2-40B4-BE49-F238E27FC236}">
                <a16:creationId xmlns:a16="http://schemas.microsoft.com/office/drawing/2014/main" id="{90EDE6F0-7C2D-39B2-1E9C-5F234553B239}"/>
              </a:ext>
            </a:extLst>
          </p:cNvPr>
          <p:cNvSpPr>
            <a:spLocks noGrp="1"/>
          </p:cNvSpPr>
          <p:nvPr>
            <p:ph type="sldNum" sz="quarter" idx="5"/>
          </p:nvPr>
        </p:nvSpPr>
        <p:spPr/>
        <p:txBody>
          <a:bodyPr/>
          <a:lstStyle/>
          <a:p>
            <a:fld id="{7D95702B-A176-47F2-94B3-59C819DD5A0E}" type="slidenum">
              <a:rPr kumimoji="1" lang="ja-JP" altLang="en-US" smtClean="0"/>
              <a:t>33</a:t>
            </a:fld>
            <a:endParaRPr kumimoji="1" lang="ja-JP" altLang="en-US"/>
          </a:p>
        </p:txBody>
      </p:sp>
    </p:spTree>
    <p:extLst>
      <p:ext uri="{BB962C8B-B14F-4D97-AF65-F5344CB8AC3E}">
        <p14:creationId xmlns:p14="http://schemas.microsoft.com/office/powerpoint/2010/main" val="4154265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1F102-3394-7B48-2391-D602682225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3AACE9-B5FB-D6B5-89F0-B13EAEC9971E}"/>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DA467F01-222D-B3B0-C517-C780896CA7D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C1C264DA-216F-E8D2-C8DD-17E9C3852E6B}"/>
              </a:ext>
            </a:extLst>
          </p:cNvPr>
          <p:cNvSpPr>
            <a:spLocks noGrp="1"/>
          </p:cNvSpPr>
          <p:nvPr>
            <p:ph type="sldNum" sz="quarter" idx="5"/>
          </p:nvPr>
        </p:nvSpPr>
        <p:spPr/>
        <p:txBody>
          <a:bodyPr/>
          <a:lstStyle/>
          <a:p>
            <a:fld id="{7D95702B-A176-47F2-94B3-59C819DD5A0E}" type="slidenum">
              <a:rPr kumimoji="1" lang="ja-JP" altLang="en-US" smtClean="0"/>
              <a:t>34</a:t>
            </a:fld>
            <a:endParaRPr kumimoji="1" lang="ja-JP" altLang="en-US"/>
          </a:p>
        </p:txBody>
      </p:sp>
    </p:spTree>
    <p:extLst>
      <p:ext uri="{BB962C8B-B14F-4D97-AF65-F5344CB8AC3E}">
        <p14:creationId xmlns:p14="http://schemas.microsoft.com/office/powerpoint/2010/main" val="19764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8</a:t>
            </a:fld>
            <a:endParaRPr kumimoji="1" lang="ja-JP" altLang="en-US"/>
          </a:p>
        </p:txBody>
      </p:sp>
    </p:spTree>
    <p:extLst>
      <p:ext uri="{BB962C8B-B14F-4D97-AF65-F5344CB8AC3E}">
        <p14:creationId xmlns:p14="http://schemas.microsoft.com/office/powerpoint/2010/main" val="192949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4305E-42EA-F662-CF0F-0C4B7B9CCC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2EBE1D-ACC5-149E-8D00-EF2022B0E563}"/>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AC746BDB-E95A-1FD9-1389-A1246D052E55}"/>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855EF4A-B6EB-ABA2-6394-726DAA312DF9}"/>
              </a:ext>
            </a:extLst>
          </p:cNvPr>
          <p:cNvSpPr>
            <a:spLocks noGrp="1"/>
          </p:cNvSpPr>
          <p:nvPr>
            <p:ph type="sldNum" sz="quarter" idx="5"/>
          </p:nvPr>
        </p:nvSpPr>
        <p:spPr/>
        <p:txBody>
          <a:bodyPr/>
          <a:lstStyle/>
          <a:p>
            <a:fld id="{7D95702B-A176-47F2-94B3-59C819DD5A0E}" type="slidenum">
              <a:rPr kumimoji="1" lang="ja-JP" altLang="en-US" smtClean="0"/>
              <a:t>35</a:t>
            </a:fld>
            <a:endParaRPr kumimoji="1" lang="ja-JP" altLang="en-US"/>
          </a:p>
        </p:txBody>
      </p:sp>
    </p:spTree>
    <p:extLst>
      <p:ext uri="{BB962C8B-B14F-4D97-AF65-F5344CB8AC3E}">
        <p14:creationId xmlns:p14="http://schemas.microsoft.com/office/powerpoint/2010/main" val="1834193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2A361-A1E7-1271-57AA-58CD0E8E96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5CB9F1-A40F-9163-9C9D-C5EFA961F00F}"/>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4E0ADC26-9635-AA40-575A-228FC7B7E65D}"/>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9A9CAD3A-35A0-9296-692A-5BF73BD45C6E}"/>
              </a:ext>
            </a:extLst>
          </p:cNvPr>
          <p:cNvSpPr>
            <a:spLocks noGrp="1"/>
          </p:cNvSpPr>
          <p:nvPr>
            <p:ph type="sldNum" sz="quarter" idx="5"/>
          </p:nvPr>
        </p:nvSpPr>
        <p:spPr/>
        <p:txBody>
          <a:bodyPr/>
          <a:lstStyle/>
          <a:p>
            <a:fld id="{7D95702B-A176-47F2-94B3-59C819DD5A0E}" type="slidenum">
              <a:rPr kumimoji="1" lang="ja-JP" altLang="en-US" smtClean="0"/>
              <a:t>36</a:t>
            </a:fld>
            <a:endParaRPr kumimoji="1" lang="ja-JP" altLang="en-US"/>
          </a:p>
        </p:txBody>
      </p:sp>
    </p:spTree>
    <p:extLst>
      <p:ext uri="{BB962C8B-B14F-4D97-AF65-F5344CB8AC3E}">
        <p14:creationId xmlns:p14="http://schemas.microsoft.com/office/powerpoint/2010/main" val="481916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3AC44-0D73-60FB-A2E9-E3B8019289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0F2704-3754-0647-02EE-1E7FBA73C773}"/>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72CD750C-E10D-7645-D7DE-77BB094C74BD}"/>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4E76872-DFBE-8666-808A-DE32B5DE6FBF}"/>
              </a:ext>
            </a:extLst>
          </p:cNvPr>
          <p:cNvSpPr>
            <a:spLocks noGrp="1"/>
          </p:cNvSpPr>
          <p:nvPr>
            <p:ph type="sldNum" sz="quarter" idx="5"/>
          </p:nvPr>
        </p:nvSpPr>
        <p:spPr/>
        <p:txBody>
          <a:bodyPr/>
          <a:lstStyle/>
          <a:p>
            <a:fld id="{7D95702B-A176-47F2-94B3-59C819DD5A0E}" type="slidenum">
              <a:rPr kumimoji="1" lang="ja-JP" altLang="en-US" smtClean="0"/>
              <a:t>37</a:t>
            </a:fld>
            <a:endParaRPr kumimoji="1" lang="ja-JP" altLang="en-US"/>
          </a:p>
        </p:txBody>
      </p:sp>
    </p:spTree>
    <p:extLst>
      <p:ext uri="{BB962C8B-B14F-4D97-AF65-F5344CB8AC3E}">
        <p14:creationId xmlns:p14="http://schemas.microsoft.com/office/powerpoint/2010/main" val="4048307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20D85-33CD-9AB7-46AE-42998A85FFE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919603-4944-CCDE-2DE9-E835259E1E15}"/>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9F3DE7C3-DEEA-29E4-8216-5EB8BAB852A7}"/>
              </a:ext>
            </a:extLst>
          </p:cNvPr>
          <p:cNvSpPr>
            <a:spLocks noGrp="1"/>
          </p:cNvSpPr>
          <p:nvPr>
            <p:ph type="body" idx="1"/>
          </p:nvPr>
        </p:nvSpPr>
        <p:spPr/>
        <p:txBody>
          <a:bodyPr/>
          <a:lstStyle/>
          <a:p>
            <a:r>
              <a:rPr lang="ja-JP" altLang="en-US" dirty="0"/>
              <a:t>テキストに合わせました。</a:t>
            </a:r>
            <a:endParaRPr lang="en-US" altLang="ja-JP" dirty="0"/>
          </a:p>
        </p:txBody>
      </p:sp>
      <p:sp>
        <p:nvSpPr>
          <p:cNvPr id="4" name="スライド番号プレースホルダー 3">
            <a:extLst>
              <a:ext uri="{FF2B5EF4-FFF2-40B4-BE49-F238E27FC236}">
                <a16:creationId xmlns:a16="http://schemas.microsoft.com/office/drawing/2014/main" id="{6077EB8F-52D3-1231-F76E-EAEF5223EF8A}"/>
              </a:ext>
            </a:extLst>
          </p:cNvPr>
          <p:cNvSpPr>
            <a:spLocks noGrp="1"/>
          </p:cNvSpPr>
          <p:nvPr>
            <p:ph type="sldNum" sz="quarter" idx="5"/>
          </p:nvPr>
        </p:nvSpPr>
        <p:spPr/>
        <p:txBody>
          <a:bodyPr/>
          <a:lstStyle/>
          <a:p>
            <a:fld id="{7D95702B-A176-47F2-94B3-59C819DD5A0E}" type="slidenum">
              <a:rPr kumimoji="1" lang="ja-JP" altLang="en-US" smtClean="0"/>
              <a:t>38</a:t>
            </a:fld>
            <a:endParaRPr kumimoji="1" lang="ja-JP" altLang="en-US"/>
          </a:p>
        </p:txBody>
      </p:sp>
    </p:spTree>
    <p:extLst>
      <p:ext uri="{BB962C8B-B14F-4D97-AF65-F5344CB8AC3E}">
        <p14:creationId xmlns:p14="http://schemas.microsoft.com/office/powerpoint/2010/main" val="1267519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B78B-FBF1-C255-3822-7ED4D386BA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55B932-9FD7-ECFB-7056-B3D99CADBF1B}"/>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8ED658B4-90C8-1308-B4C3-F5ED102828F0}"/>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1A86914-A418-7298-6B55-3430CB0083B7}"/>
              </a:ext>
            </a:extLst>
          </p:cNvPr>
          <p:cNvSpPr>
            <a:spLocks noGrp="1"/>
          </p:cNvSpPr>
          <p:nvPr>
            <p:ph type="sldNum" sz="quarter" idx="5"/>
          </p:nvPr>
        </p:nvSpPr>
        <p:spPr/>
        <p:txBody>
          <a:bodyPr/>
          <a:lstStyle/>
          <a:p>
            <a:fld id="{7D95702B-A176-47F2-94B3-59C819DD5A0E}" type="slidenum">
              <a:rPr kumimoji="1" lang="ja-JP" altLang="en-US" smtClean="0"/>
              <a:t>39</a:t>
            </a:fld>
            <a:endParaRPr kumimoji="1" lang="ja-JP" altLang="en-US"/>
          </a:p>
        </p:txBody>
      </p:sp>
    </p:spTree>
    <p:extLst>
      <p:ext uri="{BB962C8B-B14F-4D97-AF65-F5344CB8AC3E}">
        <p14:creationId xmlns:p14="http://schemas.microsoft.com/office/powerpoint/2010/main" val="2842272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5A68D-E70D-D3FD-A889-222949AFBE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C8D8F3-4A7A-E300-3A24-4F1D652175D8}"/>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72EAB426-C780-D3BE-F306-92BB891D2D50}"/>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A6D6FDC-B1F1-A3A6-6513-84BA223E1EE5}"/>
              </a:ext>
            </a:extLst>
          </p:cNvPr>
          <p:cNvSpPr>
            <a:spLocks noGrp="1"/>
          </p:cNvSpPr>
          <p:nvPr>
            <p:ph type="sldNum" sz="quarter" idx="5"/>
          </p:nvPr>
        </p:nvSpPr>
        <p:spPr/>
        <p:txBody>
          <a:bodyPr/>
          <a:lstStyle/>
          <a:p>
            <a:fld id="{7D95702B-A176-47F2-94B3-59C819DD5A0E}" type="slidenum">
              <a:rPr kumimoji="1" lang="ja-JP" altLang="en-US" smtClean="0"/>
              <a:t>40</a:t>
            </a:fld>
            <a:endParaRPr kumimoji="1" lang="ja-JP" altLang="en-US"/>
          </a:p>
        </p:txBody>
      </p:sp>
    </p:spTree>
    <p:extLst>
      <p:ext uri="{BB962C8B-B14F-4D97-AF65-F5344CB8AC3E}">
        <p14:creationId xmlns:p14="http://schemas.microsoft.com/office/powerpoint/2010/main" val="254826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5F664-5C49-2E9B-50DC-F5DF514007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4C865E-AFD0-D94D-A1D5-9D9E06D26318}"/>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93181DB4-C8CA-BAC8-820D-9F705ACEFBD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C0A98E66-A0CB-A5A1-801E-81A8BD33A627}"/>
              </a:ext>
            </a:extLst>
          </p:cNvPr>
          <p:cNvSpPr>
            <a:spLocks noGrp="1"/>
          </p:cNvSpPr>
          <p:nvPr>
            <p:ph type="sldNum" sz="quarter" idx="5"/>
          </p:nvPr>
        </p:nvSpPr>
        <p:spPr/>
        <p:txBody>
          <a:bodyPr/>
          <a:lstStyle/>
          <a:p>
            <a:fld id="{7D95702B-A176-47F2-94B3-59C819DD5A0E}" type="slidenum">
              <a:rPr kumimoji="1" lang="ja-JP" altLang="en-US" smtClean="0"/>
              <a:t>41</a:t>
            </a:fld>
            <a:endParaRPr kumimoji="1" lang="ja-JP" altLang="en-US"/>
          </a:p>
        </p:txBody>
      </p:sp>
    </p:spTree>
    <p:extLst>
      <p:ext uri="{BB962C8B-B14F-4D97-AF65-F5344CB8AC3E}">
        <p14:creationId xmlns:p14="http://schemas.microsoft.com/office/powerpoint/2010/main" val="2645579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6AB7-FD98-38A3-728B-C8E4537FAD4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EA9978-E3A9-FE07-8F73-3C4FC66793E4}"/>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C90134AB-10CC-8AB5-0162-C73014483087}"/>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BC47FEE-67A8-E720-3988-B249D09AE0B3}"/>
              </a:ext>
            </a:extLst>
          </p:cNvPr>
          <p:cNvSpPr>
            <a:spLocks noGrp="1"/>
          </p:cNvSpPr>
          <p:nvPr>
            <p:ph type="sldNum" sz="quarter" idx="5"/>
          </p:nvPr>
        </p:nvSpPr>
        <p:spPr/>
        <p:txBody>
          <a:bodyPr/>
          <a:lstStyle/>
          <a:p>
            <a:fld id="{7D95702B-A176-47F2-94B3-59C819DD5A0E}" type="slidenum">
              <a:rPr kumimoji="1" lang="ja-JP" altLang="en-US" smtClean="0"/>
              <a:t>42</a:t>
            </a:fld>
            <a:endParaRPr kumimoji="1" lang="ja-JP" altLang="en-US"/>
          </a:p>
        </p:txBody>
      </p:sp>
    </p:spTree>
    <p:extLst>
      <p:ext uri="{BB962C8B-B14F-4D97-AF65-F5344CB8AC3E}">
        <p14:creationId xmlns:p14="http://schemas.microsoft.com/office/powerpoint/2010/main" val="143648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01ED0-AC9C-E564-8E00-DA3BCACCD3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E5280F-83F7-ED88-6E3F-8431E5762F01}"/>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B4872C36-71C7-3312-9D53-D2CDA2A57EE3}"/>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07EEF268-69B7-E164-6DE8-AEE773D160AC}"/>
              </a:ext>
            </a:extLst>
          </p:cNvPr>
          <p:cNvSpPr>
            <a:spLocks noGrp="1"/>
          </p:cNvSpPr>
          <p:nvPr>
            <p:ph type="sldNum" sz="quarter" idx="5"/>
          </p:nvPr>
        </p:nvSpPr>
        <p:spPr/>
        <p:txBody>
          <a:bodyPr/>
          <a:lstStyle/>
          <a:p>
            <a:fld id="{7D95702B-A176-47F2-94B3-59C819DD5A0E}" type="slidenum">
              <a:rPr kumimoji="1" lang="ja-JP" altLang="en-US" smtClean="0"/>
              <a:t>43</a:t>
            </a:fld>
            <a:endParaRPr kumimoji="1" lang="ja-JP" altLang="en-US"/>
          </a:p>
        </p:txBody>
      </p:sp>
    </p:spTree>
    <p:extLst>
      <p:ext uri="{BB962C8B-B14F-4D97-AF65-F5344CB8AC3E}">
        <p14:creationId xmlns:p14="http://schemas.microsoft.com/office/powerpoint/2010/main" val="297124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3ECDB-5829-7FFF-8201-F0B0D7B84F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46A4D9-DD4F-C9AB-AD0C-41362A4A6B1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5EDB8F38-A89C-7E73-BEB6-5DA34BE71F31}"/>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7145257-BF09-2FF7-E60A-F7442CB082A3}"/>
              </a:ext>
            </a:extLst>
          </p:cNvPr>
          <p:cNvSpPr>
            <a:spLocks noGrp="1"/>
          </p:cNvSpPr>
          <p:nvPr>
            <p:ph type="sldNum" sz="quarter" idx="5"/>
          </p:nvPr>
        </p:nvSpPr>
        <p:spPr/>
        <p:txBody>
          <a:bodyPr/>
          <a:lstStyle/>
          <a:p>
            <a:fld id="{7D95702B-A176-47F2-94B3-59C819DD5A0E}" type="slidenum">
              <a:rPr kumimoji="1" lang="ja-JP" altLang="en-US" smtClean="0"/>
              <a:t>44</a:t>
            </a:fld>
            <a:endParaRPr kumimoji="1" lang="ja-JP" altLang="en-US"/>
          </a:p>
        </p:txBody>
      </p:sp>
    </p:spTree>
    <p:extLst>
      <p:ext uri="{BB962C8B-B14F-4D97-AF65-F5344CB8AC3E}">
        <p14:creationId xmlns:p14="http://schemas.microsoft.com/office/powerpoint/2010/main" val="266348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EB377-E85D-A8FE-7974-2D2DBA6CB5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BD6DCD-A45A-22F6-1F10-03EFAE16D541}"/>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4CD62957-4947-4ED6-4315-62BDD1F61C94}"/>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84CEE812-9855-6505-7EB5-CF978722420C}"/>
              </a:ext>
            </a:extLst>
          </p:cNvPr>
          <p:cNvSpPr>
            <a:spLocks noGrp="1"/>
          </p:cNvSpPr>
          <p:nvPr>
            <p:ph type="sldNum" sz="quarter" idx="5"/>
          </p:nvPr>
        </p:nvSpPr>
        <p:spPr/>
        <p:txBody>
          <a:bodyPr/>
          <a:lstStyle/>
          <a:p>
            <a:fld id="{7D95702B-A176-47F2-94B3-59C819DD5A0E}" type="slidenum">
              <a:rPr kumimoji="1" lang="ja-JP" altLang="en-US" smtClean="0"/>
              <a:t>9</a:t>
            </a:fld>
            <a:endParaRPr kumimoji="1" lang="ja-JP" altLang="en-US"/>
          </a:p>
        </p:txBody>
      </p:sp>
    </p:spTree>
    <p:extLst>
      <p:ext uri="{BB962C8B-B14F-4D97-AF65-F5344CB8AC3E}">
        <p14:creationId xmlns:p14="http://schemas.microsoft.com/office/powerpoint/2010/main" val="3461501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E2D13-1CE4-0A24-ADE4-15AFAD1A27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48E8B6-7875-4366-EE7D-077E92401D04}"/>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250A676F-85CE-DE8B-E492-075836A45CFD}"/>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AD21254-B1F9-E75C-D55D-71C4615F891A}"/>
              </a:ext>
            </a:extLst>
          </p:cNvPr>
          <p:cNvSpPr>
            <a:spLocks noGrp="1"/>
          </p:cNvSpPr>
          <p:nvPr>
            <p:ph type="sldNum" sz="quarter" idx="5"/>
          </p:nvPr>
        </p:nvSpPr>
        <p:spPr/>
        <p:txBody>
          <a:bodyPr/>
          <a:lstStyle/>
          <a:p>
            <a:fld id="{7D95702B-A176-47F2-94B3-59C819DD5A0E}" type="slidenum">
              <a:rPr kumimoji="1" lang="ja-JP" altLang="en-US" smtClean="0"/>
              <a:t>45</a:t>
            </a:fld>
            <a:endParaRPr kumimoji="1" lang="ja-JP" altLang="en-US"/>
          </a:p>
        </p:txBody>
      </p:sp>
    </p:spTree>
    <p:extLst>
      <p:ext uri="{BB962C8B-B14F-4D97-AF65-F5344CB8AC3E}">
        <p14:creationId xmlns:p14="http://schemas.microsoft.com/office/powerpoint/2010/main" val="2452489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E79D7-EB1B-19A6-A1FA-03B28B08A8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F26F64-B8F8-5DA6-163A-17D418BB497C}"/>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9260FB4D-A94B-9B23-4482-15BD13546B72}"/>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B6CDB09-8BB8-0F5D-02D2-BEED9F009679}"/>
              </a:ext>
            </a:extLst>
          </p:cNvPr>
          <p:cNvSpPr>
            <a:spLocks noGrp="1"/>
          </p:cNvSpPr>
          <p:nvPr>
            <p:ph type="sldNum" sz="quarter" idx="5"/>
          </p:nvPr>
        </p:nvSpPr>
        <p:spPr/>
        <p:txBody>
          <a:bodyPr/>
          <a:lstStyle/>
          <a:p>
            <a:fld id="{7D95702B-A176-47F2-94B3-59C819DD5A0E}" type="slidenum">
              <a:rPr kumimoji="1" lang="ja-JP" altLang="en-US" smtClean="0"/>
              <a:t>46</a:t>
            </a:fld>
            <a:endParaRPr kumimoji="1" lang="ja-JP" altLang="en-US"/>
          </a:p>
        </p:txBody>
      </p:sp>
    </p:spTree>
    <p:extLst>
      <p:ext uri="{BB962C8B-B14F-4D97-AF65-F5344CB8AC3E}">
        <p14:creationId xmlns:p14="http://schemas.microsoft.com/office/powerpoint/2010/main" val="50095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2FE18-50B3-4FCD-A8D5-355147FF13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472CD0F-2BF8-AB6E-042A-8D966E2FC125}"/>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CAAE8D9C-3696-EF11-B4BB-E4E2B969A8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a:extLst>
              <a:ext uri="{FF2B5EF4-FFF2-40B4-BE49-F238E27FC236}">
                <a16:creationId xmlns:a16="http://schemas.microsoft.com/office/drawing/2014/main" id="{E92017A3-7D17-BEA2-27C4-6EF6B6774506}"/>
              </a:ext>
            </a:extLst>
          </p:cNvPr>
          <p:cNvSpPr>
            <a:spLocks noGrp="1"/>
          </p:cNvSpPr>
          <p:nvPr>
            <p:ph type="sldNum" sz="quarter" idx="5"/>
          </p:nvPr>
        </p:nvSpPr>
        <p:spPr/>
        <p:txBody>
          <a:bodyPr/>
          <a:lstStyle/>
          <a:p>
            <a:fld id="{7D95702B-A176-47F2-94B3-59C819DD5A0E}" type="slidenum">
              <a:rPr kumimoji="1" lang="ja-JP" altLang="en-US" smtClean="0"/>
              <a:t>10</a:t>
            </a:fld>
            <a:endParaRPr kumimoji="1" lang="ja-JP" altLang="en-US"/>
          </a:p>
        </p:txBody>
      </p:sp>
    </p:spTree>
    <p:extLst>
      <p:ext uri="{BB962C8B-B14F-4D97-AF65-F5344CB8AC3E}">
        <p14:creationId xmlns:p14="http://schemas.microsoft.com/office/powerpoint/2010/main" val="238690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0724-4224-F138-3987-07FFD9166C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ED33C5-96FC-2331-83E7-83DD30264D8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070DD3B6-7CEE-864E-3A8C-4FABB36FEF80}"/>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4C63630D-BE24-E817-1895-01C1DC8F840A}"/>
              </a:ext>
            </a:extLst>
          </p:cNvPr>
          <p:cNvSpPr>
            <a:spLocks noGrp="1"/>
          </p:cNvSpPr>
          <p:nvPr>
            <p:ph type="sldNum" sz="quarter" idx="5"/>
          </p:nvPr>
        </p:nvSpPr>
        <p:spPr/>
        <p:txBody>
          <a:bodyPr/>
          <a:lstStyle/>
          <a:p>
            <a:fld id="{7D95702B-A176-47F2-94B3-59C819DD5A0E}" type="slidenum">
              <a:rPr kumimoji="1" lang="ja-JP" altLang="en-US" smtClean="0"/>
              <a:t>11</a:t>
            </a:fld>
            <a:endParaRPr kumimoji="1" lang="ja-JP" altLang="en-US"/>
          </a:p>
        </p:txBody>
      </p:sp>
    </p:spTree>
    <p:extLst>
      <p:ext uri="{BB962C8B-B14F-4D97-AF65-F5344CB8AC3E}">
        <p14:creationId xmlns:p14="http://schemas.microsoft.com/office/powerpoint/2010/main" val="405144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736CB-AF0B-1AC9-A0AF-3ED1393656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6667AB-764C-3F33-913E-1EFF9E22C4B4}"/>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A353A97A-0DF0-36E8-289C-1F08D524B674}"/>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DA5154CF-C6C9-06FE-8288-0D98CDF9B39D}"/>
              </a:ext>
            </a:extLst>
          </p:cNvPr>
          <p:cNvSpPr>
            <a:spLocks noGrp="1"/>
          </p:cNvSpPr>
          <p:nvPr>
            <p:ph type="sldNum" sz="quarter" idx="5"/>
          </p:nvPr>
        </p:nvSpPr>
        <p:spPr/>
        <p:txBody>
          <a:bodyPr/>
          <a:lstStyle/>
          <a:p>
            <a:fld id="{7D95702B-A176-47F2-94B3-59C819DD5A0E}" type="slidenum">
              <a:rPr kumimoji="1" lang="ja-JP" altLang="en-US" smtClean="0"/>
              <a:t>12</a:t>
            </a:fld>
            <a:endParaRPr kumimoji="1" lang="ja-JP" altLang="en-US"/>
          </a:p>
        </p:txBody>
      </p:sp>
    </p:spTree>
    <p:extLst>
      <p:ext uri="{BB962C8B-B14F-4D97-AF65-F5344CB8AC3E}">
        <p14:creationId xmlns:p14="http://schemas.microsoft.com/office/powerpoint/2010/main" val="218093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B843F-2A8A-F914-00AA-27FFCC0C24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644C95-227E-3CE0-D00E-246485AD840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3F65582D-1642-C08F-CE4A-78AA6D08E041}"/>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60608F00-99C9-9CEF-F91B-56F6B4053F70}"/>
              </a:ext>
            </a:extLst>
          </p:cNvPr>
          <p:cNvSpPr>
            <a:spLocks noGrp="1"/>
          </p:cNvSpPr>
          <p:nvPr>
            <p:ph type="sldNum" sz="quarter" idx="5"/>
          </p:nvPr>
        </p:nvSpPr>
        <p:spPr/>
        <p:txBody>
          <a:bodyPr/>
          <a:lstStyle/>
          <a:p>
            <a:fld id="{7D95702B-A176-47F2-94B3-59C819DD5A0E}" type="slidenum">
              <a:rPr kumimoji="1" lang="ja-JP" altLang="en-US" smtClean="0"/>
              <a:t>13</a:t>
            </a:fld>
            <a:endParaRPr kumimoji="1" lang="ja-JP" altLang="en-US"/>
          </a:p>
        </p:txBody>
      </p:sp>
    </p:spTree>
    <p:extLst>
      <p:ext uri="{BB962C8B-B14F-4D97-AF65-F5344CB8AC3E}">
        <p14:creationId xmlns:p14="http://schemas.microsoft.com/office/powerpoint/2010/main" val="87341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54D99-4CA9-00B9-10EA-81D081F95C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0EA5A2-42E6-5FC2-D9EA-E7D796BC69E8}"/>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0D25B8FE-6FB6-B880-C9B4-2B9CC7250488}"/>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1E67045-C608-AAF4-675B-A37BEF2D1E6D}"/>
              </a:ext>
            </a:extLst>
          </p:cNvPr>
          <p:cNvSpPr>
            <a:spLocks noGrp="1"/>
          </p:cNvSpPr>
          <p:nvPr>
            <p:ph type="sldNum" sz="quarter" idx="5"/>
          </p:nvPr>
        </p:nvSpPr>
        <p:spPr/>
        <p:txBody>
          <a:bodyPr/>
          <a:lstStyle/>
          <a:p>
            <a:fld id="{7D95702B-A176-47F2-94B3-59C819DD5A0E}" type="slidenum">
              <a:rPr kumimoji="1" lang="ja-JP" altLang="en-US" smtClean="0"/>
              <a:t>14</a:t>
            </a:fld>
            <a:endParaRPr kumimoji="1" lang="ja-JP" altLang="en-US"/>
          </a:p>
        </p:txBody>
      </p:sp>
    </p:spTree>
    <p:extLst>
      <p:ext uri="{BB962C8B-B14F-4D97-AF65-F5344CB8AC3E}">
        <p14:creationId xmlns:p14="http://schemas.microsoft.com/office/powerpoint/2010/main" val="235638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3C8A66-BA8E-B35C-A6A8-6BAF3C613D53}"/>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8" name="図 7" descr="テキスト&#10;&#10;自動的に生成された説明">
            <a:extLst>
              <a:ext uri="{FF2B5EF4-FFF2-40B4-BE49-F238E27FC236}">
                <a16:creationId xmlns:a16="http://schemas.microsoft.com/office/drawing/2014/main" id="{52F9B19C-DE4A-5552-0672-5AF241B92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9" name="正方形/長方形 8">
            <a:extLst>
              <a:ext uri="{FF2B5EF4-FFF2-40B4-BE49-F238E27FC236}">
                <a16:creationId xmlns:a16="http://schemas.microsoft.com/office/drawing/2014/main" id="{9FB6175E-0D5F-D3B9-3DEE-A198F1A5E267}"/>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B5655E3F-6135-6D2F-6B95-21E1B24D70E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cxnSp>
        <p:nvCxnSpPr>
          <p:cNvPr id="12" name="直線コネクタ 11">
            <a:extLst>
              <a:ext uri="{FF2B5EF4-FFF2-40B4-BE49-F238E27FC236}">
                <a16:creationId xmlns:a16="http://schemas.microsoft.com/office/drawing/2014/main" id="{63EA7470-E0E1-C4D0-5EDA-0D5361317277}"/>
              </a:ext>
            </a:extLst>
          </p:cNvPr>
          <p:cNvCxnSpPr/>
          <p:nvPr userDrawn="1"/>
        </p:nvCxnSpPr>
        <p:spPr>
          <a:xfrm>
            <a:off x="1033823" y="4530501"/>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2990F8EC-A5D6-A631-19CD-D829FC3EAD8B}"/>
              </a:ext>
            </a:extLst>
          </p:cNvPr>
          <p:cNvCxnSpPr/>
          <p:nvPr userDrawn="1"/>
        </p:nvCxnSpPr>
        <p:spPr>
          <a:xfrm>
            <a:off x="1033823" y="5692053"/>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4" name="テキスト プレースホルダー 2">
            <a:extLst>
              <a:ext uri="{FF2B5EF4-FFF2-40B4-BE49-F238E27FC236}">
                <a16:creationId xmlns:a16="http://schemas.microsoft.com/office/drawing/2014/main" id="{B2740096-B2DE-714E-ED22-6382D644827F}"/>
              </a:ext>
            </a:extLst>
          </p:cNvPr>
          <p:cNvSpPr>
            <a:spLocks noGrp="1"/>
          </p:cNvSpPr>
          <p:nvPr>
            <p:ph type="body" idx="1"/>
          </p:nvPr>
        </p:nvSpPr>
        <p:spPr>
          <a:xfrm>
            <a:off x="1033823" y="4685621"/>
            <a:ext cx="7084079" cy="913789"/>
          </a:xfrm>
        </p:spPr>
        <p:txBody>
          <a:bodyPr anchor="ctr"/>
          <a:lstStyle>
            <a:lvl1pPr marL="0" indent="0" algn="ctr">
              <a:buNone/>
              <a:defRPr sz="2400">
                <a:solidFill>
                  <a:srgbClr val="009F40"/>
                </a:solidFill>
                <a:latin typeface="BIZ UDPゴシック" panose="020B0400000000000000" pitchFamily="50" charset="-128"/>
                <a:ea typeface="BIZ UDPゴシック" panose="020B0400000000000000" pitchFamily="50" charset="-128"/>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dirty="0"/>
              <a:t>マスター テキストの書式設定</a:t>
            </a:r>
          </a:p>
        </p:txBody>
      </p:sp>
      <p:sp>
        <p:nvSpPr>
          <p:cNvPr id="15" name="タイトル 1">
            <a:extLst>
              <a:ext uri="{FF2B5EF4-FFF2-40B4-BE49-F238E27FC236}">
                <a16:creationId xmlns:a16="http://schemas.microsoft.com/office/drawing/2014/main" id="{F8D1437D-FAB8-BCE1-C46B-167CD5434884}"/>
              </a:ext>
            </a:extLst>
          </p:cNvPr>
          <p:cNvSpPr>
            <a:spLocks noGrp="1"/>
          </p:cNvSpPr>
          <p:nvPr>
            <p:ph type="title"/>
          </p:nvPr>
        </p:nvSpPr>
        <p:spPr>
          <a:xfrm>
            <a:off x="1033823" y="1093509"/>
            <a:ext cx="7084079" cy="2943129"/>
          </a:xfrm>
        </p:spPr>
        <p:txBody>
          <a:bodyPr anchor="ctr">
            <a:normAutofit/>
          </a:bodyPr>
          <a:lstStyle>
            <a:lvl1pPr algn="ctr">
              <a:defRPr sz="3600" b="1">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1048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59048-2A48-CF6C-BC1D-3D7C1BD018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4EB939-9465-8BD7-6F4E-799AC8EE47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80CEEE-D91D-59AF-0F6C-FFC58CD6A1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C570B9-A735-6D95-DEDC-D5A101EECB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A1CECB-EB01-3D50-3235-46D6C413B0B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10854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4E913-F160-6449-650E-819533CBB138}"/>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A54FC-AE92-0D55-1830-CD8AD1112198}"/>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067900-9CB7-A410-EDD8-5D556DFA89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A5305A-0817-3271-E807-29029EC99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EAC1-F760-FF5F-1F7A-31DD00F06437}"/>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8228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最終スライド">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44E0BCB-5BE3-DD61-ED2A-6DC346C76959}"/>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3" name="図 2" descr="テキスト&#10;&#10;自動的に生成された説明">
            <a:extLst>
              <a:ext uri="{FF2B5EF4-FFF2-40B4-BE49-F238E27FC236}">
                <a16:creationId xmlns:a16="http://schemas.microsoft.com/office/drawing/2014/main" id="{A3E8B246-8E57-EA9D-8D7B-853EB4A52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4" name="正方形/長方形 3">
            <a:extLst>
              <a:ext uri="{FF2B5EF4-FFF2-40B4-BE49-F238E27FC236}">
                <a16:creationId xmlns:a16="http://schemas.microsoft.com/office/drawing/2014/main" id="{A1148328-93EF-0A44-849D-DFAF72CF6E0F}"/>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5EB97EB-0790-DAFF-175E-59A64333EED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547E88C7-71AC-EB0D-800D-1C0A1F94848E}"/>
              </a:ext>
            </a:extLst>
          </p:cNvPr>
          <p:cNvSpPr txBox="1">
            <a:spLocks/>
          </p:cNvSpPr>
          <p:nvPr userDrawn="1"/>
        </p:nvSpPr>
        <p:spPr>
          <a:xfrm>
            <a:off x="1244601" y="2371668"/>
            <a:ext cx="6475375" cy="1316667"/>
          </a:xfrm>
          <a:prstGeom prst="rect">
            <a:avLst/>
          </a:prstGeom>
          <a:solidFill>
            <a:schemeClr val="bg1"/>
          </a:solidFill>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2400" dirty="0">
                <a:solidFill>
                  <a:srgbClr val="009F40"/>
                </a:solidFill>
                <a:latin typeface="BIZ UDPゴシック" panose="020B0400000000000000" pitchFamily="50" charset="-128"/>
                <a:ea typeface="BIZ UDPゴシック" panose="020B0400000000000000" pitchFamily="50" charset="-128"/>
              </a:rPr>
              <a:t>令和</a:t>
            </a:r>
            <a:r>
              <a:rPr lang="en-US" altLang="ja-JP" sz="2400" dirty="0">
                <a:solidFill>
                  <a:srgbClr val="009F40"/>
                </a:solidFill>
                <a:latin typeface="BIZ UDPゴシック" panose="020B0400000000000000" pitchFamily="50" charset="-128"/>
                <a:ea typeface="BIZ UDPゴシック" panose="020B0400000000000000" pitchFamily="50" charset="-128"/>
              </a:rPr>
              <a:t>7</a:t>
            </a:r>
            <a:r>
              <a:rPr lang="ja-JP" altLang="en-US" sz="2400" dirty="0">
                <a:solidFill>
                  <a:srgbClr val="009F40"/>
                </a:solidFill>
                <a:latin typeface="BIZ UDPゴシック" panose="020B0400000000000000" pitchFamily="50" charset="-128"/>
                <a:ea typeface="BIZ UDPゴシック" panose="020B0400000000000000" pitchFamily="50" charset="-128"/>
              </a:rPr>
              <a:t>年度</a:t>
            </a:r>
            <a:br>
              <a:rPr lang="en-US" altLang="ja-JP" sz="2400" dirty="0">
                <a:solidFill>
                  <a:srgbClr val="009F40"/>
                </a:solidFill>
                <a:latin typeface="BIZ UDPゴシック" panose="020B0400000000000000" pitchFamily="50" charset="-128"/>
                <a:ea typeface="BIZ UDPゴシック" panose="020B0400000000000000" pitchFamily="50" charset="-128"/>
              </a:rPr>
            </a:br>
            <a:r>
              <a:rPr lang="ja-JP" altLang="en-US" sz="2400" dirty="0">
                <a:solidFill>
                  <a:srgbClr val="009F40"/>
                </a:solidFill>
                <a:latin typeface="BIZ UDPゴシック" panose="020B0400000000000000" pitchFamily="50" charset="-128"/>
                <a:ea typeface="BIZ UDPゴシック" panose="020B0400000000000000" pitchFamily="50" charset="-128"/>
              </a:rPr>
              <a:t>中小企業サイバーセキュリティ</a:t>
            </a:r>
            <a:r>
              <a:rPr lang="en-US" altLang="ja-JP" sz="2400" dirty="0">
                <a:solidFill>
                  <a:srgbClr val="009F40"/>
                </a:solidFill>
                <a:latin typeface="BIZ UDPゴシック" panose="020B0400000000000000" pitchFamily="50" charset="-128"/>
                <a:ea typeface="BIZ UDPゴシック" panose="020B0400000000000000" pitchFamily="50" charset="-128"/>
              </a:rPr>
              <a:t> </a:t>
            </a:r>
          </a:p>
          <a:p>
            <a:pPr>
              <a:lnSpc>
                <a:spcPct val="110000"/>
              </a:lnSpc>
            </a:pPr>
            <a:r>
              <a:rPr lang="ja-JP" altLang="en-US" sz="2400" dirty="0">
                <a:solidFill>
                  <a:srgbClr val="009F40"/>
                </a:solidFill>
                <a:latin typeface="BIZ UDPゴシック" panose="020B0400000000000000" pitchFamily="50" charset="-128"/>
                <a:ea typeface="BIZ UDPゴシック" panose="020B0400000000000000" pitchFamily="50" charset="-128"/>
              </a:rPr>
              <a:t>実践力強化プログラム</a:t>
            </a:r>
          </a:p>
        </p:txBody>
      </p:sp>
      <p:cxnSp>
        <p:nvCxnSpPr>
          <p:cNvPr id="7" name="直線コネクタ 6">
            <a:extLst>
              <a:ext uri="{FF2B5EF4-FFF2-40B4-BE49-F238E27FC236}">
                <a16:creationId xmlns:a16="http://schemas.microsoft.com/office/drawing/2014/main" id="{C2CEC4C9-831D-95A2-83F6-CA84B5F72C4C}"/>
              </a:ext>
            </a:extLst>
          </p:cNvPr>
          <p:cNvCxnSpPr>
            <a:cxnSpLocks/>
          </p:cNvCxnSpPr>
          <p:nvPr userDrawn="1"/>
        </p:nvCxnSpPr>
        <p:spPr>
          <a:xfrm>
            <a:off x="1183705" y="2371668"/>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2C9D348-A2BF-7CAB-0F88-052FD0ABD4A6}"/>
              </a:ext>
            </a:extLst>
          </p:cNvPr>
          <p:cNvCxnSpPr>
            <a:cxnSpLocks/>
          </p:cNvCxnSpPr>
          <p:nvPr userDrawn="1"/>
        </p:nvCxnSpPr>
        <p:spPr>
          <a:xfrm>
            <a:off x="1183705" y="3707283"/>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81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63049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113964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10389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42053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21306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00095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83006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F3F78-8FA7-799A-8CE1-0389228C7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B214C-63D7-09EC-9BD6-5C0F8CD565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9FE6F-232C-5E40-1C20-19295F15D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1FD2E0-CDC4-05B4-8F7C-B943E2C7BF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D37FC-ACC6-1C53-67C7-A95546D988E5}"/>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398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791060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425198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83232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92551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795426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4050778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087402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173947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3216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3615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3DD4C-DD5C-E42D-BEDF-9FD38DA6547E}"/>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98052-D193-8398-85D7-6216E392B799}"/>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5393D-8CDE-3418-9386-7C9BC52B6F3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38FA200-5959-2DB7-DD6F-85F35612A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6DBC64-998F-E4D0-E8E0-5AE82109717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93824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295370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355059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953943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4209858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4162631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BIZ UDPゴシック" panose="020B0400000000000000" pitchFamily="50" charset="-128"/>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BIZ UDPゴシック" panose="020B0400000000000000" pitchFamily="50" charset="-128"/>
                <a:ea typeface="BIZ UDPゴシック" panose="020B0400000000000000" pitchFamily="50" charset="-128"/>
              </a:defRPr>
            </a:lvl1pPr>
          </a:lstStyle>
          <a:p>
            <a:fld id="{5C9A7DF6-5BF3-4F5D-B76E-EB7D638CBFF7}" type="slidenum">
              <a:rPr lang="ja-JP" altLang="en-US" smtClean="0"/>
              <a:pPr/>
              <a:t>‹#›</a:t>
            </a:fld>
            <a:endParaRPr lang="ja-JP" altLang="en-US" dirty="0"/>
          </a:p>
        </p:txBody>
      </p:sp>
    </p:spTree>
    <p:extLst>
      <p:ext uri="{BB962C8B-B14F-4D97-AF65-F5344CB8AC3E}">
        <p14:creationId xmlns:p14="http://schemas.microsoft.com/office/powerpoint/2010/main" val="317563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51F5-0BFE-1914-434D-163166785E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15783-5722-1CC2-6340-4AA875726B6A}"/>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48D0B9-1CFC-155D-8CC3-A98F0AC0318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0FFDBC-1ECC-976F-AF3D-82D5C29361B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3BB67EE-2895-1907-37CE-F0337EF063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1DC4-CEBB-25E6-B52C-DE3393DD7E58}"/>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2395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C7F3-2868-352B-41F5-C80A9430D323}"/>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2B175-688E-1037-8A89-8DA742EBB4DD}"/>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BEC6C5-28FF-AD6D-B304-31B7F7C23899}"/>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8CAB0F-C819-6045-ADD3-FEF6B2548C7D}"/>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51C46F-7CA7-AEA6-BEB7-41A66A667ED2}"/>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460FE5-3A3A-7473-CFEB-AEAC63A046B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43E1F46-53B4-1516-9B79-DA8AAB1222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9F3706-FE3D-EAE9-3D27-6C2BDA8BC253}"/>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303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2C61A-8C5D-61C6-B7CA-B4699D4B14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E497FA-610B-A08D-589A-4BFE10BA17F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A0EDDD3-1254-8676-E257-121DB8E3F3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E8F6C6-129D-9874-DB43-3F463EE3FFC4}"/>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5797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1BAA7B-6793-6C9A-B975-6D1FF4DFBDF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3F6FEB6-6F21-7DBD-C83E-F8DDF083B6F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9C7E05-9B39-A0FA-EE05-378AAED5F2F0}"/>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16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DEBD3-CA0E-88FD-FEDF-4F5B5713DE2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9ED4A-0755-CE03-4AEB-6F835F5BCEB0}"/>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5D18E-29C0-DE57-FC6E-D47891D65D45}"/>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8CDD4-52B7-C4C3-9283-232DA4C9B97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048FB2F-05A0-9C18-17D9-1DBB3457DB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CC820-88DE-7C58-DB2D-6F7A8651D58D}"/>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8837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6BA3-CFE2-AAB9-5B77-43E52022DDAE}"/>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5B0B33-F2B5-4ECF-3B0E-FC35E077B347}"/>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4A8FA9-DDAF-8EF5-5B82-FA4A0AFE43D6}"/>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EDDF6-87A5-E217-F3A7-2AB0F1A479D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5D2E4BC-3C60-305E-1C5F-1F238498F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2C640-95A1-026D-6878-5FAD8BE1AE61}"/>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8097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588944-BAAD-4E90-E16C-7816440B3DDC}"/>
              </a:ext>
            </a:extLst>
          </p:cNvPr>
          <p:cNvSpPr>
            <a:spLocks noGrp="1"/>
          </p:cNvSpPr>
          <p:nvPr>
            <p:ph type="title"/>
          </p:nvPr>
        </p:nvSpPr>
        <p:spPr>
          <a:xfrm>
            <a:off x="1210699" y="527405"/>
            <a:ext cx="15188744" cy="1914702"/>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9721827-FD5D-26E9-E873-387E8B9DFA6E}"/>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B4825001-5D4F-7868-203D-6B561C667259}"/>
              </a:ext>
            </a:extLst>
          </p:cNvPr>
          <p:cNvSpPr>
            <a:spLocks noGrp="1"/>
          </p:cNvSpPr>
          <p:nvPr>
            <p:ph type="dt" sz="half" idx="2"/>
          </p:nvPr>
        </p:nvSpPr>
        <p:spPr>
          <a:xfrm>
            <a:off x="1210698" y="9181397"/>
            <a:ext cx="3962281" cy="527403"/>
          </a:xfrm>
          <a:prstGeom prst="rect">
            <a:avLst/>
          </a:prstGeom>
        </p:spPr>
        <p:txBody>
          <a:bodyPr vert="horz" lIns="91440" tIns="45720" rIns="91440" bIns="45720" rtlCol="0" anchor="ctr"/>
          <a:lstStyle>
            <a:lvl1pPr algn="l">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EE64BC5B-FA01-783C-C077-8F453CC63C70}"/>
              </a:ext>
            </a:extLst>
          </p:cNvPr>
          <p:cNvSpPr>
            <a:spLocks noGrp="1"/>
          </p:cNvSpPr>
          <p:nvPr>
            <p:ph type="ftr" sz="quarter" idx="3"/>
          </p:nvPr>
        </p:nvSpPr>
        <p:spPr>
          <a:xfrm>
            <a:off x="5833360" y="9181397"/>
            <a:ext cx="5943422" cy="527403"/>
          </a:xfrm>
          <a:prstGeom prst="rect">
            <a:avLst/>
          </a:prstGeom>
        </p:spPr>
        <p:txBody>
          <a:bodyPr vert="horz" lIns="91440" tIns="45720" rIns="91440" bIns="45720" rtlCol="0" anchor="ctr"/>
          <a:lstStyle>
            <a:lvl1pPr algn="ctr">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74B677ED-2F36-227F-B25A-28690BA3ADF6}"/>
              </a:ext>
            </a:extLst>
          </p:cNvPr>
          <p:cNvSpPr>
            <a:spLocks noGrp="1"/>
          </p:cNvSpPr>
          <p:nvPr>
            <p:ph type="sldNum" sz="quarter" idx="4"/>
          </p:nvPr>
        </p:nvSpPr>
        <p:spPr>
          <a:xfrm>
            <a:off x="12437161" y="9181397"/>
            <a:ext cx="3962281" cy="527403"/>
          </a:xfrm>
          <a:prstGeom prst="rect">
            <a:avLst/>
          </a:prstGeom>
        </p:spPr>
        <p:txBody>
          <a:bodyPr vert="horz" lIns="91440" tIns="45720" rIns="91440" bIns="45720" rtlCol="0" anchor="ctr"/>
          <a:lstStyle>
            <a:lvl1pPr algn="r">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fld id="{BAB2AF25-89F4-48A4-836F-17EBCD24879C}" type="slidenum">
              <a:rPr lang="ja-JP" altLang="en-US" smtClean="0"/>
              <a:pPr/>
              <a:t>‹#›</a:t>
            </a:fld>
            <a:endParaRPr lang="ja-JP" altLang="en-US" dirty="0"/>
          </a:p>
        </p:txBody>
      </p:sp>
    </p:spTree>
    <p:extLst>
      <p:ext uri="{BB962C8B-B14F-4D97-AF65-F5344CB8AC3E}">
        <p14:creationId xmlns:p14="http://schemas.microsoft.com/office/powerpoint/2010/main" val="254971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36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dirty="0">
              <a:latin typeface="BIZ UDPゴシック" panose="020B0400000000000000" pitchFamily="50" charset="-128"/>
            </a:endParaRPr>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dirty="0">
              <a:latin typeface="BIZ UDPゴシック" panose="020B0400000000000000" pitchFamily="50" charset="-128"/>
            </a:endParaRPr>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dirty="0">
              <a:latin typeface="BIZ UDPゴシック" panose="020B0400000000000000" pitchFamily="50" charset="-128"/>
            </a:endParaRPr>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dirty="0">
              <a:latin typeface="BIZ UDPゴシック" panose="020B0400000000000000" pitchFamily="50" charset="-128"/>
            </a:endParaRPr>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dirty="0">
              <a:latin typeface="BIZ UDPゴシック" panose="020B0400000000000000" pitchFamily="50" charset="-128"/>
            </a:endParaRPr>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latin typeface="BIZ UDPゴシック" panose="020B0400000000000000" pitchFamily="50" charset="-128"/>
                <a:ea typeface="BIZ UDPゴシック" panose="020B0400000000000000" pitchFamily="50" charset="-128"/>
              </a:rPr>
              <a:pPr algn="r"/>
              <a:t>‹#›</a:t>
            </a:fld>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86275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dirty="0">
              <a:latin typeface="BIZ UDPゴシック" panose="020B0400000000000000" pitchFamily="50" charset="-128"/>
            </a:endParaRPr>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dirty="0">
              <a:latin typeface="BIZ UDPゴシック" panose="020B0400000000000000" pitchFamily="50" charset="-128"/>
            </a:endParaRPr>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dirty="0">
              <a:latin typeface="BIZ UDPゴシック" panose="020B0400000000000000" pitchFamily="50" charset="-128"/>
            </a:endParaRPr>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dirty="0">
              <a:latin typeface="BIZ UDPゴシック" panose="020B0400000000000000" pitchFamily="50" charset="-128"/>
            </a:endParaRPr>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dirty="0">
              <a:latin typeface="BIZ UDPゴシック" panose="020B0400000000000000" pitchFamily="50" charset="-128"/>
            </a:endParaRPr>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latin typeface="BIZ UDPゴシック" panose="020B0400000000000000" pitchFamily="50" charset="-128"/>
                <a:ea typeface="BIZ UDPゴシック" panose="020B0400000000000000" pitchFamily="50" charset="-128"/>
              </a:rPr>
              <a:pPr algn="r"/>
              <a:t>‹#›</a:t>
            </a:fld>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273652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D7B013F-70A8-C3B0-BD68-00A8E849DE40}"/>
              </a:ext>
            </a:extLst>
          </p:cNvPr>
          <p:cNvSpPr txBox="1">
            <a:spLocks/>
          </p:cNvSpPr>
          <p:nvPr/>
        </p:nvSpPr>
        <p:spPr>
          <a:xfrm>
            <a:off x="1259162" y="1446721"/>
            <a:ext cx="6675956" cy="1990241"/>
          </a:xfrm>
          <a:prstGeom prst="rect">
            <a:avLst/>
          </a:prstGeom>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600" b="1" dirty="0">
                <a:latin typeface="BIZ UDPゴシック" panose="020B0400000000000000" pitchFamily="50" charset="-128"/>
                <a:ea typeface="BIZ UDPゴシック" panose="020B0400000000000000" pitchFamily="50" charset="-128"/>
              </a:rPr>
              <a:t>令和</a:t>
            </a:r>
            <a:r>
              <a:rPr lang="en-US" altLang="ja-JP" sz="3600" b="1" dirty="0">
                <a:latin typeface="BIZ UDPゴシック" panose="020B0400000000000000" pitchFamily="50" charset="-128"/>
                <a:ea typeface="BIZ UDPゴシック" panose="020B0400000000000000" pitchFamily="50" charset="-128"/>
              </a:rPr>
              <a:t>7</a:t>
            </a:r>
            <a:r>
              <a:rPr lang="ja-JP" altLang="en-US" sz="3600" b="1" dirty="0">
                <a:latin typeface="BIZ UDPゴシック" panose="020B0400000000000000" pitchFamily="50" charset="-128"/>
                <a:ea typeface="BIZ UDPゴシック" panose="020B0400000000000000" pitchFamily="50" charset="-128"/>
              </a:rPr>
              <a:t>年度</a:t>
            </a:r>
            <a:br>
              <a:rPr lang="en-US" altLang="ja-JP" sz="3600" b="1" dirty="0">
                <a:latin typeface="BIZ UDPゴシック" panose="020B0400000000000000" pitchFamily="50" charset="-128"/>
                <a:ea typeface="BIZ UDPゴシック" panose="020B0400000000000000" pitchFamily="50" charset="-128"/>
              </a:rPr>
            </a:br>
            <a:r>
              <a:rPr lang="ja-JP" altLang="en-US" sz="3600" b="1" dirty="0">
                <a:latin typeface="BIZ UDPゴシック" panose="020B0400000000000000" pitchFamily="50" charset="-128"/>
                <a:ea typeface="BIZ UDPゴシック" panose="020B0400000000000000" pitchFamily="50" charset="-128"/>
              </a:rPr>
              <a:t>中小企業サイバーセキュリティ</a:t>
            </a:r>
            <a:endParaRPr lang="en-US" altLang="ja-JP" sz="3600" b="1" dirty="0">
              <a:latin typeface="BIZ UDPゴシック" panose="020B0400000000000000" pitchFamily="50" charset="-128"/>
              <a:ea typeface="BIZ UDPゴシック" panose="020B0400000000000000" pitchFamily="50" charset="-128"/>
            </a:endParaRPr>
          </a:p>
          <a:p>
            <a:pPr>
              <a:lnSpc>
                <a:spcPct val="110000"/>
              </a:lnSpc>
            </a:pPr>
            <a:r>
              <a:rPr lang="ja-JP" altLang="en-US" sz="3600" b="1" dirty="0">
                <a:latin typeface="BIZ UDPゴシック" panose="020B0400000000000000" pitchFamily="50" charset="-128"/>
                <a:ea typeface="BIZ UDPゴシック" panose="020B0400000000000000" pitchFamily="50" charset="-128"/>
              </a:rPr>
              <a:t>実践力強化プログラム</a:t>
            </a:r>
          </a:p>
        </p:txBody>
      </p:sp>
      <p:sp>
        <p:nvSpPr>
          <p:cNvPr id="2" name="字幕 2">
            <a:extLst>
              <a:ext uri="{FF2B5EF4-FFF2-40B4-BE49-F238E27FC236}">
                <a16:creationId xmlns:a16="http://schemas.microsoft.com/office/drawing/2014/main" id="{DBFAE841-77C8-AC52-4FFD-3719B170B8C3}"/>
              </a:ext>
            </a:extLst>
          </p:cNvPr>
          <p:cNvSpPr txBox="1">
            <a:spLocks/>
          </p:cNvSpPr>
          <p:nvPr/>
        </p:nvSpPr>
        <p:spPr>
          <a:xfrm>
            <a:off x="1073904" y="4930409"/>
            <a:ext cx="7106427" cy="157620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accent6">
                    <a:lumMod val="50000"/>
                  </a:schemeClr>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メイリオ" panose="020B0604030504040204" pitchFamily="50" charset="-128"/>
                <a:ea typeface="メイリオ"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defTabSz="1081088"/>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10</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サイバーレジリエンス能力の育成</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63D81A7-B811-07C0-10E0-7A4CF7A9F113}"/>
              </a:ext>
            </a:extLst>
          </p:cNvPr>
          <p:cNvSpPr txBox="1"/>
          <p:nvPr/>
        </p:nvSpPr>
        <p:spPr>
          <a:xfrm>
            <a:off x="3945361" y="3982631"/>
            <a:ext cx="1223539" cy="523220"/>
          </a:xfrm>
          <a:prstGeom prst="rect">
            <a:avLst/>
          </a:prstGeom>
          <a:noFill/>
        </p:spPr>
        <p:txBody>
          <a:bodyPr wrap="square" rtlCol="0">
            <a:spAutoFit/>
          </a:bodyPr>
          <a:lstStyle/>
          <a:p>
            <a:pPr algn="ctr"/>
            <a:r>
              <a:rPr lang="ja-JP" altLang="en-US" sz="2800" b="1" dirty="0">
                <a:solidFill>
                  <a:srgbClr val="0BA931"/>
                </a:solidFill>
                <a:latin typeface="BIZ UDPゴシック" panose="020B0400000000000000" pitchFamily="50" charset="-128"/>
                <a:ea typeface="BIZ UDPゴシック" panose="020B0400000000000000" pitchFamily="50" charset="-128"/>
              </a:rPr>
              <a:t>第</a:t>
            </a:r>
            <a:r>
              <a:rPr lang="en-US" altLang="ja-JP" sz="2800" b="1" dirty="0">
                <a:solidFill>
                  <a:srgbClr val="0BA931"/>
                </a:solidFill>
                <a:latin typeface="BIZ UDPゴシック" panose="020B0400000000000000" pitchFamily="50" charset="-128"/>
                <a:ea typeface="BIZ UDPゴシック" panose="020B0400000000000000" pitchFamily="50" charset="-128"/>
              </a:rPr>
              <a:t>9</a:t>
            </a:r>
            <a:r>
              <a:rPr lang="ja-JP" altLang="en-US" sz="2800" b="1" dirty="0">
                <a:solidFill>
                  <a:srgbClr val="0BA931"/>
                </a:solidFill>
                <a:latin typeface="BIZ UDPゴシック" panose="020B0400000000000000" pitchFamily="50" charset="-128"/>
                <a:ea typeface="BIZ UDPゴシック" panose="020B0400000000000000" pitchFamily="50" charset="-128"/>
              </a:rPr>
              <a:t>回</a:t>
            </a:r>
            <a:endParaRPr lang="en-US" altLang="ja-JP" sz="2800" b="1" dirty="0">
              <a:solidFill>
                <a:srgbClr val="0BA93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916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1777-7003-0795-7D46-5C449DBC7D9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05351F9-17E0-274B-03CD-99EA4F786F0C}"/>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サイバーレジリエンスの必要性と情報セキュリティ戦略上の位置づけ</a:t>
            </a:r>
          </a:p>
        </p:txBody>
      </p:sp>
      <p:sp>
        <p:nvSpPr>
          <p:cNvPr id="6" name="テキスト プレースホルダー 2">
            <a:extLst>
              <a:ext uri="{FF2B5EF4-FFF2-40B4-BE49-F238E27FC236}">
                <a16:creationId xmlns:a16="http://schemas.microsoft.com/office/drawing/2014/main" id="{DA62EEF2-496C-26D2-A358-F125748E6DD9}"/>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72029C31-AF87-8296-ECB5-FC9BB5808E02}"/>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0" dirty="0">
                <a:latin typeface="BIZ UDPゴシック" panose="020B0400000000000000" pitchFamily="50" charset="-128"/>
                <a:ea typeface="BIZ UDPゴシック" panose="020B0400000000000000" pitchFamily="50" charset="-128"/>
              </a:rPr>
              <a:t>サイバーレジリエンスにおける中小企業の弱点</a:t>
            </a:r>
            <a:endParaRPr lang="ja-JP" altLang="en-US" sz="3600" b="0" dirty="0">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E87BD67E-B80E-6E46-9E13-8E519D1F0902}"/>
              </a:ext>
            </a:extLst>
          </p:cNvPr>
          <p:cNvSpPr txBox="1">
            <a:spLocks/>
          </p:cNvSpPr>
          <p:nvPr/>
        </p:nvSpPr>
        <p:spPr>
          <a:xfrm>
            <a:off x="1331571" y="237034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dirty="0">
              <a:latin typeface="メイリオ" panose="020B0604030504040204" pitchFamily="50" charset="-128"/>
              <a:ea typeface="メイリオ" panose="020B0604030504040204" pitchFamily="50" charset="-128"/>
            </a:endParaRPr>
          </a:p>
        </p:txBody>
      </p:sp>
      <p:sp>
        <p:nvSpPr>
          <p:cNvPr id="10" name="object 40">
            <a:extLst>
              <a:ext uri="{FF2B5EF4-FFF2-40B4-BE49-F238E27FC236}">
                <a16:creationId xmlns:a16="http://schemas.microsoft.com/office/drawing/2014/main" id="{5F9C6853-FD01-6B11-3866-63C6E8875DC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14" name="表 13">
            <a:extLst>
              <a:ext uri="{FF2B5EF4-FFF2-40B4-BE49-F238E27FC236}">
                <a16:creationId xmlns:a16="http://schemas.microsoft.com/office/drawing/2014/main" id="{4F52B37E-4221-D7E5-575D-EF4CEB942E12}"/>
              </a:ext>
            </a:extLst>
          </p:cNvPr>
          <p:cNvGraphicFramePr>
            <a:graphicFrameLocks noGrp="1"/>
          </p:cNvGraphicFramePr>
          <p:nvPr>
            <p:extLst>
              <p:ext uri="{D42A27DB-BD31-4B8C-83A1-F6EECF244321}">
                <p14:modId xmlns:p14="http://schemas.microsoft.com/office/powerpoint/2010/main" val="4060811798"/>
              </p:ext>
            </p:extLst>
          </p:nvPr>
        </p:nvGraphicFramePr>
        <p:xfrm>
          <a:off x="1665514" y="2236121"/>
          <a:ext cx="15395852" cy="7063996"/>
        </p:xfrm>
        <a:graphic>
          <a:graphicData uri="http://schemas.openxmlformats.org/drawingml/2006/table">
            <a:tbl>
              <a:tblPr firstRow="1" bandRow="1">
                <a:tableStyleId>{5C22544A-7EE6-4342-B048-85BDC9FD1C3A}</a:tableStyleId>
              </a:tblPr>
              <a:tblGrid>
                <a:gridCol w="3029149">
                  <a:extLst>
                    <a:ext uri="{9D8B030D-6E8A-4147-A177-3AD203B41FA5}">
                      <a16:colId xmlns:a16="http://schemas.microsoft.com/office/drawing/2014/main" val="1600110842"/>
                    </a:ext>
                  </a:extLst>
                </a:gridCol>
                <a:gridCol w="6126124">
                  <a:extLst>
                    <a:ext uri="{9D8B030D-6E8A-4147-A177-3AD203B41FA5}">
                      <a16:colId xmlns:a16="http://schemas.microsoft.com/office/drawing/2014/main" val="2603486501"/>
                    </a:ext>
                  </a:extLst>
                </a:gridCol>
                <a:gridCol w="6240579">
                  <a:extLst>
                    <a:ext uri="{9D8B030D-6E8A-4147-A177-3AD203B41FA5}">
                      <a16:colId xmlns:a16="http://schemas.microsoft.com/office/drawing/2014/main" val="469388565"/>
                    </a:ext>
                  </a:extLst>
                </a:gridCol>
              </a:tblGrid>
              <a:tr h="548179">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脅威</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影響</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中小企業の弱点</a:t>
                      </a:r>
                    </a:p>
                  </a:txBody>
                  <a:tcPr anchor="ctr">
                    <a:solidFill>
                      <a:schemeClr val="accent6"/>
                    </a:solidFill>
                  </a:tcPr>
                </a:tc>
                <a:extLst>
                  <a:ext uri="{0D108BD9-81ED-4DB2-BD59-A6C34878D82A}">
                    <a16:rowId xmlns:a16="http://schemas.microsoft.com/office/drawing/2014/main" val="3110982276"/>
                  </a:ext>
                </a:extLst>
              </a:tr>
              <a:tr h="940459">
                <a:tc>
                  <a:txBody>
                    <a:bodyPr/>
                    <a:lstStyle/>
                    <a:p>
                      <a:pPr marL="0" indent="0">
                        <a:lnSpc>
                          <a:spcPct val="110000"/>
                        </a:lnSpc>
                        <a:buFont typeface="+mj-lt"/>
                        <a:buNone/>
                      </a:pPr>
                      <a:r>
                        <a:rPr kumimoji="1" lang="ja-JP" altLang="en-US" sz="2800" dirty="0">
                          <a:latin typeface="BIZ UDPゴシック" panose="020B0400000000000000" pitchFamily="50" charset="-128"/>
                          <a:ea typeface="BIZ UDPゴシック" panose="020B0400000000000000" pitchFamily="50" charset="-128"/>
                        </a:rPr>
                        <a:t>ランサムウェア</a:t>
                      </a:r>
                    </a:p>
                  </a:txBody>
                  <a:tcPr marL="180000" anchor="ctr">
                    <a:solidFill>
                      <a:schemeClr val="accent6">
                        <a:lumMod val="40000"/>
                        <a:lumOff val="60000"/>
                      </a:schemeClr>
                    </a:solidFill>
                  </a:tcPr>
                </a:tc>
                <a:tc>
                  <a:txBody>
                    <a:bodyPr/>
                    <a:lstStyle/>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暗号化による業務停止</a:t>
                      </a:r>
                    </a:p>
                    <a:p>
                      <a:pPr marL="357188" indent="-357188">
                        <a:lnSpc>
                          <a:spcPct val="110000"/>
                        </a:lnSpc>
                        <a:buFont typeface="Wingdings" panose="05000000000000000000" pitchFamily="2" charset="2"/>
                        <a:buChar char="Ø"/>
                      </a:pPr>
                      <a:r>
                        <a:rPr kumimoji="1" lang="en-US" altLang="ja-JP" sz="2000" dirty="0">
                          <a:latin typeface="BIZ UDPゴシック" panose="020B0400000000000000" pitchFamily="50" charset="-128"/>
                          <a:ea typeface="BIZ UDPゴシック" panose="020B0400000000000000" pitchFamily="50" charset="-128"/>
                        </a:rPr>
                        <a:t>IPA</a:t>
                      </a: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10</a:t>
                      </a:r>
                      <a:r>
                        <a:rPr kumimoji="1" lang="ja-JP" altLang="en-US" sz="2000" dirty="0">
                          <a:latin typeface="BIZ UDPゴシック" panose="020B0400000000000000" pitchFamily="50" charset="-128"/>
                          <a:ea typeface="BIZ UDPゴシック" panose="020B0400000000000000" pitchFamily="50" charset="-128"/>
                        </a:rPr>
                        <a:t>大脅威 </a:t>
                      </a:r>
                      <a:r>
                        <a:rPr kumimoji="1" lang="en-US" altLang="ja-JP" sz="2000" dirty="0">
                          <a:latin typeface="BIZ UDPゴシック" panose="020B0400000000000000" pitchFamily="50" charset="-128"/>
                          <a:ea typeface="BIZ UDPゴシック" panose="020B0400000000000000" pitchFamily="50" charset="-128"/>
                        </a:rPr>
                        <a:t>2025</a:t>
                      </a:r>
                      <a:r>
                        <a:rPr kumimoji="1" lang="ja-JP" altLang="en-US" sz="2000" dirty="0">
                          <a:latin typeface="BIZ UDPゴシック" panose="020B0400000000000000" pitchFamily="50" charset="-128"/>
                          <a:ea typeface="BIZ UDPゴシック" panose="020B0400000000000000" pitchFamily="50" charset="-128"/>
                        </a:rPr>
                        <a:t>」</a:t>
                      </a:r>
                    </a:p>
                  </a:txBody>
                  <a:tcPr marL="180000" anchor="ctr">
                    <a:solidFill>
                      <a:schemeClr val="accent6">
                        <a:lumMod val="40000"/>
                        <a:lumOff val="60000"/>
                      </a:schemeClr>
                    </a:solidFill>
                  </a:tcPr>
                </a:tc>
                <a:tc>
                  <a:txBody>
                    <a:bodyPr/>
                    <a:lstStyle/>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復旧体制不足</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000" dirty="0">
                          <a:latin typeface="BIZ UDPゴシック" panose="020B0400000000000000" pitchFamily="50" charset="-128"/>
                          <a:ea typeface="BIZ UDPゴシック" panose="020B0400000000000000" pitchFamily="50" charset="-128"/>
                        </a:rPr>
                        <a:t>（専門人材・予算の不足）</a:t>
                      </a:r>
                      <a:endParaRPr kumimoji="1" lang="ja-JP" altLang="en-US" sz="2800" dirty="0">
                        <a:latin typeface="BIZ UDPゴシック" panose="020B0400000000000000" pitchFamily="50" charset="-128"/>
                        <a:ea typeface="BIZ UDPゴシック" panose="020B0400000000000000" pitchFamily="50" charset="-128"/>
                      </a:endParaRPr>
                    </a:p>
                  </a:txBody>
                  <a:tcPr marL="180000" anchor="ctr">
                    <a:solidFill>
                      <a:schemeClr val="accent6">
                        <a:lumMod val="40000"/>
                        <a:lumOff val="60000"/>
                      </a:schemeClr>
                    </a:solidFill>
                  </a:tcPr>
                </a:tc>
                <a:extLst>
                  <a:ext uri="{0D108BD9-81ED-4DB2-BD59-A6C34878D82A}">
                    <a16:rowId xmlns:a16="http://schemas.microsoft.com/office/drawing/2014/main" val="2833908145"/>
                  </a:ext>
                </a:extLst>
              </a:tr>
              <a:tr h="1460498">
                <a:tc>
                  <a:txBody>
                    <a:bodyPr/>
                    <a:lstStyle/>
                    <a:p>
                      <a:pPr marL="0" indent="0">
                        <a:lnSpc>
                          <a:spcPct val="110000"/>
                        </a:lnSpc>
                        <a:buFont typeface="+mj-lt"/>
                        <a:buNone/>
                      </a:pPr>
                      <a:r>
                        <a:rPr kumimoji="1" lang="ja-JP" altLang="en-US" sz="2800" dirty="0">
                          <a:latin typeface="BIZ UDPゴシック" panose="020B0400000000000000" pitchFamily="50" charset="-128"/>
                          <a:ea typeface="BIZ UDPゴシック" panose="020B0400000000000000" pitchFamily="50" charset="-128"/>
                        </a:rPr>
                        <a:t>サプライチェーン</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mj-lt"/>
                        <a:buNone/>
                      </a:pPr>
                      <a:r>
                        <a:rPr kumimoji="1" lang="ja-JP" altLang="en-US" sz="2800" dirty="0">
                          <a:latin typeface="BIZ UDPゴシック" panose="020B0400000000000000" pitchFamily="50" charset="-128"/>
                          <a:ea typeface="BIZ UDPゴシック" panose="020B0400000000000000" pitchFamily="50" charset="-128"/>
                        </a:rPr>
                        <a:t>攻撃</a:t>
                      </a:r>
                    </a:p>
                  </a:txBody>
                  <a:tcPr marL="180000" anchor="ctr">
                    <a:solidFill>
                      <a:schemeClr val="accent6">
                        <a:lumMod val="20000"/>
                        <a:lumOff val="80000"/>
                      </a:schemeClr>
                    </a:solidFill>
                  </a:tcPr>
                </a:tc>
                <a:tc>
                  <a:txBody>
                    <a:bodyPr/>
                    <a:lstStyle/>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取引先・委託先への波及被害</a:t>
                      </a:r>
                      <a:endParaRPr kumimoji="1" lang="en-US" altLang="ja-JP" sz="2800" dirty="0">
                        <a:latin typeface="BIZ UDPゴシック" panose="020B0400000000000000" pitchFamily="50" charset="-128"/>
                        <a:ea typeface="BIZ UDPゴシック" panose="020B0400000000000000" pitchFamily="50" charset="-128"/>
                      </a:endParaRPr>
                    </a:p>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信頼失墜</a:t>
                      </a:r>
                    </a:p>
                    <a:p>
                      <a:pPr marL="357188" indent="-357188">
                        <a:lnSpc>
                          <a:spcPct val="110000"/>
                        </a:lnSpc>
                        <a:buFont typeface="Wingdings" panose="05000000000000000000" pitchFamily="2" charset="2"/>
                        <a:buChar char="Ø"/>
                      </a:pPr>
                      <a:r>
                        <a:rPr kumimoji="1" lang="en-US" altLang="ja-JP" sz="2000" dirty="0">
                          <a:latin typeface="BIZ UDPゴシック" panose="020B0400000000000000" pitchFamily="50" charset="-128"/>
                          <a:ea typeface="BIZ UDPゴシック" panose="020B0400000000000000" pitchFamily="50" charset="-128"/>
                        </a:rPr>
                        <a:t>IPA</a:t>
                      </a: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10</a:t>
                      </a:r>
                      <a:r>
                        <a:rPr kumimoji="1" lang="ja-JP" altLang="en-US" sz="2000" dirty="0">
                          <a:latin typeface="BIZ UDPゴシック" panose="020B0400000000000000" pitchFamily="50" charset="-128"/>
                          <a:ea typeface="BIZ UDPゴシック" panose="020B0400000000000000" pitchFamily="50" charset="-128"/>
                        </a:rPr>
                        <a:t>大脅威 </a:t>
                      </a:r>
                      <a:r>
                        <a:rPr kumimoji="1" lang="en-US" altLang="ja-JP" sz="2000" dirty="0">
                          <a:latin typeface="BIZ UDPゴシック" panose="020B0400000000000000" pitchFamily="50" charset="-128"/>
                          <a:ea typeface="BIZ UDPゴシック" panose="020B0400000000000000" pitchFamily="50" charset="-128"/>
                        </a:rPr>
                        <a:t>2025</a:t>
                      </a:r>
                      <a:r>
                        <a:rPr kumimoji="1" lang="ja-JP" altLang="en-US" sz="2000" dirty="0">
                          <a:latin typeface="BIZ UDPゴシック" panose="020B0400000000000000" pitchFamily="50" charset="-128"/>
                          <a:ea typeface="BIZ UDPゴシック" panose="020B0400000000000000" pitchFamily="50" charset="-128"/>
                        </a:rPr>
                        <a:t>」</a:t>
                      </a:r>
                    </a:p>
                  </a:txBody>
                  <a:tcPr marL="180000" anchor="ctr">
                    <a:solidFill>
                      <a:schemeClr val="accent6">
                        <a:lumMod val="20000"/>
                        <a:lumOff val="80000"/>
                      </a:schemeClr>
                    </a:solidFill>
                  </a:tcPr>
                </a:tc>
                <a:tc>
                  <a:txBody>
                    <a:bodyPr/>
                    <a:lstStyle/>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監視体制不足</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000" dirty="0">
                          <a:latin typeface="BIZ UDPゴシック" panose="020B0400000000000000" pitchFamily="50" charset="-128"/>
                          <a:ea typeface="BIZ UDPゴシック" panose="020B0400000000000000" pitchFamily="50" charset="-128"/>
                        </a:rPr>
                        <a:t>（委託先管理の不十分さ）</a:t>
                      </a:r>
                      <a:endParaRPr kumimoji="1" lang="ja-JP" altLang="en-US" sz="2800" dirty="0">
                        <a:latin typeface="BIZ UDPゴシック" panose="020B0400000000000000" pitchFamily="50" charset="-128"/>
                        <a:ea typeface="BIZ UDPゴシック" panose="020B0400000000000000" pitchFamily="50" charset="-128"/>
                      </a:endParaRPr>
                    </a:p>
                  </a:txBody>
                  <a:tcPr marL="180000" anchor="ctr">
                    <a:solidFill>
                      <a:schemeClr val="accent6">
                        <a:lumMod val="20000"/>
                        <a:lumOff val="80000"/>
                      </a:schemeClr>
                    </a:solidFill>
                  </a:tcPr>
                </a:tc>
                <a:extLst>
                  <a:ext uri="{0D108BD9-81ED-4DB2-BD59-A6C34878D82A}">
                    <a16:rowId xmlns:a16="http://schemas.microsoft.com/office/drawing/2014/main" val="1292096095"/>
                  </a:ext>
                </a:extLst>
              </a:tr>
              <a:tr h="1762868">
                <a:tc>
                  <a:txBody>
                    <a:bodyPr/>
                    <a:lstStyle/>
                    <a:p>
                      <a:pPr marL="0" indent="0">
                        <a:lnSpc>
                          <a:spcPct val="110000"/>
                        </a:lnSpc>
                        <a:buFont typeface="+mj-lt"/>
                        <a:buNone/>
                      </a:pPr>
                      <a:r>
                        <a:rPr kumimoji="1" lang="ja-JP" altLang="en-US" sz="2800" dirty="0">
                          <a:latin typeface="BIZ UDPゴシック" panose="020B0400000000000000" pitchFamily="50" charset="-128"/>
                          <a:ea typeface="BIZ UDPゴシック" panose="020B0400000000000000" pitchFamily="50" charset="-128"/>
                        </a:rPr>
                        <a:t>情報漏えい</a:t>
                      </a:r>
                    </a:p>
                  </a:txBody>
                  <a:tcPr marL="180000" anchor="ctr">
                    <a:solidFill>
                      <a:schemeClr val="accent6">
                        <a:lumMod val="40000"/>
                        <a:lumOff val="60000"/>
                      </a:schemeClr>
                    </a:solidFill>
                  </a:tcPr>
                </a:tc>
                <a:tc>
                  <a:txBody>
                    <a:bodyPr/>
                    <a:lstStyle/>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信頼失墜</a:t>
                      </a:r>
                      <a:endParaRPr kumimoji="1" lang="en-US" altLang="ja-JP" sz="2800" dirty="0">
                        <a:latin typeface="BIZ UDPゴシック" panose="020B0400000000000000" pitchFamily="50" charset="-128"/>
                        <a:ea typeface="BIZ UDPゴシック" panose="020B0400000000000000" pitchFamily="50" charset="-128"/>
                      </a:endParaRPr>
                    </a:p>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損害賠償リスク</a:t>
                      </a:r>
                    </a:p>
                    <a:p>
                      <a:pPr marL="357188" indent="-357188">
                        <a:lnSpc>
                          <a:spcPct val="110000"/>
                        </a:lnSpc>
                        <a:buFont typeface="Wingdings" panose="05000000000000000000" pitchFamily="2" charset="2"/>
                        <a:buChar char="Ø"/>
                      </a:pPr>
                      <a:r>
                        <a:rPr kumimoji="1" lang="en-US" altLang="ja-JP" sz="1800" dirty="0">
                          <a:latin typeface="BIZ UDPゴシック" panose="020B0400000000000000" pitchFamily="50" charset="-128"/>
                          <a:ea typeface="BIZ UDPゴシック" panose="020B0400000000000000" pitchFamily="50" charset="-128"/>
                        </a:rPr>
                        <a:t>IPA</a:t>
                      </a:r>
                      <a:r>
                        <a:rPr kumimoji="1" lang="ja-JP" altLang="en-US" sz="1800" dirty="0">
                          <a:latin typeface="BIZ UDPゴシック" panose="020B0400000000000000" pitchFamily="50" charset="-128"/>
                          <a:ea typeface="BIZ UDPゴシック" panose="020B0400000000000000" pitchFamily="50" charset="-128"/>
                        </a:rPr>
                        <a:t>「中小企業のセキュリティ対策に関する実態調査（</a:t>
                      </a:r>
                      <a:r>
                        <a:rPr kumimoji="1" lang="en-US" altLang="ja-JP" sz="1800" dirty="0">
                          <a:latin typeface="BIZ UDPゴシック" panose="020B0400000000000000" pitchFamily="50" charset="-128"/>
                          <a:ea typeface="BIZ UDPゴシック" panose="020B0400000000000000" pitchFamily="50" charset="-128"/>
                        </a:rPr>
                        <a:t>2024</a:t>
                      </a:r>
                      <a:r>
                        <a:rPr kumimoji="1" lang="ja-JP" altLang="en-US" sz="1800" dirty="0">
                          <a:latin typeface="BIZ UDPゴシック" panose="020B0400000000000000" pitchFamily="50" charset="-128"/>
                          <a:ea typeface="BIZ UDPゴシック" panose="020B0400000000000000" pitchFamily="50" charset="-128"/>
                        </a:rPr>
                        <a:t>）」</a:t>
                      </a:r>
                    </a:p>
                  </a:txBody>
                  <a:tcPr marL="180000" anchor="ctr">
                    <a:solidFill>
                      <a:schemeClr val="accent6">
                        <a:lumMod val="40000"/>
                        <a:lumOff val="60000"/>
                      </a:schemeClr>
                    </a:solidFill>
                  </a:tcPr>
                </a:tc>
                <a:tc>
                  <a:txBody>
                    <a:bodyPr/>
                    <a:lstStyle/>
                    <a:p>
                      <a:pPr marL="357188" indent="-265113">
                        <a:lnSpc>
                          <a:spcPct val="110000"/>
                        </a:lnSpc>
                        <a:buFont typeface="Arial" panose="020B0604020202020204" pitchFamily="34" charset="0"/>
                        <a:buChar char="•"/>
                      </a:pPr>
                      <a:r>
                        <a:rPr kumimoji="1" lang="zh-TW" altLang="en-US" sz="2800" dirty="0">
                          <a:latin typeface="BIZ UDPゴシック" panose="020B0400000000000000" pitchFamily="50" charset="-128"/>
                          <a:ea typeface="BIZ UDPゴシック" panose="020B0400000000000000" pitchFamily="50" charset="-128"/>
                        </a:rPr>
                        <a:t>初動対応経験不足</a:t>
                      </a:r>
                      <a:endParaRPr kumimoji="1" lang="en-US" altLang="zh-TW" sz="2800" dirty="0">
                        <a:latin typeface="BIZ UDPゴシック" panose="020B0400000000000000" pitchFamily="50" charset="-128"/>
                        <a:ea typeface="BIZ UDPゴシック" panose="020B0400000000000000" pitchFamily="50" charset="-128"/>
                      </a:endParaRPr>
                    </a:p>
                    <a:p>
                      <a:pPr marL="357188" indent="-265113">
                        <a:lnSpc>
                          <a:spcPct val="110000"/>
                        </a:lnSpc>
                        <a:buFont typeface="Arial" panose="020B0604020202020204" pitchFamily="34" charset="0"/>
                        <a:buChar char="•"/>
                      </a:pPr>
                      <a:r>
                        <a:rPr kumimoji="1" lang="zh-TW" altLang="en-US" sz="2800" dirty="0">
                          <a:latin typeface="BIZ UDPゴシック" panose="020B0400000000000000" pitchFamily="50" charset="-128"/>
                          <a:ea typeface="BIZ UDPゴシック" panose="020B0400000000000000" pitchFamily="50" charset="-128"/>
                        </a:rPr>
                        <a:t>手順書整備不足</a:t>
                      </a:r>
                      <a:endParaRPr kumimoji="1" lang="en-US" altLang="zh-TW" sz="2800" dirty="0">
                        <a:latin typeface="BIZ UDPゴシック" panose="020B0400000000000000" pitchFamily="50" charset="-128"/>
                        <a:ea typeface="BIZ UDPゴシック" panose="020B0400000000000000" pitchFamily="50" charset="-128"/>
                      </a:endParaRPr>
                    </a:p>
                    <a:p>
                      <a:pPr marL="357188" indent="-265113">
                        <a:lnSpc>
                          <a:spcPct val="110000"/>
                        </a:lnSpc>
                        <a:buFont typeface="Wingdings" panose="05000000000000000000" pitchFamily="2" charset="2"/>
                        <a:buChar char="Ø"/>
                      </a:pPr>
                      <a:r>
                        <a:rPr kumimoji="1" lang="ja-JP" altLang="en-US" sz="2000" dirty="0">
                          <a:latin typeface="BIZ UDPゴシック" panose="020B0400000000000000" pitchFamily="50" charset="-128"/>
                          <a:ea typeface="BIZ UDPゴシック" panose="020B0400000000000000" pitchFamily="50" charset="-128"/>
                        </a:rPr>
                        <a:t>新たな脅威の社内共有が不十分（</a:t>
                      </a:r>
                      <a:r>
                        <a:rPr kumimoji="1" lang="en-US" altLang="ja-JP" sz="2000" dirty="0">
                          <a:latin typeface="BIZ UDPゴシック" panose="020B0400000000000000" pitchFamily="50" charset="-128"/>
                          <a:ea typeface="BIZ UDPゴシック" panose="020B0400000000000000" pitchFamily="50" charset="-128"/>
                        </a:rPr>
                        <a:t>37.9%</a:t>
                      </a:r>
                      <a:r>
                        <a:rPr kumimoji="1" lang="ja-JP" altLang="en-US" sz="2000" dirty="0">
                          <a:latin typeface="BIZ UDPゴシック" panose="020B0400000000000000" pitchFamily="50" charset="-128"/>
                          <a:ea typeface="BIZ UDPゴシック" panose="020B0400000000000000" pitchFamily="50" charset="-128"/>
                        </a:rPr>
                        <a:t>）</a:t>
                      </a:r>
                    </a:p>
                  </a:txBody>
                  <a:tcPr marL="180000" anchor="ctr">
                    <a:solidFill>
                      <a:schemeClr val="accent6">
                        <a:lumMod val="40000"/>
                        <a:lumOff val="60000"/>
                      </a:schemeClr>
                    </a:solidFill>
                  </a:tcPr>
                </a:tc>
                <a:extLst>
                  <a:ext uri="{0D108BD9-81ED-4DB2-BD59-A6C34878D82A}">
                    <a16:rowId xmlns:a16="http://schemas.microsoft.com/office/drawing/2014/main" val="877056401"/>
                  </a:ext>
                </a:extLst>
              </a:tr>
              <a:tr h="2351992">
                <a:tc>
                  <a:txBody>
                    <a:bodyPr/>
                    <a:lstStyle/>
                    <a:p>
                      <a:pPr marL="0" indent="0">
                        <a:lnSpc>
                          <a:spcPct val="110000"/>
                        </a:lnSpc>
                        <a:buFont typeface="+mj-lt"/>
                        <a:buNone/>
                      </a:pPr>
                      <a:r>
                        <a:rPr kumimoji="1" lang="ja-JP" altLang="en-US" sz="2800" dirty="0">
                          <a:latin typeface="BIZ UDPゴシック" panose="020B0400000000000000" pitchFamily="50" charset="-128"/>
                          <a:ea typeface="BIZ UDPゴシック" panose="020B0400000000000000" pitchFamily="50" charset="-128"/>
                        </a:rPr>
                        <a:t>自然災害</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mj-lt"/>
                        <a:buNone/>
                      </a:pPr>
                      <a:r>
                        <a:rPr kumimoji="1" lang="ja-JP" altLang="en-US" sz="2000" dirty="0">
                          <a:latin typeface="BIZ UDPゴシック" panose="020B0400000000000000" pitchFamily="50" charset="-128"/>
                          <a:ea typeface="BIZ UDPゴシック" panose="020B0400000000000000" pitchFamily="50" charset="-128"/>
                        </a:rPr>
                        <a:t>（地震・水害・火災・停電）</a:t>
                      </a:r>
                    </a:p>
                  </a:txBody>
                  <a:tcPr marL="180000" anchor="ctr">
                    <a:solidFill>
                      <a:schemeClr val="accent6">
                        <a:lumMod val="20000"/>
                        <a:lumOff val="80000"/>
                      </a:schemeClr>
                    </a:solidFill>
                  </a:tcPr>
                </a:tc>
                <a:tc>
                  <a:txBody>
                    <a:bodyPr/>
                    <a:lstStyle/>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物理設備の損壊・データ破損</a:t>
                      </a:r>
                      <a:endParaRPr kumimoji="1" lang="en-US" altLang="ja-JP" sz="2800" dirty="0">
                        <a:latin typeface="BIZ UDPゴシック" panose="020B0400000000000000" pitchFamily="50" charset="-128"/>
                        <a:ea typeface="BIZ UDPゴシック" panose="020B0400000000000000" pitchFamily="50" charset="-128"/>
                      </a:endParaRPr>
                    </a:p>
                    <a:p>
                      <a:pPr marL="357188" indent="-357188">
                        <a:lnSpc>
                          <a:spcPct val="110000"/>
                        </a:lnSpc>
                        <a:buFont typeface="Arial" panose="020B0604020202020204" pitchFamily="34" charset="0"/>
                        <a:buChar char="•"/>
                      </a:pPr>
                      <a:r>
                        <a:rPr kumimoji="1" lang="zh-TW" altLang="en-US" sz="2800" dirty="0">
                          <a:latin typeface="BIZ UDPゴシック" panose="020B0400000000000000" pitchFamily="50" charset="-128"/>
                          <a:ea typeface="BIZ UDPゴシック" panose="020B0400000000000000" pitchFamily="50" charset="-128"/>
                        </a:rPr>
                        <a:t>長期操業停止</a:t>
                      </a:r>
                      <a:endParaRPr kumimoji="1" lang="en-US" altLang="zh-TW" sz="2800" dirty="0">
                        <a:latin typeface="BIZ UDPゴシック" panose="020B0400000000000000" pitchFamily="50" charset="-128"/>
                        <a:ea typeface="BIZ UDPゴシック" panose="020B0400000000000000" pitchFamily="50" charset="-128"/>
                      </a:endParaRPr>
                    </a:p>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ネットワーク障害</a:t>
                      </a:r>
                      <a:endParaRPr kumimoji="1" lang="en-US" altLang="ja-JP" sz="2800" dirty="0">
                        <a:latin typeface="BIZ UDPゴシック" panose="020B0400000000000000" pitchFamily="50" charset="-128"/>
                        <a:ea typeface="BIZ UDPゴシック" panose="020B0400000000000000" pitchFamily="50" charset="-128"/>
                      </a:endParaRPr>
                    </a:p>
                    <a:p>
                      <a:pPr marL="357188" indent="-357188">
                        <a:lnSpc>
                          <a:spcPct val="110000"/>
                        </a:lnSpc>
                        <a:buFont typeface="Wingdings" panose="05000000000000000000" pitchFamily="2" charset="2"/>
                        <a:buChar char="Ø"/>
                      </a:pPr>
                      <a:r>
                        <a:rPr kumimoji="1" lang="zh-TW" altLang="en-US" sz="2000" dirty="0">
                          <a:latin typeface="BIZ UDPゴシック" panose="020B0400000000000000" pitchFamily="50" charset="-128"/>
                          <a:ea typeface="BIZ UDPゴシック" panose="020B0400000000000000" pitchFamily="50" charset="-128"/>
                        </a:rPr>
                        <a:t>経済産業省「中小企業</a:t>
                      </a:r>
                      <a:r>
                        <a:rPr kumimoji="1" lang="en-US" altLang="zh-TW" sz="2000" dirty="0">
                          <a:latin typeface="BIZ UDPゴシック" panose="020B0400000000000000" pitchFamily="50" charset="-128"/>
                          <a:ea typeface="BIZ UDPゴシック" panose="020B0400000000000000" pitchFamily="50" charset="-128"/>
                        </a:rPr>
                        <a:t>BCP</a:t>
                      </a:r>
                      <a:r>
                        <a:rPr kumimoji="1" lang="zh-TW" altLang="en-US" sz="2000" dirty="0">
                          <a:latin typeface="BIZ UDPゴシック" panose="020B0400000000000000" pitchFamily="50" charset="-128"/>
                          <a:ea typeface="BIZ UDPゴシック" panose="020B0400000000000000" pitchFamily="50" charset="-128"/>
                        </a:rPr>
                        <a:t>策定状況（</a:t>
                      </a:r>
                      <a:r>
                        <a:rPr kumimoji="1" lang="en-US" altLang="zh-TW" sz="2000" dirty="0">
                          <a:latin typeface="BIZ UDPゴシック" panose="020B0400000000000000" pitchFamily="50" charset="-128"/>
                          <a:ea typeface="BIZ UDPゴシック" panose="020B0400000000000000" pitchFamily="50" charset="-128"/>
                        </a:rPr>
                        <a:t>2024</a:t>
                      </a:r>
                      <a:r>
                        <a:rPr kumimoji="1" lang="zh-TW" altLang="en-US" sz="2000" dirty="0">
                          <a:latin typeface="BIZ UDPゴシック" panose="020B0400000000000000" pitchFamily="50" charset="-128"/>
                          <a:ea typeface="BIZ UDPゴシック" panose="020B0400000000000000" pitchFamily="50" charset="-128"/>
                        </a:rPr>
                        <a:t>）」 </a:t>
                      </a:r>
                      <a:endParaRPr kumimoji="1" lang="en-US" altLang="zh-TW" sz="2000" dirty="0">
                        <a:latin typeface="BIZ UDPゴシック" panose="020B0400000000000000" pitchFamily="50" charset="-128"/>
                        <a:ea typeface="BIZ UDPゴシック" panose="020B0400000000000000" pitchFamily="50" charset="-128"/>
                      </a:endParaRPr>
                    </a:p>
                    <a:p>
                      <a:pPr marL="357188" indent="-357188">
                        <a:lnSpc>
                          <a:spcPct val="110000"/>
                        </a:lnSpc>
                        <a:buFont typeface="Wingdings" panose="05000000000000000000" pitchFamily="2" charset="2"/>
                        <a:buChar char="Ø"/>
                      </a:pPr>
                      <a:r>
                        <a:rPr kumimoji="1" lang="ja-JP" altLang="en-US" sz="2000" dirty="0">
                          <a:latin typeface="BIZ UDPゴシック" panose="020B0400000000000000" pitchFamily="50" charset="-128"/>
                          <a:ea typeface="BIZ UDPゴシック" panose="020B0400000000000000" pitchFamily="50" charset="-128"/>
                        </a:rPr>
                        <a:t>内閣府「業務継続計画（</a:t>
                      </a:r>
                      <a:r>
                        <a:rPr kumimoji="1" lang="en-US" altLang="ja-JP" sz="2000" dirty="0">
                          <a:latin typeface="BIZ UDPゴシック" panose="020B0400000000000000" pitchFamily="50" charset="-128"/>
                          <a:ea typeface="BIZ UDPゴシック" panose="020B0400000000000000" pitchFamily="50" charset="-128"/>
                        </a:rPr>
                        <a:t>BCP</a:t>
                      </a:r>
                      <a:r>
                        <a:rPr kumimoji="1" lang="ja-JP" altLang="en-US" sz="2000" dirty="0">
                          <a:latin typeface="BIZ UDPゴシック" panose="020B0400000000000000" pitchFamily="50" charset="-128"/>
                          <a:ea typeface="BIZ UDPゴシック" panose="020B0400000000000000" pitchFamily="50" charset="-128"/>
                        </a:rPr>
                        <a:t>）に関する実態調査」</a:t>
                      </a:r>
                    </a:p>
                  </a:txBody>
                  <a:tcPr marL="180000" anchor="ctr">
                    <a:solidFill>
                      <a:schemeClr val="accent6">
                        <a:lumMod val="20000"/>
                        <a:lumOff val="80000"/>
                      </a:schemeClr>
                    </a:solidFill>
                  </a:tcPr>
                </a:tc>
                <a:tc>
                  <a:txBody>
                    <a:bodyPr/>
                    <a:lstStyle/>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耐災害性の低さ</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000" dirty="0">
                          <a:latin typeface="BIZ UDPゴシック" panose="020B0400000000000000" pitchFamily="50" charset="-128"/>
                          <a:ea typeface="BIZ UDPゴシック" panose="020B0400000000000000" pitchFamily="50" charset="-128"/>
                        </a:rPr>
                        <a:t>（バックアップの多重化不足） </a:t>
                      </a:r>
                      <a:endParaRPr kumimoji="1" lang="en-US" altLang="ja-JP" sz="2000" dirty="0">
                        <a:latin typeface="BIZ UDPゴシック" panose="020B0400000000000000" pitchFamily="50" charset="-128"/>
                        <a:ea typeface="BIZ UDPゴシック" panose="020B0400000000000000" pitchFamily="50" charset="-128"/>
                      </a:endParaRPr>
                    </a:p>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停電・浸水などの物理的対策の遅れ</a:t>
                      </a:r>
                      <a:endParaRPr kumimoji="1" lang="en-US" altLang="ja-JP" sz="2800" dirty="0">
                        <a:latin typeface="BIZ UDPゴシック" panose="020B0400000000000000" pitchFamily="50" charset="-128"/>
                        <a:ea typeface="BIZ UDPゴシック" panose="020B0400000000000000" pitchFamily="50" charset="-128"/>
                      </a:endParaRPr>
                    </a:p>
                    <a:p>
                      <a:pPr marL="357188" indent="-357188">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冗長化・多拠点化が難しい</a:t>
                      </a:r>
                    </a:p>
                  </a:txBody>
                  <a:tcPr marL="180000" anchor="ctr">
                    <a:solidFill>
                      <a:schemeClr val="accent6">
                        <a:lumMod val="20000"/>
                        <a:lumOff val="80000"/>
                      </a:schemeClr>
                    </a:solidFill>
                  </a:tcPr>
                </a:tc>
                <a:extLst>
                  <a:ext uri="{0D108BD9-81ED-4DB2-BD59-A6C34878D82A}">
                    <a16:rowId xmlns:a16="http://schemas.microsoft.com/office/drawing/2014/main" val="1363368900"/>
                  </a:ext>
                </a:extLst>
              </a:tr>
            </a:tbl>
          </a:graphicData>
        </a:graphic>
      </p:graphicFrame>
      <p:sp>
        <p:nvSpPr>
          <p:cNvPr id="4" name="テキスト ボックス 3">
            <a:extLst>
              <a:ext uri="{FF2B5EF4-FFF2-40B4-BE49-F238E27FC236}">
                <a16:creationId xmlns:a16="http://schemas.microsoft.com/office/drawing/2014/main" id="{9D778716-C0E3-638D-9AC1-2A6DDA47AB5F}"/>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26-1.】</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Tree>
    <p:extLst>
      <p:ext uri="{BB962C8B-B14F-4D97-AF65-F5344CB8AC3E}">
        <p14:creationId xmlns:p14="http://schemas.microsoft.com/office/powerpoint/2010/main" val="181212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D2841-7AEB-A68B-2AAF-BDF0D079BE0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4EBED36-1BDE-E5A3-63E1-084129E3352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サイバーレジリエンスの定義と情報セキュリティ戦略上の位置づけ</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1A3F91FE-B6CD-82D3-B5AA-E5843FABD93E}"/>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450A6487-F522-1679-4BB7-C2E64049CAAE}"/>
              </a:ext>
            </a:extLst>
          </p:cNvPr>
          <p:cNvSpPr txBox="1">
            <a:spLocks/>
          </p:cNvSpPr>
          <p:nvPr/>
        </p:nvSpPr>
        <p:spPr>
          <a:xfrm>
            <a:off x="1332851" y="184697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 27001</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27002</a:t>
            </a:r>
            <a:r>
              <a:rPr lang="ja-JP" altLang="en-US" sz="3600" dirty="0">
                <a:latin typeface="BIZ UDPゴシック" panose="020B0400000000000000" pitchFamily="50" charset="-128"/>
                <a:ea typeface="BIZ UDPゴシック" panose="020B0400000000000000" pitchFamily="50" charset="-128"/>
              </a:rPr>
              <a:t>におけるサイバーレジリエンスの基礎</a:t>
            </a:r>
          </a:p>
        </p:txBody>
      </p:sp>
      <p:sp>
        <p:nvSpPr>
          <p:cNvPr id="2" name="object 40">
            <a:extLst>
              <a:ext uri="{FF2B5EF4-FFF2-40B4-BE49-F238E27FC236}">
                <a16:creationId xmlns:a16="http://schemas.microsoft.com/office/drawing/2014/main" id="{CAE75D1E-19C8-3F4A-B283-3FD2F1630CA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3E89FCB8-6447-A1A4-D2AD-9C2671715157}"/>
              </a:ext>
            </a:extLst>
          </p:cNvPr>
          <p:cNvSpPr txBox="1"/>
          <p:nvPr/>
        </p:nvSpPr>
        <p:spPr>
          <a:xfrm>
            <a:off x="1332852" y="2408571"/>
            <a:ext cx="15648862" cy="6516336"/>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サイバーレジリエンスの概念は </a:t>
            </a:r>
            <a:r>
              <a:rPr kumimoji="1" lang="en-US" altLang="ja-JP" sz="3200" dirty="0">
                <a:latin typeface="BIZ UDPゴシック" panose="020B0400000000000000" pitchFamily="50" charset="-128"/>
                <a:ea typeface="BIZ UDPゴシック" panose="020B0400000000000000" pitchFamily="50" charset="-128"/>
              </a:rPr>
              <a:t>ISO/IEC 27001</a:t>
            </a:r>
            <a:r>
              <a:rPr kumimoji="1" lang="ja-JP" altLang="en-US" sz="3200" dirty="0">
                <a:latin typeface="BIZ UDPゴシック" panose="020B0400000000000000" pitchFamily="50" charset="-128"/>
                <a:ea typeface="BIZ UDPゴシック" panose="020B0400000000000000" pitchFamily="50" charset="-128"/>
              </a:rPr>
              <a:t>の要求事項と密接に関連</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情報セキュリティの</a:t>
            </a:r>
            <a:r>
              <a:rPr kumimoji="1" lang="en-US" altLang="ja-JP" sz="3200" dirty="0">
                <a:latin typeface="BIZ UDPゴシック" panose="020B0400000000000000" pitchFamily="50" charset="-128"/>
                <a:ea typeface="BIZ UDPゴシック" panose="020B0400000000000000" pitchFamily="50" charset="-128"/>
              </a:rPr>
              <a:t>3</a:t>
            </a:r>
            <a:r>
              <a:rPr kumimoji="1" lang="ja-JP" altLang="en-US" sz="3200" dirty="0">
                <a:latin typeface="BIZ UDPゴシック" panose="020B0400000000000000" pitchFamily="50" charset="-128"/>
                <a:ea typeface="BIZ UDPゴシック" panose="020B0400000000000000" pitchFamily="50" charset="-128"/>
              </a:rPr>
              <a:t>要素のうち「可用性」の維持がポイント</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ISMS</a:t>
            </a:r>
            <a:r>
              <a:rPr lang="ja-JP" altLang="en-US" sz="3200" dirty="0">
                <a:latin typeface="BIZ UDPゴシック" panose="020B0400000000000000" pitchFamily="50" charset="-128"/>
                <a:ea typeface="BIZ UDPゴシック" panose="020B0400000000000000" pitchFamily="50" charset="-128"/>
              </a:rPr>
              <a:t>の</a:t>
            </a:r>
            <a:r>
              <a:rPr kumimoji="1" lang="en-US" altLang="ja-JP" sz="3200" dirty="0">
                <a:latin typeface="BIZ UDPゴシック" panose="020B0400000000000000" pitchFamily="50" charset="-128"/>
                <a:ea typeface="BIZ UDPゴシック" panose="020B0400000000000000" pitchFamily="50" charset="-128"/>
              </a:rPr>
              <a:t>PDCA</a:t>
            </a:r>
            <a:r>
              <a:rPr kumimoji="1" lang="ja-JP" altLang="en-US" sz="3200" dirty="0">
                <a:latin typeface="BIZ UDPゴシック" panose="020B0400000000000000" pitchFamily="50" charset="-128"/>
                <a:ea typeface="BIZ UDPゴシック" panose="020B0400000000000000" pitchFamily="50" charset="-128"/>
              </a:rPr>
              <a:t>において、「改善（</a:t>
            </a:r>
            <a:r>
              <a:rPr kumimoji="1" lang="en-US" altLang="ja-JP" sz="3200" dirty="0">
                <a:latin typeface="BIZ UDPゴシック" panose="020B0400000000000000" pitchFamily="50" charset="-128"/>
                <a:ea typeface="BIZ UDPゴシック" panose="020B0400000000000000" pitchFamily="50" charset="-128"/>
              </a:rPr>
              <a:t>Act</a:t>
            </a:r>
            <a:r>
              <a:rPr kumimoji="1" lang="ja-JP" altLang="en-US" sz="3200" dirty="0">
                <a:latin typeface="BIZ UDPゴシック" panose="020B0400000000000000" pitchFamily="50" charset="-128"/>
                <a:ea typeface="BIZ UDPゴシック" panose="020B0400000000000000" pitchFamily="50" charset="-128"/>
              </a:rPr>
              <a:t>）」が</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レジリエンス強化の基盤となる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可用性維持の具体的な実装例</a:t>
            </a:r>
            <a:endParaRPr lang="en-US" altLang="ja-JP" sz="3200"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情報セキュリティインシデント対応</a:t>
            </a:r>
            <a:endParaRPr kumimoji="1" lang="en-US" altLang="ja-JP" sz="3200"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Wingdings" panose="05000000000000000000" pitchFamily="2" charset="2"/>
              <a:buChar char="Ø"/>
            </a:pPr>
            <a:r>
              <a:rPr lang="ja-JP" altLang="en-US" sz="3200" dirty="0">
                <a:latin typeface="BIZ UDPゴシック" panose="020B0400000000000000" pitchFamily="50" charset="-128"/>
                <a:ea typeface="BIZ UDPゴシック" panose="020B0400000000000000" pitchFamily="50" charset="-128"/>
              </a:rPr>
              <a:t>事業継続計画（</a:t>
            </a:r>
            <a:r>
              <a:rPr lang="en-US" altLang="ja-JP" sz="3200" dirty="0">
                <a:latin typeface="BIZ UDPゴシック" panose="020B0400000000000000" pitchFamily="50" charset="-128"/>
                <a:ea typeface="BIZ UDPゴシック" panose="020B0400000000000000" pitchFamily="50" charset="-128"/>
              </a:rPr>
              <a:t>BCP</a:t>
            </a:r>
            <a:r>
              <a:rPr lang="ja-JP" altLang="en-US" sz="3200" dirty="0">
                <a:latin typeface="BIZ UDPゴシック" panose="020B0400000000000000" pitchFamily="50" charset="-128"/>
                <a:ea typeface="BIZ UDPゴシック" panose="020B0400000000000000" pitchFamily="50" charset="-128"/>
              </a:rPr>
              <a:t>）策定</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b="1" dirty="0">
                <a:latin typeface="BIZ UDPゴシック" panose="020B0400000000000000" pitchFamily="50" charset="-128"/>
                <a:ea typeface="BIZ UDPゴシック" panose="020B0400000000000000" pitchFamily="50" charset="-128"/>
              </a:rPr>
              <a:t>ISO/IEC 27002</a:t>
            </a:r>
            <a:r>
              <a:rPr lang="ja-JP" altLang="en-US" sz="3200" b="1" dirty="0">
                <a:latin typeface="BIZ UDPゴシック" panose="020B0400000000000000" pitchFamily="50" charset="-128"/>
                <a:ea typeface="BIZ UDPゴシック" panose="020B0400000000000000" pitchFamily="50" charset="-128"/>
              </a:rPr>
              <a:t>の管理策</a:t>
            </a:r>
            <a:r>
              <a:rPr lang="ja-JP" altLang="en-US" sz="3200" dirty="0">
                <a:latin typeface="BIZ UDPゴシック" panose="020B0400000000000000" pitchFamily="50" charset="-128"/>
                <a:ea typeface="BIZ UDPゴシック" panose="020B0400000000000000" pitchFamily="50" charset="-128"/>
              </a:rPr>
              <a:t>の多くは</a:t>
            </a:r>
            <a:br>
              <a:rPr lang="en-US" altLang="ja-JP" sz="3200" dirty="0">
                <a:latin typeface="BIZ UDPゴシック" panose="020B0400000000000000" pitchFamily="50" charset="-128"/>
                <a:ea typeface="BIZ UDPゴシック" panose="020B0400000000000000" pitchFamily="50" charset="-128"/>
              </a:rPr>
            </a:br>
            <a:r>
              <a:rPr lang="ja-JP" altLang="en-US" sz="3200" b="1" dirty="0">
                <a:latin typeface="BIZ UDPゴシック" panose="020B0400000000000000" pitchFamily="50" charset="-128"/>
                <a:ea typeface="BIZ UDPゴシック" panose="020B0400000000000000" pitchFamily="50" charset="-128"/>
              </a:rPr>
              <a:t>サイバーレジリエンス能力の中核</a:t>
            </a:r>
            <a:r>
              <a:rPr lang="ja-JP" altLang="en-US" sz="3200" dirty="0">
                <a:latin typeface="BIZ UDPゴシック" panose="020B0400000000000000" pitchFamily="50" charset="-128"/>
                <a:ea typeface="BIZ UDPゴシック" panose="020B0400000000000000" pitchFamily="50" charset="-128"/>
              </a:rPr>
              <a:t>をなす</a:t>
            </a:r>
            <a:endParaRPr kumimoji="1" lang="ja-JP" altLang="en-US"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006A4A6-795F-7D58-5081-B42183EB78D5}"/>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26-1.】</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grpSp>
        <p:nvGrpSpPr>
          <p:cNvPr id="13" name="グループ化 12">
            <a:extLst>
              <a:ext uri="{FF2B5EF4-FFF2-40B4-BE49-F238E27FC236}">
                <a16:creationId xmlns:a16="http://schemas.microsoft.com/office/drawing/2014/main" id="{395F6903-3373-373E-903C-97DFEF3F3841}"/>
              </a:ext>
            </a:extLst>
          </p:cNvPr>
          <p:cNvGrpSpPr/>
          <p:nvPr/>
        </p:nvGrpSpPr>
        <p:grpSpPr>
          <a:xfrm>
            <a:off x="9660382" y="4540626"/>
            <a:ext cx="6982270" cy="3889249"/>
            <a:chOff x="9660382" y="4540626"/>
            <a:chExt cx="6982270" cy="3889249"/>
          </a:xfrm>
        </p:grpSpPr>
        <p:sp>
          <p:nvSpPr>
            <p:cNvPr id="5" name="四角形: 1 つの角を切り取る 4">
              <a:extLst>
                <a:ext uri="{FF2B5EF4-FFF2-40B4-BE49-F238E27FC236}">
                  <a16:creationId xmlns:a16="http://schemas.microsoft.com/office/drawing/2014/main" id="{6FCEE6C2-2BC9-94F6-94B2-2D93E0852813}"/>
                </a:ext>
              </a:extLst>
            </p:cNvPr>
            <p:cNvSpPr/>
            <p:nvPr/>
          </p:nvSpPr>
          <p:spPr>
            <a:xfrm>
              <a:off x="9660382" y="4540626"/>
              <a:ext cx="3380915" cy="1889568"/>
            </a:xfrm>
            <a:prstGeom prst="snip1Rect">
              <a:avLst/>
            </a:prstGeom>
            <a:solidFill>
              <a:srgbClr val="B4E5A2"/>
            </a:solidFill>
            <a:ln w="38100">
              <a:solidFill>
                <a:srgbClr val="009F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dirty="0">
                  <a:solidFill>
                    <a:schemeClr val="tx1"/>
                  </a:solidFill>
                  <a:latin typeface="BIZ UDPゴシック" panose="020B0400000000000000" pitchFamily="50" charset="-128"/>
                  <a:ea typeface="BIZ UDPゴシック" panose="020B0400000000000000" pitchFamily="50" charset="-128"/>
                </a:rPr>
                <a:t> ISO/IEC</a:t>
              </a:r>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27001</a:t>
              </a:r>
            </a:p>
            <a:p>
              <a:pPr algn="ctr">
                <a:lnSpc>
                  <a:spcPct val="11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本文</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en-US" altLang="ja-JP"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chemeClr val="tx1"/>
                  </a:solidFill>
                  <a:latin typeface="BIZ UDPゴシック" panose="020B0400000000000000" pitchFamily="50" charset="-128"/>
                  <a:ea typeface="BIZ UDPゴシック" panose="020B0400000000000000" pitchFamily="50" charset="-128"/>
                </a:rPr>
                <a:t>要求事項</a:t>
              </a:r>
              <a:r>
                <a:rPr kumimoji="1" lang="en-US" altLang="ja-JP" b="1" dirty="0">
                  <a:solidFill>
                    <a:schemeClr val="tx1"/>
                  </a:solidFill>
                  <a:latin typeface="BIZ UDPゴシック" panose="020B0400000000000000" pitchFamily="50" charset="-128"/>
                  <a:ea typeface="BIZ UDPゴシック" panose="020B0400000000000000" pitchFamily="50" charset="-128"/>
                </a:rPr>
                <a:t>)</a:t>
              </a:r>
            </a:p>
          </p:txBody>
        </p:sp>
        <p:sp>
          <p:nvSpPr>
            <p:cNvPr id="9" name="四角形: 1 つの角を切り取る 8">
              <a:extLst>
                <a:ext uri="{FF2B5EF4-FFF2-40B4-BE49-F238E27FC236}">
                  <a16:creationId xmlns:a16="http://schemas.microsoft.com/office/drawing/2014/main" id="{1264D18D-6332-1968-B826-BCAF7198A223}"/>
                </a:ext>
              </a:extLst>
            </p:cNvPr>
            <p:cNvSpPr/>
            <p:nvPr/>
          </p:nvSpPr>
          <p:spPr>
            <a:xfrm>
              <a:off x="9660382" y="6540307"/>
              <a:ext cx="3380915" cy="1889568"/>
            </a:xfrm>
            <a:prstGeom prst="snip1Rect">
              <a:avLst/>
            </a:prstGeom>
            <a:solidFill>
              <a:srgbClr val="B4E5A2"/>
            </a:solidFill>
            <a:ln w="38100">
              <a:solidFill>
                <a:srgbClr val="009F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dirty="0">
                  <a:solidFill>
                    <a:schemeClr val="tx1"/>
                  </a:solidFill>
                  <a:latin typeface="BIZ UDPゴシック" panose="020B0400000000000000" pitchFamily="50" charset="-128"/>
                  <a:ea typeface="BIZ UDPゴシック" panose="020B0400000000000000" pitchFamily="50" charset="-128"/>
                </a:rPr>
                <a:t> ISO/IEC</a:t>
              </a:r>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27001</a:t>
              </a:r>
            </a:p>
            <a:p>
              <a:pPr algn="ctr">
                <a:lnSpc>
                  <a:spcPct val="11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附属書</a:t>
              </a:r>
              <a:r>
                <a:rPr kumimoji="1" lang="en-US" altLang="ja-JP" dirty="0">
                  <a:solidFill>
                    <a:schemeClr val="tx1"/>
                  </a:solidFill>
                  <a:latin typeface="BIZ UDPゴシック" panose="020B0400000000000000" pitchFamily="50" charset="-128"/>
                  <a:ea typeface="BIZ UDPゴシック" panose="020B0400000000000000" pitchFamily="50" charset="-128"/>
                </a:rPr>
                <a:t>A</a:t>
              </a:r>
            </a:p>
            <a:p>
              <a:pPr algn="ctr">
                <a:lnSpc>
                  <a:spcPct val="110000"/>
                </a:lnSpc>
              </a:pPr>
              <a:r>
                <a:rPr lang="ja-JP" altLang="en-US" b="1" dirty="0">
                  <a:solidFill>
                    <a:schemeClr val="tx1"/>
                  </a:solidFill>
                  <a:latin typeface="BIZ UDPゴシック" panose="020B0400000000000000" pitchFamily="50" charset="-128"/>
                  <a:ea typeface="BIZ UDPゴシック" panose="020B0400000000000000" pitchFamily="50" charset="-128"/>
                </a:rPr>
                <a:t>（管理策）</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1 つの角を切り取る 9">
              <a:extLst>
                <a:ext uri="{FF2B5EF4-FFF2-40B4-BE49-F238E27FC236}">
                  <a16:creationId xmlns:a16="http://schemas.microsoft.com/office/drawing/2014/main" id="{D3645ECB-7121-5FB5-7071-9E152CFEA085}"/>
                </a:ext>
              </a:extLst>
            </p:cNvPr>
            <p:cNvSpPr/>
            <p:nvPr/>
          </p:nvSpPr>
          <p:spPr>
            <a:xfrm>
              <a:off x="13261737" y="4540626"/>
              <a:ext cx="3380915" cy="1889568"/>
            </a:xfrm>
            <a:prstGeom prst="snip1Rect">
              <a:avLst/>
            </a:prstGeom>
            <a:solidFill>
              <a:srgbClr val="B4E5A2"/>
            </a:solidFill>
            <a:ln w="38100">
              <a:solidFill>
                <a:srgbClr val="009F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dirty="0">
                  <a:solidFill>
                    <a:schemeClr val="tx1"/>
                  </a:solidFill>
                  <a:latin typeface="BIZ UDPゴシック" panose="020B0400000000000000" pitchFamily="50" charset="-128"/>
                  <a:ea typeface="BIZ UDPゴシック" panose="020B0400000000000000" pitchFamily="50" charset="-128"/>
                </a:rPr>
                <a:t> ISO/IEC</a:t>
              </a:r>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27002</a:t>
              </a:r>
            </a:p>
          </p:txBody>
        </p:sp>
        <p:sp>
          <p:nvSpPr>
            <p:cNvPr id="14" name="矢印: 環状 13">
              <a:extLst>
                <a:ext uri="{FF2B5EF4-FFF2-40B4-BE49-F238E27FC236}">
                  <a16:creationId xmlns:a16="http://schemas.microsoft.com/office/drawing/2014/main" id="{C82B17C5-412F-5BBD-615F-4029DE5B60B3}"/>
                </a:ext>
              </a:extLst>
            </p:cNvPr>
            <p:cNvSpPr/>
            <p:nvPr/>
          </p:nvSpPr>
          <p:spPr>
            <a:xfrm rot="7974704">
              <a:off x="12739338" y="5827447"/>
              <a:ext cx="1890944" cy="1700525"/>
            </a:xfrm>
            <a:prstGeom prst="circularArrow">
              <a:avLst>
                <a:gd name="adj1" fmla="val 14878"/>
                <a:gd name="adj2" fmla="val 1142319"/>
                <a:gd name="adj3" fmla="val 20796520"/>
                <a:gd name="adj4" fmla="val 13880752"/>
                <a:gd name="adj5" fmla="val 13553"/>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ADEF070E-086D-9CA1-3C79-8D2C21E49EF2}"/>
                </a:ext>
              </a:extLst>
            </p:cNvPr>
            <p:cNvSpPr txBox="1"/>
            <p:nvPr/>
          </p:nvSpPr>
          <p:spPr>
            <a:xfrm>
              <a:off x="14005237" y="7311213"/>
              <a:ext cx="2012536" cy="492443"/>
            </a:xfrm>
            <a:prstGeom prst="rect">
              <a:avLst/>
            </a:prstGeom>
            <a:noFill/>
          </p:spPr>
          <p:txBody>
            <a:bodyPr wrap="square">
              <a:spAutoFit/>
            </a:bodyPr>
            <a:lstStyle/>
            <a:p>
              <a:pPr algn="ctr"/>
              <a:r>
                <a:rPr lang="ja-JP" altLang="en-US" dirty="0">
                  <a:solidFill>
                    <a:srgbClr val="C00000"/>
                  </a:solidFill>
                  <a:latin typeface="BIZ UDPゴシック" panose="020B0400000000000000" pitchFamily="50" charset="-128"/>
                  <a:ea typeface="BIZ UDPゴシック" panose="020B0400000000000000" pitchFamily="50" charset="-128"/>
                </a:rPr>
                <a:t>密接に関連</a:t>
              </a:r>
            </a:p>
          </p:txBody>
        </p:sp>
        <p:sp>
          <p:nvSpPr>
            <p:cNvPr id="11" name="矢印: 環状 10">
              <a:extLst>
                <a:ext uri="{FF2B5EF4-FFF2-40B4-BE49-F238E27FC236}">
                  <a16:creationId xmlns:a16="http://schemas.microsoft.com/office/drawing/2014/main" id="{B71C326B-F842-216D-AE70-3BDAED0864A5}"/>
                </a:ext>
              </a:extLst>
            </p:cNvPr>
            <p:cNvSpPr/>
            <p:nvPr/>
          </p:nvSpPr>
          <p:spPr>
            <a:xfrm rot="9953949" flipH="1">
              <a:off x="12736550" y="5845347"/>
              <a:ext cx="1865785" cy="1700525"/>
            </a:xfrm>
            <a:prstGeom prst="circularArrow">
              <a:avLst>
                <a:gd name="adj1" fmla="val 14878"/>
                <a:gd name="adj2" fmla="val 1142319"/>
                <a:gd name="adj3" fmla="val 20796520"/>
                <a:gd name="adj4" fmla="val 13880752"/>
                <a:gd name="adj5" fmla="val 13553"/>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8" name="テキスト ボックス 17">
            <a:extLst>
              <a:ext uri="{FF2B5EF4-FFF2-40B4-BE49-F238E27FC236}">
                <a16:creationId xmlns:a16="http://schemas.microsoft.com/office/drawing/2014/main" id="{C25636A2-645F-0740-6F15-A56C91F2594D}"/>
              </a:ext>
            </a:extLst>
          </p:cNvPr>
          <p:cNvSpPr txBox="1"/>
          <p:nvPr/>
        </p:nvSpPr>
        <p:spPr>
          <a:xfrm>
            <a:off x="9660382" y="8465406"/>
            <a:ext cx="6982270" cy="769441"/>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図</a:t>
            </a:r>
            <a:r>
              <a:rPr lang="en-US" altLang="ja-JP" sz="1100" dirty="0">
                <a:latin typeface="BIZ UDPゴシック" panose="020B0400000000000000" pitchFamily="50" charset="-128"/>
                <a:ea typeface="BIZ UDPゴシック" panose="020B0400000000000000" pitchFamily="50" charset="-128"/>
              </a:rPr>
              <a:t>1. ISO</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IEC 27001</a:t>
            </a:r>
            <a:r>
              <a:rPr lang="ja-JP" altLang="en-US" sz="1100" dirty="0">
                <a:latin typeface="BIZ UDPゴシック" panose="020B0400000000000000" pitchFamily="50" charset="-128"/>
                <a:ea typeface="BIZ UDPゴシック" panose="020B0400000000000000" pitchFamily="50" charset="-128"/>
              </a:rPr>
              <a:t>と</a:t>
            </a:r>
            <a:r>
              <a:rPr lang="en-US" altLang="ja-JP" sz="1100" dirty="0">
                <a:latin typeface="BIZ UDPゴシック" panose="020B0400000000000000" pitchFamily="50" charset="-128"/>
                <a:ea typeface="BIZ UDPゴシック" panose="020B0400000000000000" pitchFamily="50" charset="-128"/>
              </a:rPr>
              <a:t>ISO/IEC 27002</a:t>
            </a:r>
            <a:r>
              <a:rPr lang="ja-JP" altLang="en-US" sz="1100" dirty="0">
                <a:latin typeface="BIZ UDPゴシック" panose="020B0400000000000000" pitchFamily="50" charset="-128"/>
                <a:ea typeface="BIZ UDPゴシック" panose="020B0400000000000000" pitchFamily="50" charset="-128"/>
              </a:rPr>
              <a:t>の関係図</a:t>
            </a:r>
          </a:p>
          <a:p>
            <a:r>
              <a:rPr lang="ja-JP" altLang="en-US" sz="1100" dirty="0">
                <a:latin typeface="BIZ UDPゴシック" panose="020B0400000000000000" pitchFamily="50" charset="-128"/>
                <a:ea typeface="BIZ UDPゴシック" panose="020B0400000000000000" pitchFamily="50" charset="-128"/>
              </a:rPr>
              <a:t>東京都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詳細解説</a:t>
            </a:r>
            <a:r>
              <a:rPr lang="en-US" altLang="ja-JP" sz="1100" dirty="0">
                <a:latin typeface="BIZ UDPゴシック" panose="020B0400000000000000" pitchFamily="50" charset="-128"/>
                <a:ea typeface="BIZ UDPゴシック" panose="020B0400000000000000" pitchFamily="50" charset="-128"/>
              </a:rPr>
              <a:t>】AI</a:t>
            </a:r>
            <a:r>
              <a:rPr lang="ja-JP" altLang="en-US" sz="1100" dirty="0">
                <a:latin typeface="BIZ UDPゴシック" panose="020B0400000000000000" pitchFamily="50" charset="-128"/>
                <a:ea typeface="BIZ UDPゴシック" panose="020B0400000000000000" pitchFamily="50" charset="-128"/>
              </a:rPr>
              <a:t>活用とセキュリティガバナンスのための統合規格マネジメント：</a:t>
            </a:r>
            <a:r>
              <a:rPr lang="en-US" altLang="ja-JP" sz="1100" dirty="0">
                <a:latin typeface="BIZ UDPゴシック" panose="020B0400000000000000" pitchFamily="50" charset="-128"/>
                <a:ea typeface="BIZ UDPゴシック" panose="020B0400000000000000" pitchFamily="50" charset="-128"/>
              </a:rPr>
              <a:t>ISO/IEC 27001, 27002 &amp; 42001 </a:t>
            </a:r>
            <a:r>
              <a:rPr lang="ja-JP" altLang="en-US" sz="1100" dirty="0">
                <a:latin typeface="BIZ UDPゴシック" panose="020B0400000000000000" pitchFamily="50" charset="-128"/>
                <a:ea typeface="BIZ UDPゴシック" panose="020B0400000000000000" pitchFamily="50" charset="-128"/>
              </a:rPr>
              <a:t>詳細分析レポート」をもとに作成</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https://www.cybersecurity.metro.tokyo.lg.jp/security/KnowLedge/656/index.html</a:t>
            </a:r>
          </a:p>
        </p:txBody>
      </p:sp>
    </p:spTree>
    <p:extLst>
      <p:ext uri="{BB962C8B-B14F-4D97-AF65-F5344CB8AC3E}">
        <p14:creationId xmlns:p14="http://schemas.microsoft.com/office/powerpoint/2010/main" val="124396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B06F7-8F89-1069-9626-8C84D7B81C9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B0285CBD-9862-6A95-DAFA-46017CB9D7DE}"/>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サイバーレジリエンスの定義と情報セキュリティ戦略上の位置づけ</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5A98D30-777D-FD66-106B-736D9593C07E}"/>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78A00DFE-F405-BB4F-1427-3762AAFA5FE6}"/>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A21A9A27-ACB6-C947-A25A-905BD99B71EA}"/>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サイバーレジリエンスの実践策</a:t>
            </a:r>
          </a:p>
        </p:txBody>
      </p:sp>
      <p:sp>
        <p:nvSpPr>
          <p:cNvPr id="2" name="object 40">
            <a:extLst>
              <a:ext uri="{FF2B5EF4-FFF2-40B4-BE49-F238E27FC236}">
                <a16:creationId xmlns:a16="http://schemas.microsoft.com/office/drawing/2014/main" id="{311FEC64-4C9A-F566-0636-6FFDF8AA575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D846AF2E-4414-095C-2BFD-CEEC2D1FDD62}"/>
              </a:ext>
            </a:extLst>
          </p:cNvPr>
          <p:cNvSpPr txBox="1"/>
          <p:nvPr/>
        </p:nvSpPr>
        <p:spPr>
          <a:xfrm>
            <a:off x="1332852" y="2169415"/>
            <a:ext cx="15648862" cy="6516336"/>
          </a:xfrm>
          <a:prstGeom prst="rect">
            <a:avLst/>
          </a:prstGeom>
          <a:noFill/>
        </p:spPr>
        <p:txBody>
          <a:bodyPr wrap="square" lIns="91440" tIns="45720" rIns="91440" bIns="45720" anchor="t">
            <a:spAutoFit/>
          </a:bodyPr>
          <a:lstStyle/>
          <a:p>
            <a:pPr marL="514350" indent="-514350" defTabSz="1046163">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事前準備</a:t>
            </a:r>
            <a:br>
              <a:rPr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5.9	</a:t>
            </a:r>
            <a:r>
              <a:rPr kumimoji="1" lang="ja-JP" altLang="en-US" sz="3200" dirty="0">
                <a:latin typeface="BIZ UDPゴシック" panose="020B0400000000000000" pitchFamily="50" charset="-128"/>
                <a:ea typeface="BIZ UDPゴシック" panose="020B0400000000000000" pitchFamily="50" charset="-128"/>
              </a:rPr>
              <a:t>情報及びその他の関連資産の目録</a:t>
            </a:r>
            <a:br>
              <a:rPr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5.12	</a:t>
            </a:r>
            <a:r>
              <a:rPr kumimoji="1" lang="ja-JP" altLang="en-US" sz="3200" dirty="0">
                <a:latin typeface="BIZ UDPゴシック" panose="020B0400000000000000" pitchFamily="50" charset="-128"/>
                <a:ea typeface="BIZ UDPゴシック" panose="020B0400000000000000" pitchFamily="50" charset="-128"/>
              </a:rPr>
              <a:t>情報分類</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8.8	</a:t>
            </a:r>
            <a:r>
              <a:rPr lang="ja-JP" altLang="en-US" sz="3200" dirty="0">
                <a:latin typeface="BIZ UDPゴシック" panose="020B0400000000000000" pitchFamily="50" charset="-128"/>
                <a:ea typeface="BIZ UDPゴシック" panose="020B0400000000000000" pitchFamily="50" charset="-128"/>
              </a:rPr>
              <a:t>技術的ぜい弱性の管理</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8.13	</a:t>
            </a:r>
            <a:r>
              <a:rPr lang="ja-JP" altLang="en-US" sz="3200" dirty="0">
                <a:latin typeface="BIZ UDPゴシック" panose="020B0400000000000000" pitchFamily="50" charset="-128"/>
                <a:ea typeface="BIZ UDPゴシック" panose="020B0400000000000000" pitchFamily="50" charset="-128"/>
              </a:rPr>
              <a:t>情報のバックアップ</a:t>
            </a:r>
            <a:endParaRPr lang="en-US" altLang="ja-JP" sz="3200" dirty="0">
              <a:latin typeface="BIZ UDPゴシック" panose="020B0400000000000000" pitchFamily="50" charset="-128"/>
              <a:ea typeface="BIZ UDPゴシック" panose="020B0400000000000000" pitchFamily="50" charset="-128"/>
            </a:endParaRPr>
          </a:p>
          <a:p>
            <a:pPr marL="514350" indent="-514350" defTabSz="1046163">
              <a:lnSpc>
                <a:spcPct val="110000"/>
              </a:lnSpc>
              <a:buFont typeface="+mj-lt"/>
              <a:buAutoNum type="arabicPeriod"/>
            </a:pPr>
            <a:endParaRPr lang="en-US" altLang="ja-JP" sz="3200" dirty="0">
              <a:latin typeface="BIZ UDPゴシック" panose="020B0400000000000000" pitchFamily="50" charset="-128"/>
              <a:ea typeface="BIZ UDPゴシック" panose="020B0400000000000000" pitchFamily="50" charset="-128"/>
            </a:endParaRPr>
          </a:p>
          <a:p>
            <a:pPr marL="514350" indent="-514350" defTabSz="1046163">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対応</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5.24	</a:t>
            </a:r>
            <a:r>
              <a:rPr lang="ja-JP" altLang="en-US" sz="3200" dirty="0">
                <a:latin typeface="BIZ UDPゴシック" panose="020B0400000000000000" pitchFamily="50" charset="-128"/>
                <a:ea typeface="BIZ UDPゴシック" panose="020B0400000000000000" pitchFamily="50" charset="-128"/>
              </a:rPr>
              <a:t>情報セキュリティインシデント管理の計画策定及び準備</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5.26	</a:t>
            </a:r>
            <a:r>
              <a:rPr lang="ja-JP" altLang="en-US" sz="3200" dirty="0">
                <a:latin typeface="BIZ UDPゴシック" panose="020B0400000000000000" pitchFamily="50" charset="-128"/>
                <a:ea typeface="BIZ UDPゴシック" panose="020B0400000000000000" pitchFamily="50" charset="-128"/>
              </a:rPr>
              <a:t>情報セキュリティインシデントへの対応</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8.15	</a:t>
            </a:r>
            <a:r>
              <a:rPr lang="ja-JP" altLang="en-US" sz="3200" dirty="0">
                <a:latin typeface="BIZ UDPゴシック" panose="020B0400000000000000" pitchFamily="50" charset="-128"/>
                <a:ea typeface="BIZ UDPゴシック" panose="020B0400000000000000" pitchFamily="50" charset="-128"/>
              </a:rPr>
              <a:t>ログ取得</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5.6	</a:t>
            </a:r>
            <a:r>
              <a:rPr lang="ja-JP" altLang="en-US" sz="3200" dirty="0">
                <a:latin typeface="BIZ UDPゴシック" panose="020B0400000000000000" pitchFamily="50" charset="-128"/>
                <a:ea typeface="BIZ UDPゴシック" panose="020B0400000000000000" pitchFamily="50" charset="-128"/>
              </a:rPr>
              <a:t>専門組織との連絡</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8E4E599-F2C1-6270-97E1-61C19C746EC9}"/>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26-1.】</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Tree>
    <p:extLst>
      <p:ext uri="{BB962C8B-B14F-4D97-AF65-F5344CB8AC3E}">
        <p14:creationId xmlns:p14="http://schemas.microsoft.com/office/powerpoint/2010/main" val="215496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8A628-F526-94D7-5023-3AB9CCC7E72C}"/>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8E8EDF3A-4D32-CC14-1924-20F45EB283AB}"/>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サイバーレジリエンスの定義と情報セキュリティ戦略上の位置づけ</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7F89698-482D-FA24-017C-B84A0EB8F437}"/>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E821C498-1E9C-10AC-85EE-75E393A37BA0}"/>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サイバーレジリエンスの実践策</a:t>
            </a:r>
          </a:p>
        </p:txBody>
      </p:sp>
      <p:sp>
        <p:nvSpPr>
          <p:cNvPr id="2" name="object 40">
            <a:extLst>
              <a:ext uri="{FF2B5EF4-FFF2-40B4-BE49-F238E27FC236}">
                <a16:creationId xmlns:a16="http://schemas.microsoft.com/office/drawing/2014/main" id="{50C7FBE1-041A-4A5F-5616-EF7151DFC1A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10ED37A6-1EBC-6A4A-C533-EB0044E92791}"/>
              </a:ext>
            </a:extLst>
          </p:cNvPr>
          <p:cNvSpPr txBox="1"/>
          <p:nvPr/>
        </p:nvSpPr>
        <p:spPr>
          <a:xfrm>
            <a:off x="1332852" y="2169415"/>
            <a:ext cx="15648862" cy="4349589"/>
          </a:xfrm>
          <a:prstGeom prst="rect">
            <a:avLst/>
          </a:prstGeom>
          <a:noFill/>
        </p:spPr>
        <p:txBody>
          <a:bodyPr wrap="square" lIns="91440" tIns="45720" rIns="91440" bIns="45720" anchor="t">
            <a:spAutoFit/>
          </a:bodyPr>
          <a:lstStyle/>
          <a:p>
            <a:pPr marL="514350" indent="-514350" defTabSz="1046163">
              <a:lnSpc>
                <a:spcPct val="110000"/>
              </a:lnSpc>
              <a:buFont typeface="+mj-lt"/>
              <a:buAutoNum type="arabicPeriod" startAt="3"/>
            </a:pPr>
            <a:r>
              <a:rPr kumimoji="1" lang="ja-JP" altLang="en-US" sz="3200" dirty="0">
                <a:latin typeface="BIZ UDPゴシック" panose="020B0400000000000000" pitchFamily="50" charset="-128"/>
                <a:ea typeface="BIZ UDPゴシック" panose="020B0400000000000000" pitchFamily="50" charset="-128"/>
              </a:rPr>
              <a:t>回復</a:t>
            </a:r>
            <a:br>
              <a:rPr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5.29	</a:t>
            </a:r>
            <a:r>
              <a:rPr kumimoji="1" lang="ja-JP" altLang="en-US" sz="3200" dirty="0">
                <a:latin typeface="BIZ UDPゴシック" panose="020B0400000000000000" pitchFamily="50" charset="-128"/>
                <a:ea typeface="BIZ UDPゴシック" panose="020B0400000000000000" pitchFamily="50" charset="-128"/>
              </a:rPr>
              <a:t>事業の中断・阻害時の情報セキュリティ</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5.30	</a:t>
            </a:r>
            <a:r>
              <a:rPr lang="ja-JP" altLang="en-US" sz="3200" dirty="0">
                <a:latin typeface="BIZ UDPゴシック" panose="020B0400000000000000" pitchFamily="50" charset="-128"/>
                <a:ea typeface="BIZ UDPゴシック" panose="020B0400000000000000" pitchFamily="50" charset="-128"/>
              </a:rPr>
              <a:t>事業継続のための情報セキュリティ</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8.14	</a:t>
            </a:r>
            <a:r>
              <a:rPr lang="ja-JP" altLang="en-US" sz="3200" dirty="0">
                <a:latin typeface="BIZ UDPゴシック" panose="020B0400000000000000" pitchFamily="50" charset="-128"/>
                <a:ea typeface="BIZ UDPゴシック" panose="020B0400000000000000" pitchFamily="50" charset="-128"/>
              </a:rPr>
              <a:t>情報処理施設・設備の冗長性</a:t>
            </a:r>
            <a:endParaRPr kumimoji="1" lang="en-US" altLang="ja-JP" sz="3200" dirty="0">
              <a:latin typeface="BIZ UDPゴシック" panose="020B0400000000000000" pitchFamily="50" charset="-128"/>
              <a:ea typeface="BIZ UDPゴシック" panose="020B0400000000000000" pitchFamily="50" charset="-128"/>
            </a:endParaRPr>
          </a:p>
          <a:p>
            <a:pPr marL="514350" indent="-514350" defTabSz="1046163">
              <a:lnSpc>
                <a:spcPct val="110000"/>
              </a:lnSpc>
              <a:buFont typeface="+mj-lt"/>
              <a:buAutoNum type="arabicPeriod" startAt="3"/>
            </a:pPr>
            <a:endParaRPr lang="en-US" altLang="ja-JP" sz="3200" dirty="0">
              <a:latin typeface="BIZ UDPゴシック" panose="020B0400000000000000" pitchFamily="50" charset="-128"/>
              <a:ea typeface="BIZ UDPゴシック" panose="020B0400000000000000" pitchFamily="50" charset="-128"/>
            </a:endParaRPr>
          </a:p>
          <a:p>
            <a:pPr marL="514350" indent="-514350" defTabSz="1046163">
              <a:lnSpc>
                <a:spcPct val="110000"/>
              </a:lnSpc>
              <a:buFont typeface="+mj-lt"/>
              <a:buAutoNum type="arabicPeriod" startAt="3"/>
            </a:pPr>
            <a:r>
              <a:rPr kumimoji="1" lang="ja-JP" altLang="en-US" sz="3200" dirty="0">
                <a:latin typeface="BIZ UDPゴシック" panose="020B0400000000000000" pitchFamily="50" charset="-128"/>
                <a:ea typeface="BIZ UDPゴシック" panose="020B0400000000000000" pitchFamily="50" charset="-128"/>
              </a:rPr>
              <a:t>学習と改善</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5.27	</a:t>
            </a:r>
            <a:r>
              <a:rPr lang="ja-JP" altLang="en-US" sz="3200" dirty="0">
                <a:latin typeface="BIZ UDPゴシック" panose="020B0400000000000000" pitchFamily="50" charset="-128"/>
                <a:ea typeface="BIZ UDPゴシック" panose="020B0400000000000000" pitchFamily="50" charset="-128"/>
              </a:rPr>
              <a:t>情報セキュリティインシデントからの学習</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6.3	</a:t>
            </a:r>
            <a:r>
              <a:rPr lang="ja-JP" altLang="en-US" sz="3200" dirty="0">
                <a:latin typeface="BIZ UDPゴシック" panose="020B0400000000000000" pitchFamily="50" charset="-128"/>
                <a:ea typeface="BIZ UDPゴシック" panose="020B0400000000000000" pitchFamily="50" charset="-128"/>
              </a:rPr>
              <a:t>情報セキュリティの意識向上、教育及び訓練</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D9BB755-F726-CAC7-A138-41FE7007847E}"/>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26-1.】</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Tree>
    <p:extLst>
      <p:ext uri="{BB962C8B-B14F-4D97-AF65-F5344CB8AC3E}">
        <p14:creationId xmlns:p14="http://schemas.microsoft.com/office/powerpoint/2010/main" val="1453763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4ADC6-DC2E-6AD0-93B9-1DDD1E9CBF78}"/>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F2181DB4-8546-EE87-6CD7-7207BEA1E24D}"/>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サイバーレジリエンスの定義と情報セキュリティ戦略上の位置づけ</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D64B5B5F-C55E-5404-2C53-55D48E9A657C}"/>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0" dirty="0">
                <a:latin typeface="BIZ UDPゴシック" panose="020B0400000000000000" pitchFamily="50" charset="-128"/>
                <a:ea typeface="BIZ UDPゴシック" panose="020B0400000000000000" pitchFamily="50" charset="-128"/>
              </a:rPr>
              <a:t>サイバーレジリエンスの実践策のイメージ</a:t>
            </a:r>
          </a:p>
        </p:txBody>
      </p:sp>
      <p:sp>
        <p:nvSpPr>
          <p:cNvPr id="2" name="object 40">
            <a:extLst>
              <a:ext uri="{FF2B5EF4-FFF2-40B4-BE49-F238E27FC236}">
                <a16:creationId xmlns:a16="http://schemas.microsoft.com/office/drawing/2014/main" id="{F60C19D2-53A1-EF75-36F6-6093FD47C350}"/>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2BD9AB23-F536-C529-5BFD-3F6C5D95E852}"/>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26-1.】</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grpSp>
        <p:nvGrpSpPr>
          <p:cNvPr id="46" name="グループ化 45">
            <a:extLst>
              <a:ext uri="{FF2B5EF4-FFF2-40B4-BE49-F238E27FC236}">
                <a16:creationId xmlns:a16="http://schemas.microsoft.com/office/drawing/2014/main" id="{7D803193-EE02-7773-8D2E-77DF84DA6D29}"/>
              </a:ext>
            </a:extLst>
          </p:cNvPr>
          <p:cNvGrpSpPr/>
          <p:nvPr/>
        </p:nvGrpSpPr>
        <p:grpSpPr>
          <a:xfrm>
            <a:off x="1220352" y="2320633"/>
            <a:ext cx="15656097" cy="6509408"/>
            <a:chOff x="1220352" y="2320633"/>
            <a:chExt cx="15656097" cy="6509408"/>
          </a:xfrm>
        </p:grpSpPr>
        <p:grpSp>
          <p:nvGrpSpPr>
            <p:cNvPr id="3" name="グループ化 2">
              <a:extLst>
                <a:ext uri="{FF2B5EF4-FFF2-40B4-BE49-F238E27FC236}">
                  <a16:creationId xmlns:a16="http://schemas.microsoft.com/office/drawing/2014/main" id="{000349D0-FB15-7869-9B8A-93FAD97E2E65}"/>
                </a:ext>
              </a:extLst>
            </p:cNvPr>
            <p:cNvGrpSpPr/>
            <p:nvPr/>
          </p:nvGrpSpPr>
          <p:grpSpPr>
            <a:xfrm>
              <a:off x="1466013" y="2320633"/>
              <a:ext cx="15410436" cy="6509408"/>
              <a:chOff x="1332849" y="3009722"/>
              <a:chExt cx="15410436" cy="5379676"/>
            </a:xfrm>
          </p:grpSpPr>
          <p:sp>
            <p:nvSpPr>
              <p:cNvPr id="15" name="正方形/長方形 14">
                <a:extLst>
                  <a:ext uri="{FF2B5EF4-FFF2-40B4-BE49-F238E27FC236}">
                    <a16:creationId xmlns:a16="http://schemas.microsoft.com/office/drawing/2014/main" id="{2C202CF9-BECD-A999-AEB7-FC0ACDBD78E9}"/>
                  </a:ext>
                </a:extLst>
              </p:cNvPr>
              <p:cNvSpPr/>
              <p:nvPr/>
            </p:nvSpPr>
            <p:spPr>
              <a:xfrm>
                <a:off x="1332850" y="3240358"/>
                <a:ext cx="15237705" cy="2432474"/>
              </a:xfrm>
              <a:prstGeom prst="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31A186D4-A47A-DC25-D82D-C0D4A3E6BB1C}"/>
                  </a:ext>
                </a:extLst>
              </p:cNvPr>
              <p:cNvSpPr/>
              <p:nvPr/>
            </p:nvSpPr>
            <p:spPr>
              <a:xfrm>
                <a:off x="1332849" y="5672832"/>
                <a:ext cx="15237705" cy="2432474"/>
              </a:xfrm>
              <a:prstGeom prst="rect">
                <a:avLst/>
              </a:prstGeom>
              <a:solidFill>
                <a:srgbClr val="DEEBF7"/>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 name="直線矢印コネクタ 4">
                <a:extLst>
                  <a:ext uri="{FF2B5EF4-FFF2-40B4-BE49-F238E27FC236}">
                    <a16:creationId xmlns:a16="http://schemas.microsoft.com/office/drawing/2014/main" id="{DDA08828-853E-DD5C-B8EC-16975A088680}"/>
                  </a:ext>
                </a:extLst>
              </p:cNvPr>
              <p:cNvCxnSpPr/>
              <p:nvPr/>
            </p:nvCxnSpPr>
            <p:spPr>
              <a:xfrm>
                <a:off x="1332851" y="3009722"/>
                <a:ext cx="0" cy="5379676"/>
              </a:xfrm>
              <a:prstGeom prst="straightConnector1">
                <a:avLst/>
              </a:prstGeom>
              <a:ln w="38100">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288AAD4C-9618-7BD0-C4BC-D5AD1D3C353F}"/>
                  </a:ext>
                </a:extLst>
              </p:cNvPr>
              <p:cNvCxnSpPr/>
              <p:nvPr/>
            </p:nvCxnSpPr>
            <p:spPr>
              <a:xfrm>
                <a:off x="1332851" y="5672832"/>
                <a:ext cx="15410434" cy="0"/>
              </a:xfrm>
              <a:prstGeom prst="straightConnector1">
                <a:avLst/>
              </a:prstGeom>
              <a:ln w="38100">
                <a:solidFill>
                  <a:schemeClr val="tx1"/>
                </a:solidFill>
                <a:headEnd w="lg" len="lg"/>
                <a:tailEnd type="triangle" w="lg" len="lg"/>
              </a:ln>
            </p:spPr>
            <p:style>
              <a:lnRef idx="2">
                <a:schemeClr val="accent1"/>
              </a:lnRef>
              <a:fillRef idx="0">
                <a:schemeClr val="accent1"/>
              </a:fillRef>
              <a:effectRef idx="1">
                <a:schemeClr val="accent1"/>
              </a:effectRef>
              <a:fontRef idx="minor">
                <a:schemeClr val="tx1"/>
              </a:fontRef>
            </p:style>
          </p:cxnSp>
        </p:grpSp>
        <p:cxnSp>
          <p:nvCxnSpPr>
            <p:cNvPr id="34" name="直線コネクタ 33">
              <a:extLst>
                <a:ext uri="{FF2B5EF4-FFF2-40B4-BE49-F238E27FC236}">
                  <a16:creationId xmlns:a16="http://schemas.microsoft.com/office/drawing/2014/main" id="{61CD98BF-820B-E836-381E-D732869BEC54}"/>
                </a:ext>
              </a:extLst>
            </p:cNvPr>
            <p:cNvCxnSpPr>
              <a:cxnSpLocks/>
            </p:cNvCxnSpPr>
            <p:nvPr/>
          </p:nvCxnSpPr>
          <p:spPr>
            <a:xfrm>
              <a:off x="1466014" y="4645311"/>
              <a:ext cx="5911330" cy="0"/>
            </a:xfrm>
            <a:prstGeom prst="line">
              <a:avLst/>
            </a:prstGeom>
            <a:ln w="635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6" name="フリーフォーム: 図形 35">
              <a:extLst>
                <a:ext uri="{FF2B5EF4-FFF2-40B4-BE49-F238E27FC236}">
                  <a16:creationId xmlns:a16="http://schemas.microsoft.com/office/drawing/2014/main" id="{E8A8FB62-31E8-4C06-3455-66825E1DE1CD}"/>
                </a:ext>
              </a:extLst>
            </p:cNvPr>
            <p:cNvSpPr/>
            <p:nvPr/>
          </p:nvSpPr>
          <p:spPr>
            <a:xfrm>
              <a:off x="7386221" y="4556307"/>
              <a:ext cx="9303798" cy="2783375"/>
            </a:xfrm>
            <a:custGeom>
              <a:avLst/>
              <a:gdLst>
                <a:gd name="connsiteX0" fmla="*/ 0 w 9303798"/>
                <a:gd name="connsiteY0" fmla="*/ 95593 h 2783375"/>
                <a:gd name="connsiteX1" fmla="*/ 195309 w 9303798"/>
                <a:gd name="connsiteY1" fmla="*/ 1507143 h 2783375"/>
                <a:gd name="connsiteX2" fmla="*/ 1083076 w 9303798"/>
                <a:gd name="connsiteY2" fmla="*/ 2563585 h 2783375"/>
                <a:gd name="connsiteX3" fmla="*/ 1811045 w 9303798"/>
                <a:gd name="connsiteY3" fmla="*/ 2758894 h 2783375"/>
                <a:gd name="connsiteX4" fmla="*/ 2246051 w 9303798"/>
                <a:gd name="connsiteY4" fmla="*/ 2199601 h 2783375"/>
                <a:gd name="connsiteX5" fmla="*/ 3018408 w 9303798"/>
                <a:gd name="connsiteY5" fmla="*/ 1365100 h 2783375"/>
                <a:gd name="connsiteX6" fmla="*/ 3693111 w 9303798"/>
                <a:gd name="connsiteY6" fmla="*/ 690397 h 2783375"/>
                <a:gd name="connsiteX7" fmla="*/ 4190261 w 9303798"/>
                <a:gd name="connsiteY7" fmla="*/ 166615 h 2783375"/>
                <a:gd name="connsiteX8" fmla="*/ 4793942 w 9303798"/>
                <a:gd name="connsiteY8" fmla="*/ 77838 h 2783375"/>
                <a:gd name="connsiteX9" fmla="*/ 5592932 w 9303798"/>
                <a:gd name="connsiteY9" fmla="*/ 51205 h 2783375"/>
                <a:gd name="connsiteX10" fmla="*/ 9303798 w 9303798"/>
                <a:gd name="connsiteY10" fmla="*/ 6816 h 278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3798" h="2783375">
                  <a:moveTo>
                    <a:pt x="0" y="95593"/>
                  </a:moveTo>
                  <a:cubicBezTo>
                    <a:pt x="7398" y="595702"/>
                    <a:pt x="14796" y="1095811"/>
                    <a:pt x="195309" y="1507143"/>
                  </a:cubicBezTo>
                  <a:cubicBezTo>
                    <a:pt x="375822" y="1918475"/>
                    <a:pt x="813787" y="2354960"/>
                    <a:pt x="1083076" y="2563585"/>
                  </a:cubicBezTo>
                  <a:cubicBezTo>
                    <a:pt x="1352365" y="2772210"/>
                    <a:pt x="1617216" y="2819558"/>
                    <a:pt x="1811045" y="2758894"/>
                  </a:cubicBezTo>
                  <a:cubicBezTo>
                    <a:pt x="2004874" y="2698230"/>
                    <a:pt x="2044824" y="2431900"/>
                    <a:pt x="2246051" y="2199601"/>
                  </a:cubicBezTo>
                  <a:cubicBezTo>
                    <a:pt x="2447278" y="1967302"/>
                    <a:pt x="2777231" y="1616634"/>
                    <a:pt x="3018408" y="1365100"/>
                  </a:cubicBezTo>
                  <a:cubicBezTo>
                    <a:pt x="3259585" y="1113566"/>
                    <a:pt x="3497802" y="890145"/>
                    <a:pt x="3693111" y="690397"/>
                  </a:cubicBezTo>
                  <a:cubicBezTo>
                    <a:pt x="3888420" y="490650"/>
                    <a:pt x="4006789" y="268708"/>
                    <a:pt x="4190261" y="166615"/>
                  </a:cubicBezTo>
                  <a:cubicBezTo>
                    <a:pt x="4373733" y="64522"/>
                    <a:pt x="4560164" y="97073"/>
                    <a:pt x="4793942" y="77838"/>
                  </a:cubicBezTo>
                  <a:cubicBezTo>
                    <a:pt x="5027721" y="58603"/>
                    <a:pt x="5592932" y="51205"/>
                    <a:pt x="5592932" y="51205"/>
                  </a:cubicBezTo>
                  <a:cubicBezTo>
                    <a:pt x="6344575" y="39368"/>
                    <a:pt x="8737107" y="-19817"/>
                    <a:pt x="9303798" y="6816"/>
                  </a:cubicBezTo>
                </a:path>
              </a:pathLst>
            </a:custGeom>
            <a:noFill/>
            <a:ln w="635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爆発: 8 pt 36">
              <a:extLst>
                <a:ext uri="{FF2B5EF4-FFF2-40B4-BE49-F238E27FC236}">
                  <a16:creationId xmlns:a16="http://schemas.microsoft.com/office/drawing/2014/main" id="{44E2213A-6AD0-C165-177D-6A6441FC4279}"/>
                </a:ext>
              </a:extLst>
            </p:cNvPr>
            <p:cNvSpPr/>
            <p:nvPr/>
          </p:nvSpPr>
          <p:spPr>
            <a:xfrm>
              <a:off x="6578352" y="4014469"/>
              <a:ext cx="1384913" cy="1357869"/>
            </a:xfrm>
            <a:prstGeom prst="irregularSeal1">
              <a:avLst/>
            </a:prstGeom>
            <a:solidFill>
              <a:srgbClr val="FFC000"/>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D4CE1DA5-81A4-08BE-F7B9-8AFAD276D4FB}"/>
                </a:ext>
              </a:extLst>
            </p:cNvPr>
            <p:cNvSpPr txBox="1"/>
            <p:nvPr/>
          </p:nvSpPr>
          <p:spPr>
            <a:xfrm>
              <a:off x="6006123" y="3455745"/>
              <a:ext cx="2632452" cy="492443"/>
            </a:xfrm>
            <a:prstGeom prst="rect">
              <a:avLst/>
            </a:prstGeom>
            <a:noFill/>
          </p:spPr>
          <p:txBody>
            <a:bodyPr wrap="none" rtlCol="0">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インシデント発生</a:t>
              </a:r>
            </a:p>
          </p:txBody>
        </p:sp>
        <p:sp>
          <p:nvSpPr>
            <p:cNvPr id="40" name="テキスト ボックス 39">
              <a:extLst>
                <a:ext uri="{FF2B5EF4-FFF2-40B4-BE49-F238E27FC236}">
                  <a16:creationId xmlns:a16="http://schemas.microsoft.com/office/drawing/2014/main" id="{51CFD51F-149A-AE28-7629-09191993267F}"/>
                </a:ext>
              </a:extLst>
            </p:cNvPr>
            <p:cNvSpPr txBox="1"/>
            <p:nvPr/>
          </p:nvSpPr>
          <p:spPr>
            <a:xfrm>
              <a:off x="1928238" y="5548430"/>
              <a:ext cx="3432350" cy="892552"/>
            </a:xfrm>
            <a:prstGeom prst="rect">
              <a:avLst/>
            </a:prstGeom>
            <a:noFill/>
          </p:spPr>
          <p:txBody>
            <a:bodyPr wrap="none" rtlCol="0">
              <a:spAutoFit/>
            </a:bodyPr>
            <a:lstStyle/>
            <a:p>
              <a:pPr algn="ctr"/>
              <a:r>
                <a:rPr lang="en-US" altLang="ja-JP" b="1" dirty="0">
                  <a:latin typeface="BIZ UDPゴシック" panose="020B0400000000000000" pitchFamily="50" charset="-128"/>
                  <a:ea typeface="BIZ UDPゴシック" panose="020B0400000000000000" pitchFamily="50" charset="-128"/>
                </a:rPr>
                <a:t>1. </a:t>
              </a:r>
              <a:r>
                <a:rPr lang="ja-JP" altLang="en-US" b="1" dirty="0">
                  <a:latin typeface="BIZ UDPゴシック" panose="020B0400000000000000" pitchFamily="50" charset="-128"/>
                  <a:ea typeface="BIZ UDPゴシック" panose="020B0400000000000000" pitchFamily="50" charset="-128"/>
                </a:rPr>
                <a:t>事前準備</a:t>
              </a:r>
              <a:endParaRPr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（システムの通常稼働）</a:t>
              </a:r>
            </a:p>
          </p:txBody>
        </p:sp>
        <p:sp>
          <p:nvSpPr>
            <p:cNvPr id="42" name="テキスト ボックス 41">
              <a:extLst>
                <a:ext uri="{FF2B5EF4-FFF2-40B4-BE49-F238E27FC236}">
                  <a16:creationId xmlns:a16="http://schemas.microsoft.com/office/drawing/2014/main" id="{340F279B-F91D-0D86-5F2F-1BDCBCC91921}"/>
                </a:ext>
              </a:extLst>
            </p:cNvPr>
            <p:cNvSpPr txBox="1"/>
            <p:nvPr/>
          </p:nvSpPr>
          <p:spPr>
            <a:xfrm>
              <a:off x="6578352" y="7339682"/>
              <a:ext cx="2821606" cy="892552"/>
            </a:xfrm>
            <a:prstGeom prst="rect">
              <a:avLst/>
            </a:prstGeom>
            <a:noFill/>
          </p:spPr>
          <p:txBody>
            <a:bodyPr wrap="none" rtlCol="0">
              <a:spAutoFit/>
            </a:bodyPr>
            <a:lstStyle/>
            <a:p>
              <a:pPr algn="ctr"/>
              <a:r>
                <a:rPr lang="en-US" altLang="ja-JP" b="1" dirty="0">
                  <a:latin typeface="BIZ UDPゴシック" panose="020B0400000000000000" pitchFamily="50" charset="-128"/>
                  <a:ea typeface="BIZ UDPゴシック" panose="020B0400000000000000" pitchFamily="50" charset="-128"/>
                </a:rPr>
                <a:t>2. </a:t>
              </a:r>
              <a:r>
                <a:rPr lang="ja-JP" altLang="en-US" b="1" dirty="0">
                  <a:latin typeface="BIZ UDPゴシック" panose="020B0400000000000000" pitchFamily="50" charset="-128"/>
                  <a:ea typeface="BIZ UDPゴシック" panose="020B0400000000000000" pitchFamily="50" charset="-128"/>
                </a:rPr>
                <a:t>対応</a:t>
              </a:r>
              <a:endParaRPr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（迅速な封じ込め）</a:t>
              </a:r>
            </a:p>
          </p:txBody>
        </p:sp>
        <p:sp>
          <p:nvSpPr>
            <p:cNvPr id="43" name="テキスト ボックス 42">
              <a:extLst>
                <a:ext uri="{FF2B5EF4-FFF2-40B4-BE49-F238E27FC236}">
                  <a16:creationId xmlns:a16="http://schemas.microsoft.com/office/drawing/2014/main" id="{A940F950-A6D0-7CED-1472-9F88907CFEEF}"/>
                </a:ext>
              </a:extLst>
            </p:cNvPr>
            <p:cNvSpPr txBox="1"/>
            <p:nvPr/>
          </p:nvSpPr>
          <p:spPr>
            <a:xfrm>
              <a:off x="10451055" y="3501912"/>
              <a:ext cx="2185214" cy="892552"/>
            </a:xfrm>
            <a:prstGeom prst="rect">
              <a:avLst/>
            </a:prstGeom>
            <a:noFill/>
          </p:spPr>
          <p:txBody>
            <a:bodyPr wrap="none" rtlCol="0">
              <a:spAutoFit/>
            </a:bodyPr>
            <a:lstStyle/>
            <a:p>
              <a:pPr algn="ctr"/>
              <a:r>
                <a:rPr lang="en-US" altLang="ja-JP" b="1" dirty="0">
                  <a:latin typeface="BIZ UDPゴシック" panose="020B0400000000000000" pitchFamily="50" charset="-128"/>
                  <a:ea typeface="BIZ UDPゴシック" panose="020B0400000000000000" pitchFamily="50" charset="-128"/>
                </a:rPr>
                <a:t>3. </a:t>
              </a:r>
              <a:r>
                <a:rPr lang="ja-JP" altLang="en-US" b="1" dirty="0">
                  <a:latin typeface="BIZ UDPゴシック" panose="020B0400000000000000" pitchFamily="50" charset="-128"/>
                  <a:ea typeface="BIZ UDPゴシック" panose="020B0400000000000000" pitchFamily="50" charset="-128"/>
                </a:rPr>
                <a:t>回復</a:t>
              </a:r>
              <a:endParaRPr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（確実な復旧）</a:t>
              </a:r>
            </a:p>
          </p:txBody>
        </p:sp>
        <p:sp>
          <p:nvSpPr>
            <p:cNvPr id="44" name="テキスト ボックス 43">
              <a:extLst>
                <a:ext uri="{FF2B5EF4-FFF2-40B4-BE49-F238E27FC236}">
                  <a16:creationId xmlns:a16="http://schemas.microsoft.com/office/drawing/2014/main" id="{27580186-FB02-DCE9-B1B4-308E11520687}"/>
                </a:ext>
              </a:extLst>
            </p:cNvPr>
            <p:cNvSpPr txBox="1"/>
            <p:nvPr/>
          </p:nvSpPr>
          <p:spPr>
            <a:xfrm>
              <a:off x="1220352" y="5024627"/>
              <a:ext cx="473773" cy="1005507"/>
            </a:xfrm>
            <a:prstGeom prst="rect">
              <a:avLst/>
            </a:prstGeom>
            <a:solidFill>
              <a:schemeClr val="tx1"/>
            </a:solidFill>
            <a:ln>
              <a:solidFill>
                <a:schemeClr val="tx1"/>
              </a:solidFill>
            </a:ln>
          </p:spPr>
          <p:txBody>
            <a:bodyPr wrap="square" rtlCol="0" anchor="ctr">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状況</a:t>
              </a:r>
            </a:p>
          </p:txBody>
        </p:sp>
        <p:sp>
          <p:nvSpPr>
            <p:cNvPr id="45" name="テキスト ボックス 44">
              <a:extLst>
                <a:ext uri="{FF2B5EF4-FFF2-40B4-BE49-F238E27FC236}">
                  <a16:creationId xmlns:a16="http://schemas.microsoft.com/office/drawing/2014/main" id="{E63B3E5D-7CC2-C62A-40BE-29A56974E191}"/>
                </a:ext>
              </a:extLst>
            </p:cNvPr>
            <p:cNvSpPr txBox="1"/>
            <p:nvPr/>
          </p:nvSpPr>
          <p:spPr>
            <a:xfrm>
              <a:off x="14767560" y="5326919"/>
              <a:ext cx="1622226" cy="461665"/>
            </a:xfrm>
            <a:prstGeom prst="rect">
              <a:avLst/>
            </a:prstGeom>
            <a:solidFill>
              <a:schemeClr val="tx1"/>
            </a:solidFill>
            <a:ln>
              <a:solidFill>
                <a:schemeClr val="tx1"/>
              </a:solidFill>
            </a:ln>
          </p:spPr>
          <p:txBody>
            <a:bodyPr wrap="square" rtlCol="0" anchor="ctr">
              <a:spAutoFit/>
            </a:bodyPr>
            <a:lstStyle/>
            <a:p>
              <a:pPr algn="ctr"/>
              <a:r>
                <a:rPr kumimoji="1" lang="ja-JP" altLang="en-US" sz="2400" dirty="0">
                  <a:solidFill>
                    <a:schemeClr val="bg1"/>
                  </a:solidFill>
                  <a:latin typeface="BIZ UDPゴシック" panose="020B0400000000000000" pitchFamily="50" charset="-128"/>
                  <a:ea typeface="BIZ UDPゴシック" panose="020B0400000000000000" pitchFamily="50" charset="-128"/>
                </a:rPr>
                <a:t>時間経過</a:t>
              </a:r>
            </a:p>
          </p:txBody>
        </p:sp>
      </p:grpSp>
      <p:sp>
        <p:nvSpPr>
          <p:cNvPr id="6" name="テキスト ボックス 5">
            <a:extLst>
              <a:ext uri="{FF2B5EF4-FFF2-40B4-BE49-F238E27FC236}">
                <a16:creationId xmlns:a16="http://schemas.microsoft.com/office/drawing/2014/main" id="{BD92B4D4-2B7D-3173-4E44-74C7E6DB15D9}"/>
              </a:ext>
            </a:extLst>
          </p:cNvPr>
          <p:cNvSpPr txBox="1"/>
          <p:nvPr/>
        </p:nvSpPr>
        <p:spPr>
          <a:xfrm>
            <a:off x="6400802" y="8484386"/>
            <a:ext cx="10302916" cy="600164"/>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図</a:t>
            </a: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サイバーレジリエンスを実施していくために必要な </a:t>
            </a:r>
            <a:r>
              <a:rPr lang="en-US" altLang="ja-JP" sz="1100" dirty="0">
                <a:latin typeface="BIZ UDPゴシック" panose="020B0400000000000000" pitchFamily="50" charset="-128"/>
                <a:ea typeface="BIZ UDPゴシック" panose="020B0400000000000000" pitchFamily="50" charset="-128"/>
              </a:rPr>
              <a:t>3 </a:t>
            </a:r>
            <a:r>
              <a:rPr lang="ja-JP" altLang="en-US" sz="1100" dirty="0">
                <a:latin typeface="BIZ UDPゴシック" panose="020B0400000000000000" pitchFamily="50" charset="-128"/>
                <a:ea typeface="BIZ UDPゴシック" panose="020B0400000000000000" pitchFamily="50" charset="-128"/>
              </a:rPr>
              <a:t>要素</a:t>
            </a:r>
          </a:p>
          <a:p>
            <a:r>
              <a:rPr lang="ja-JP" altLang="en-US" sz="1100" dirty="0">
                <a:latin typeface="BIZ UDPゴシック" panose="020B0400000000000000" pitchFamily="50" charset="-128"/>
                <a:ea typeface="BIZ UDPゴシック" panose="020B0400000000000000" pitchFamily="50" charset="-128"/>
              </a:rPr>
              <a:t>（出典）</a:t>
            </a:r>
            <a:r>
              <a:rPr lang="en-US" altLang="ja-JP" sz="1100" dirty="0">
                <a:latin typeface="BIZ UDPゴシック" panose="020B0400000000000000" pitchFamily="50" charset="-128"/>
                <a:ea typeface="BIZ UDPゴシック" panose="020B0400000000000000" pitchFamily="50" charset="-128"/>
              </a:rPr>
              <a:t>IPA </a:t>
            </a:r>
            <a:r>
              <a:rPr lang="ja-JP" altLang="en-US" sz="1100" dirty="0">
                <a:latin typeface="BIZ UDPゴシック" panose="020B0400000000000000" pitchFamily="50" charset="-128"/>
                <a:ea typeface="BIZ UDPゴシック" panose="020B0400000000000000" pitchFamily="50" charset="-128"/>
              </a:rPr>
              <a:t>「サイバーレジリエンスのためのコミュニケーション ～セキュリティ担当者に必要なコミュニケーションスキル集～ 」をもとに作成</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https://www.ipa.go.jp/jinzai/ics/core_human_resource/final_project/2024/f55m8k00000070u7-att/f55m8k000000710q.pdf</a:t>
            </a:r>
          </a:p>
        </p:txBody>
      </p:sp>
    </p:spTree>
    <p:extLst>
      <p:ext uri="{BB962C8B-B14F-4D97-AF65-F5344CB8AC3E}">
        <p14:creationId xmlns:p14="http://schemas.microsoft.com/office/powerpoint/2010/main" val="231102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912FF-EF16-A275-9F59-32C3334F1C73}"/>
            </a:ext>
          </a:extLst>
        </p:cNvPr>
        <p:cNvGrpSpPr/>
        <p:nvPr/>
      </p:nvGrpSpPr>
      <p:grpSpPr>
        <a:xfrm>
          <a:off x="0" y="0"/>
          <a:ext cx="0" cy="0"/>
          <a:chOff x="0" y="0"/>
          <a:chExt cx="0" cy="0"/>
        </a:xfrm>
      </p:grpSpPr>
      <p:sp>
        <p:nvSpPr>
          <p:cNvPr id="7" name="テキスト プレースホルダー 2">
            <a:extLst>
              <a:ext uri="{FF2B5EF4-FFF2-40B4-BE49-F238E27FC236}">
                <a16:creationId xmlns:a16="http://schemas.microsoft.com/office/drawing/2014/main" id="{AE7512FB-9F1A-1591-7A67-0A91373DBE30}"/>
              </a:ext>
            </a:extLst>
          </p:cNvPr>
          <p:cNvSpPr txBox="1">
            <a:spLocks/>
          </p:cNvSpPr>
          <p:nvPr/>
        </p:nvSpPr>
        <p:spPr>
          <a:xfrm>
            <a:off x="1332851" y="1605429"/>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情報セキュリティインシデント対応</a:t>
            </a:r>
          </a:p>
        </p:txBody>
      </p:sp>
      <p:sp>
        <p:nvSpPr>
          <p:cNvPr id="8" name="テキスト プレースホルダー 2">
            <a:extLst>
              <a:ext uri="{FF2B5EF4-FFF2-40B4-BE49-F238E27FC236}">
                <a16:creationId xmlns:a16="http://schemas.microsoft.com/office/drawing/2014/main" id="{F3424814-A017-8032-3279-47F28E03ED0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ISO/IEC 27002</a:t>
            </a:r>
            <a:r>
              <a:rPr lang="ja-JP" altLang="en-US" sz="4000" dirty="0">
                <a:latin typeface="BIZ UDPゴシック" panose="020B0400000000000000" pitchFamily="50" charset="-128"/>
                <a:ea typeface="BIZ UDPゴシック" panose="020B0400000000000000" pitchFamily="50" charset="-128"/>
              </a:rPr>
              <a:t>に基づく情報セキュリティインシデント管理策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79D5990-E14F-4BD6-C640-8525C5D08B8F}"/>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8F7882AF-9291-486B-6B25-EB8AC739AF5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5074F5DE-0217-416A-CBF2-DDADFDE2BA27}"/>
              </a:ext>
            </a:extLst>
          </p:cNvPr>
          <p:cNvSpPr txBox="1"/>
          <p:nvPr/>
        </p:nvSpPr>
        <p:spPr>
          <a:xfrm>
            <a:off x="1332852" y="2167029"/>
            <a:ext cx="15648862" cy="5974649"/>
          </a:xfrm>
          <a:prstGeom prst="rect">
            <a:avLst/>
          </a:prstGeom>
          <a:noFill/>
        </p:spPr>
        <p:txBody>
          <a:bodyPr wrap="square" lIns="91440" tIns="45720" rIns="91440" bIns="45720" anchor="t">
            <a:spAutoFit/>
          </a:bodyPr>
          <a:lstStyle/>
          <a:p>
            <a:pPr defTabSz="1046163">
              <a:lnSpc>
                <a:spcPct val="110000"/>
              </a:lnSpc>
            </a:pPr>
            <a:r>
              <a:rPr kumimoji="1" lang="ja-JP" altLang="en-US" sz="3200" b="1" dirty="0">
                <a:latin typeface="BIZ UDPゴシック" panose="020B0400000000000000" pitchFamily="50" charset="-128"/>
                <a:ea typeface="BIZ UDPゴシック" panose="020B0400000000000000" pitchFamily="50" charset="-128"/>
              </a:rPr>
              <a:t>情報セキュリティインシデント対応の位置づけ</a:t>
            </a:r>
            <a:endParaRPr kumimoji="1" lang="en-US" altLang="ja-JP" sz="3200" b="1" dirty="0">
              <a:latin typeface="BIZ UDPゴシック" panose="020B0400000000000000" pitchFamily="50" charset="-128"/>
              <a:ea typeface="BIZ UDPゴシック" panose="020B0400000000000000" pitchFamily="50" charset="-128"/>
            </a:endParaRPr>
          </a:p>
          <a:p>
            <a:pPr marL="514350" indent="-51435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情報セキュリティインシデント対応は組織的対策であり、サイバーセキュリティフレームワーク（</a:t>
            </a:r>
            <a:r>
              <a:rPr kumimoji="1" lang="en-US" altLang="ja-JP" sz="3200" dirty="0">
                <a:latin typeface="BIZ UDPゴシック" panose="020B0400000000000000" pitchFamily="50" charset="-128"/>
                <a:ea typeface="BIZ UDPゴシック" panose="020B0400000000000000" pitchFamily="50" charset="-128"/>
              </a:rPr>
              <a:t>CSF2.0</a:t>
            </a:r>
            <a:r>
              <a:rPr kumimoji="1" lang="ja-JP" altLang="en-US" sz="3200" dirty="0">
                <a:latin typeface="BIZ UDPゴシック" panose="020B0400000000000000" pitchFamily="50" charset="-128"/>
                <a:ea typeface="BIZ UDPゴシック" panose="020B0400000000000000" pitchFamily="50" charset="-128"/>
              </a:rPr>
              <a:t>）の </a:t>
            </a:r>
            <a:r>
              <a:rPr kumimoji="1" lang="en-US" altLang="ja-JP" sz="3200" dirty="0">
                <a:latin typeface="BIZ UDPゴシック" panose="020B0400000000000000" pitchFamily="50" charset="-128"/>
                <a:ea typeface="BIZ UDPゴシック" panose="020B0400000000000000" pitchFamily="50" charset="-128"/>
              </a:rPr>
              <a:t>Respond</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Recover </a:t>
            </a:r>
            <a:r>
              <a:rPr kumimoji="1" lang="ja-JP" altLang="en-US" sz="3200" dirty="0">
                <a:latin typeface="BIZ UDPゴシック" panose="020B0400000000000000" pitchFamily="50" charset="-128"/>
                <a:ea typeface="BIZ UDPゴシック" panose="020B0400000000000000" pitchFamily="50" charset="-128"/>
              </a:rPr>
              <a:t>機能に対応している</a:t>
            </a:r>
            <a:endParaRPr kumimoji="1" lang="en-US" altLang="ja-JP" sz="3200" dirty="0">
              <a:latin typeface="BIZ UDPゴシック" panose="020B0400000000000000" pitchFamily="50" charset="-128"/>
              <a:ea typeface="BIZ UDPゴシック" panose="020B0400000000000000" pitchFamily="50" charset="-128"/>
            </a:endParaRPr>
          </a:p>
          <a:p>
            <a:pPr defTabSz="1046163">
              <a:lnSpc>
                <a:spcPct val="110000"/>
              </a:lnSpc>
            </a:pPr>
            <a:endParaRPr lang="en-US" altLang="ja-JP" sz="3200" dirty="0">
              <a:latin typeface="BIZ UDPゴシック" panose="020B0400000000000000" pitchFamily="50" charset="-128"/>
              <a:ea typeface="BIZ UDPゴシック" panose="020B0400000000000000" pitchFamily="50" charset="-128"/>
            </a:endParaRPr>
          </a:p>
          <a:p>
            <a:pPr defTabSz="1046163">
              <a:lnSpc>
                <a:spcPct val="110000"/>
              </a:lnSpc>
            </a:pPr>
            <a:r>
              <a:rPr kumimoji="1" lang="ja-JP" altLang="en-US" sz="3200" b="1" dirty="0">
                <a:latin typeface="BIZ UDPゴシック" panose="020B0400000000000000" pitchFamily="50" charset="-128"/>
                <a:ea typeface="BIZ UDPゴシック" panose="020B0400000000000000" pitchFamily="50" charset="-128"/>
              </a:rPr>
              <a:t>管理策で求められる対応内容</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対応手順の整備、事象分析、証拠保全、関係者への報告を実施する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対応後は教訓を反映し、再発防止策を改善に繋げる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defTabSz="1046163">
              <a:lnSpc>
                <a:spcPct val="110000"/>
              </a:lnSpc>
            </a:pPr>
            <a:r>
              <a:rPr kumimoji="1" lang="ja-JP" altLang="en-US" sz="3200" b="1" dirty="0">
                <a:latin typeface="BIZ UDPゴシック" panose="020B0400000000000000" pitchFamily="50" charset="-128"/>
                <a:ea typeface="BIZ UDPゴシック" panose="020B0400000000000000" pitchFamily="50" charset="-128"/>
              </a:rPr>
              <a:t>技術的対策</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バックアップや冗長化は </a:t>
            </a:r>
            <a:r>
              <a:rPr kumimoji="1" lang="en-US" altLang="ja-JP" sz="3200" dirty="0">
                <a:latin typeface="BIZ UDPゴシック" panose="020B0400000000000000" pitchFamily="50" charset="-128"/>
                <a:ea typeface="BIZ UDPゴシック" panose="020B0400000000000000" pitchFamily="50" charset="-128"/>
              </a:rPr>
              <a:t>Recover </a:t>
            </a:r>
            <a:r>
              <a:rPr kumimoji="1" lang="ja-JP" altLang="en-US" sz="3200" dirty="0">
                <a:latin typeface="BIZ UDPゴシック" panose="020B0400000000000000" pitchFamily="50" charset="-128"/>
                <a:ea typeface="BIZ UDPゴシック" panose="020B0400000000000000" pitchFamily="50" charset="-128"/>
              </a:rPr>
              <a:t>の基盤となる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有効性は </a:t>
            </a:r>
            <a:r>
              <a:rPr kumimoji="1" lang="en-US" altLang="ja-JP" sz="3200" dirty="0">
                <a:latin typeface="BIZ UDPゴシック" panose="020B0400000000000000" pitchFamily="50" charset="-128"/>
                <a:ea typeface="BIZ UDPゴシック" panose="020B0400000000000000" pitchFamily="50" charset="-128"/>
              </a:rPr>
              <a:t>RTO</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RPO </a:t>
            </a:r>
            <a:r>
              <a:rPr kumimoji="1" lang="ja-JP" altLang="en-US" sz="3200" dirty="0">
                <a:latin typeface="BIZ UDPゴシック" panose="020B0400000000000000" pitchFamily="50" charset="-128"/>
                <a:ea typeface="BIZ UDPゴシック" panose="020B0400000000000000" pitchFamily="50" charset="-128"/>
              </a:rPr>
              <a:t>や訓練結果で評価する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80A5F91-1654-07E9-14E3-775DF2BF94D4}"/>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26-2.】</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P6</a:t>
            </a:r>
          </a:p>
        </p:txBody>
      </p:sp>
    </p:spTree>
    <p:extLst>
      <p:ext uri="{BB962C8B-B14F-4D97-AF65-F5344CB8AC3E}">
        <p14:creationId xmlns:p14="http://schemas.microsoft.com/office/powerpoint/2010/main" val="398877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897FD-6805-23A4-D6B9-97B4A6EA2439}"/>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594AA5E-7AF2-8F2D-2D55-1D87950F09ED}"/>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ISO/IEC 27002</a:t>
            </a:r>
            <a:r>
              <a:rPr lang="ja-JP" altLang="en-US" sz="4000" dirty="0">
                <a:latin typeface="BIZ UDPゴシック" panose="020B0400000000000000" pitchFamily="50" charset="-128"/>
                <a:ea typeface="BIZ UDPゴシック" panose="020B0400000000000000" pitchFamily="50" charset="-128"/>
              </a:rPr>
              <a:t>に基づく情報セキュリティインシデント管理策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1CA8CF7-E0D4-8615-4C10-2A77FCB75B15}"/>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42276E2D-BB7C-8396-EB0E-D60080E44B2D}"/>
              </a:ext>
            </a:extLst>
          </p:cNvPr>
          <p:cNvSpPr txBox="1">
            <a:spLocks/>
          </p:cNvSpPr>
          <p:nvPr/>
        </p:nvSpPr>
        <p:spPr>
          <a:xfrm>
            <a:off x="1332851" y="1605429"/>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情報セキュリティインシデント対応</a:t>
            </a:r>
          </a:p>
        </p:txBody>
      </p:sp>
      <p:sp>
        <p:nvSpPr>
          <p:cNvPr id="2" name="object 40">
            <a:extLst>
              <a:ext uri="{FF2B5EF4-FFF2-40B4-BE49-F238E27FC236}">
                <a16:creationId xmlns:a16="http://schemas.microsoft.com/office/drawing/2014/main" id="{D0EFF3DF-6281-0471-E571-5D64150E911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BEA9B893-4968-C453-F99B-DCF4365E0289}"/>
              </a:ext>
            </a:extLst>
          </p:cNvPr>
          <p:cNvSpPr txBox="1"/>
          <p:nvPr/>
        </p:nvSpPr>
        <p:spPr>
          <a:xfrm>
            <a:off x="1332852" y="2167029"/>
            <a:ext cx="15648862" cy="2182842"/>
          </a:xfrm>
          <a:prstGeom prst="rect">
            <a:avLst/>
          </a:prstGeom>
          <a:noFill/>
        </p:spPr>
        <p:txBody>
          <a:bodyPr wrap="square" lIns="91440" tIns="45720" rIns="91440" bIns="45720" anchor="t">
            <a:spAutoFit/>
          </a:bodyPr>
          <a:lstStyle/>
          <a:p>
            <a:pPr defTabSz="1046163">
              <a:lnSpc>
                <a:spcPct val="110000"/>
              </a:lnSpc>
            </a:pPr>
            <a:r>
              <a:rPr kumimoji="1" lang="ja-JP" altLang="en-US" sz="3200" b="1" dirty="0">
                <a:latin typeface="BIZ UDPゴシック" panose="020B0400000000000000" pitchFamily="50" charset="-128"/>
                <a:ea typeface="BIZ UDPゴシック" panose="020B0400000000000000" pitchFamily="50" charset="-128"/>
              </a:rPr>
              <a:t>マネジメントと改善</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経営層の統制とリスク判断が不可欠である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インシデント経験を学習し、手順や教育を継続的に改善することで、レジリエンスの「予測・適応」機能が定着する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DF2582-AADB-E5D8-8554-AD151B3CD6CA}"/>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26-2.】</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P6</a:t>
            </a:r>
          </a:p>
        </p:txBody>
      </p:sp>
      <p:sp>
        <p:nvSpPr>
          <p:cNvPr id="27" name="矢印: 山形 26">
            <a:extLst>
              <a:ext uri="{FF2B5EF4-FFF2-40B4-BE49-F238E27FC236}">
                <a16:creationId xmlns:a16="http://schemas.microsoft.com/office/drawing/2014/main" id="{5FA2FAB3-A379-8FAD-0498-42AB11A8B2E9}"/>
              </a:ext>
            </a:extLst>
          </p:cNvPr>
          <p:cNvSpPr/>
          <p:nvPr/>
        </p:nvSpPr>
        <p:spPr>
          <a:xfrm>
            <a:off x="6406132" y="5155836"/>
            <a:ext cx="2084832" cy="919525"/>
          </a:xfrm>
          <a:prstGeom prst="chevron">
            <a:avLst>
              <a:gd name="adj" fmla="val 14755"/>
            </a:avLst>
          </a:prstGeom>
          <a:solidFill>
            <a:srgbClr val="918CEA"/>
          </a:solidFill>
          <a:ln>
            <a:solidFill>
              <a:srgbClr val="918C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防御</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8" name="矢印: 山形 27">
            <a:extLst>
              <a:ext uri="{FF2B5EF4-FFF2-40B4-BE49-F238E27FC236}">
                <a16:creationId xmlns:a16="http://schemas.microsoft.com/office/drawing/2014/main" id="{BE5DB6C5-F000-F9E1-16A9-129DB65F870E}"/>
              </a:ext>
            </a:extLst>
          </p:cNvPr>
          <p:cNvSpPr/>
          <p:nvPr/>
        </p:nvSpPr>
        <p:spPr>
          <a:xfrm>
            <a:off x="8408191" y="5155836"/>
            <a:ext cx="2084832" cy="924971"/>
          </a:xfrm>
          <a:prstGeom prst="chevron">
            <a:avLst>
              <a:gd name="adj" fmla="val 14712"/>
            </a:avLst>
          </a:prstGeom>
          <a:solidFill>
            <a:srgbClr val="FAB647"/>
          </a:solidFill>
          <a:ln>
            <a:solidFill>
              <a:srgbClr val="FAB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検知</a:t>
            </a:r>
          </a:p>
        </p:txBody>
      </p:sp>
      <p:sp>
        <p:nvSpPr>
          <p:cNvPr id="29" name="矢印: 山形 28">
            <a:extLst>
              <a:ext uri="{FF2B5EF4-FFF2-40B4-BE49-F238E27FC236}">
                <a16:creationId xmlns:a16="http://schemas.microsoft.com/office/drawing/2014/main" id="{01CA2188-A3B9-EB2A-47BD-A6210B9654AE}"/>
              </a:ext>
            </a:extLst>
          </p:cNvPr>
          <p:cNvSpPr/>
          <p:nvPr/>
        </p:nvSpPr>
        <p:spPr>
          <a:xfrm>
            <a:off x="10410250" y="5158874"/>
            <a:ext cx="2084832" cy="919525"/>
          </a:xfrm>
          <a:prstGeom prst="chevron">
            <a:avLst>
              <a:gd name="adj" fmla="val 14619"/>
            </a:avLst>
          </a:prstGeom>
          <a:solidFill>
            <a:srgbClr val="E47677"/>
          </a:solidFill>
          <a:ln>
            <a:solidFill>
              <a:srgbClr val="E476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対応</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0" name="矢印: 山形 29">
            <a:extLst>
              <a:ext uri="{FF2B5EF4-FFF2-40B4-BE49-F238E27FC236}">
                <a16:creationId xmlns:a16="http://schemas.microsoft.com/office/drawing/2014/main" id="{0933CA70-2B9D-859F-390E-136EC70B6CCB}"/>
              </a:ext>
            </a:extLst>
          </p:cNvPr>
          <p:cNvSpPr/>
          <p:nvPr/>
        </p:nvSpPr>
        <p:spPr>
          <a:xfrm>
            <a:off x="12412311" y="5158875"/>
            <a:ext cx="2084832" cy="919526"/>
          </a:xfrm>
          <a:prstGeom prst="chevron">
            <a:avLst>
              <a:gd name="adj" fmla="val 14166"/>
            </a:avLst>
          </a:prstGeom>
          <a:solidFill>
            <a:srgbClr val="7EF49E"/>
          </a:solidFill>
          <a:ln>
            <a:solidFill>
              <a:srgbClr val="7EF4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復旧</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ECA4CF1F-40DD-DB26-BB59-36737A8469E1}"/>
              </a:ext>
            </a:extLst>
          </p:cNvPr>
          <p:cNvGrpSpPr/>
          <p:nvPr/>
        </p:nvGrpSpPr>
        <p:grpSpPr>
          <a:xfrm>
            <a:off x="1901118" y="4613153"/>
            <a:ext cx="14801119" cy="4228695"/>
            <a:chOff x="1952634" y="4613153"/>
            <a:chExt cx="14801119" cy="4228695"/>
          </a:xfrm>
        </p:grpSpPr>
        <p:sp>
          <p:nvSpPr>
            <p:cNvPr id="31" name="矢印: 山形 30">
              <a:extLst>
                <a:ext uri="{FF2B5EF4-FFF2-40B4-BE49-F238E27FC236}">
                  <a16:creationId xmlns:a16="http://schemas.microsoft.com/office/drawing/2014/main" id="{9BC1CD26-D095-7F8B-AEBB-0A09160BFCA7}"/>
                </a:ext>
              </a:extLst>
            </p:cNvPr>
            <p:cNvSpPr/>
            <p:nvPr/>
          </p:nvSpPr>
          <p:spPr>
            <a:xfrm>
              <a:off x="4385785" y="6155550"/>
              <a:ext cx="10189883" cy="919525"/>
            </a:xfrm>
            <a:prstGeom prst="chevron">
              <a:avLst>
                <a:gd name="adj" fmla="val 21860"/>
              </a:avLst>
            </a:prstGeom>
            <a:solidFill>
              <a:srgbClr val="FAF2A4"/>
            </a:solidFill>
            <a:ln>
              <a:solidFill>
                <a:srgbClr val="FAF2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ガバナンス</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nvGrpSpPr>
            <p:cNvPr id="46" name="グループ化 45">
              <a:extLst>
                <a:ext uri="{FF2B5EF4-FFF2-40B4-BE49-F238E27FC236}">
                  <a16:creationId xmlns:a16="http://schemas.microsoft.com/office/drawing/2014/main" id="{91A671BE-FDE4-2465-9533-E9E12DED4DDD}"/>
                </a:ext>
              </a:extLst>
            </p:cNvPr>
            <p:cNvGrpSpPr/>
            <p:nvPr/>
          </p:nvGrpSpPr>
          <p:grpSpPr>
            <a:xfrm>
              <a:off x="1952634" y="4613153"/>
              <a:ext cx="14801119" cy="4228695"/>
              <a:chOff x="1952634" y="4613153"/>
              <a:chExt cx="14801119" cy="4228695"/>
            </a:xfrm>
          </p:grpSpPr>
          <p:sp>
            <p:nvSpPr>
              <p:cNvPr id="25" name="矢印: 山形 24">
                <a:extLst>
                  <a:ext uri="{FF2B5EF4-FFF2-40B4-BE49-F238E27FC236}">
                    <a16:creationId xmlns:a16="http://schemas.microsoft.com/office/drawing/2014/main" id="{2236B997-F793-CACA-88E0-8D703E4CBFB9}"/>
                  </a:ext>
                </a:extLst>
              </p:cNvPr>
              <p:cNvSpPr/>
              <p:nvPr/>
            </p:nvSpPr>
            <p:spPr>
              <a:xfrm>
                <a:off x="4376641" y="5155837"/>
                <a:ext cx="2084832" cy="928402"/>
              </a:xfrm>
              <a:prstGeom prst="chevron">
                <a:avLst>
                  <a:gd name="adj" fmla="val 15883"/>
                </a:avLst>
              </a:prstGeom>
              <a:solidFill>
                <a:srgbClr val="4CB3E0"/>
              </a:solidFill>
              <a:ln>
                <a:solidFill>
                  <a:srgbClr val="4CB3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識別</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grpSp>
            <p:nvGrpSpPr>
              <p:cNvPr id="45" name="グループ化 44">
                <a:extLst>
                  <a:ext uri="{FF2B5EF4-FFF2-40B4-BE49-F238E27FC236}">
                    <a16:creationId xmlns:a16="http://schemas.microsoft.com/office/drawing/2014/main" id="{8DC37C51-7DF9-A222-6A9A-94768395998C}"/>
                  </a:ext>
                </a:extLst>
              </p:cNvPr>
              <p:cNvGrpSpPr/>
              <p:nvPr/>
            </p:nvGrpSpPr>
            <p:grpSpPr>
              <a:xfrm>
                <a:off x="1952634" y="4613153"/>
                <a:ext cx="14801119" cy="4228695"/>
                <a:chOff x="1952634" y="4613153"/>
                <a:chExt cx="14801119" cy="4228695"/>
              </a:xfrm>
            </p:grpSpPr>
            <p:grpSp>
              <p:nvGrpSpPr>
                <p:cNvPr id="6" name="グループ化 5">
                  <a:extLst>
                    <a:ext uri="{FF2B5EF4-FFF2-40B4-BE49-F238E27FC236}">
                      <a16:creationId xmlns:a16="http://schemas.microsoft.com/office/drawing/2014/main" id="{061BBABB-D138-DB2B-E71C-20E4721DF9E6}"/>
                    </a:ext>
                  </a:extLst>
                </p:cNvPr>
                <p:cNvGrpSpPr/>
                <p:nvPr/>
              </p:nvGrpSpPr>
              <p:grpSpPr>
                <a:xfrm>
                  <a:off x="4382521" y="4613153"/>
                  <a:ext cx="10048850" cy="400110"/>
                  <a:chOff x="4339717" y="4042937"/>
                  <a:chExt cx="10048850" cy="400110"/>
                </a:xfrm>
              </p:grpSpPr>
              <p:cxnSp>
                <p:nvCxnSpPr>
                  <p:cNvPr id="22" name="直線矢印コネクタ 21">
                    <a:extLst>
                      <a:ext uri="{FF2B5EF4-FFF2-40B4-BE49-F238E27FC236}">
                        <a16:creationId xmlns:a16="http://schemas.microsoft.com/office/drawing/2014/main" id="{5BAE5FCF-F173-0A34-8890-C092A26E6E1B}"/>
                      </a:ext>
                    </a:extLst>
                  </p:cNvPr>
                  <p:cNvCxnSpPr/>
                  <p:nvPr/>
                </p:nvCxnSpPr>
                <p:spPr>
                  <a:xfrm>
                    <a:off x="4339717" y="4443047"/>
                    <a:ext cx="10048850" cy="0"/>
                  </a:xfrm>
                  <a:prstGeom prst="straightConnector1">
                    <a:avLst/>
                  </a:prstGeom>
                  <a:ln w="31750">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テキスト ボックス 22">
                    <a:extLst>
                      <a:ext uri="{FF2B5EF4-FFF2-40B4-BE49-F238E27FC236}">
                        <a16:creationId xmlns:a16="http://schemas.microsoft.com/office/drawing/2014/main" id="{CB77557E-3381-DB80-AAC6-C79E5BFFF417}"/>
                      </a:ext>
                    </a:extLst>
                  </p:cNvPr>
                  <p:cNvSpPr txBox="1"/>
                  <p:nvPr/>
                </p:nvSpPr>
                <p:spPr>
                  <a:xfrm>
                    <a:off x="5732248" y="4042937"/>
                    <a:ext cx="7237879" cy="400110"/>
                  </a:xfrm>
                  <a:prstGeom prst="rect">
                    <a:avLst/>
                  </a:prstGeom>
                  <a:noFill/>
                </p:spPr>
                <p:txBody>
                  <a:bodyPr wrap="none" rtlCol="0">
                    <a:spAutoFit/>
                  </a:bodyPr>
                  <a:lstStyle/>
                  <a:p>
                    <a:pPr algn="r" defTabSz="803275">
                      <a:tabLst>
                        <a:tab pos="633413" algn="l"/>
                      </a:tabLst>
                    </a:pPr>
                    <a:r>
                      <a:rPr kumimoji="1" lang="en-US" altLang="ja-JP" sz="2000" dirty="0">
                        <a:latin typeface="BIZ UDPゴシック" panose="020B0400000000000000" pitchFamily="50" charset="-128"/>
                        <a:ea typeface="BIZ UDPゴシック" panose="020B0400000000000000" pitchFamily="50" charset="-128"/>
                      </a:rPr>
                      <a:t>NIST</a:t>
                    </a:r>
                    <a:r>
                      <a:rPr kumimoji="1" lang="ja-JP" altLang="en-US" sz="2000" dirty="0">
                        <a:latin typeface="BIZ UDPゴシック" panose="020B0400000000000000" pitchFamily="50" charset="-128"/>
                        <a:ea typeface="BIZ UDPゴシック" panose="020B0400000000000000" pitchFamily="50" charset="-128"/>
                      </a:rPr>
                      <a:t>サイバーセキュリティフレームワーク</a:t>
                    </a:r>
                    <a:r>
                      <a:rPr kumimoji="1" lang="en-US" altLang="ja-JP" sz="2000" dirty="0">
                        <a:latin typeface="BIZ UDPゴシック" panose="020B0400000000000000" pitchFamily="50" charset="-128"/>
                        <a:ea typeface="BIZ UDPゴシック" panose="020B0400000000000000" pitchFamily="50" charset="-128"/>
                      </a:rPr>
                      <a:t>2.0</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CSF2.0</a:t>
                    </a:r>
                    <a:r>
                      <a:rPr kumimoji="1" lang="ja-JP" altLang="en-US" sz="2000" dirty="0">
                        <a:latin typeface="BIZ UDPゴシック" panose="020B0400000000000000" pitchFamily="50" charset="-128"/>
                        <a:ea typeface="BIZ UDPゴシック" panose="020B0400000000000000" pitchFamily="50" charset="-128"/>
                      </a:rPr>
                      <a:t>）機能</a:t>
                    </a:r>
                  </a:p>
                </p:txBody>
              </p:sp>
            </p:grpSp>
            <p:grpSp>
              <p:nvGrpSpPr>
                <p:cNvPr id="44" name="グループ化 43">
                  <a:extLst>
                    <a:ext uri="{FF2B5EF4-FFF2-40B4-BE49-F238E27FC236}">
                      <a16:creationId xmlns:a16="http://schemas.microsoft.com/office/drawing/2014/main" id="{DE54A0E8-E595-BF1D-2666-450E2466F2FF}"/>
                    </a:ext>
                  </a:extLst>
                </p:cNvPr>
                <p:cNvGrpSpPr/>
                <p:nvPr/>
              </p:nvGrpSpPr>
              <p:grpSpPr>
                <a:xfrm>
                  <a:off x="1952634" y="5022141"/>
                  <a:ext cx="14801119" cy="3819707"/>
                  <a:chOff x="1952634" y="5022141"/>
                  <a:chExt cx="14801119" cy="3819707"/>
                </a:xfrm>
              </p:grpSpPr>
              <p:sp>
                <p:nvSpPr>
                  <p:cNvPr id="24" name="テキスト ボックス 23">
                    <a:extLst>
                      <a:ext uri="{FF2B5EF4-FFF2-40B4-BE49-F238E27FC236}">
                        <a16:creationId xmlns:a16="http://schemas.microsoft.com/office/drawing/2014/main" id="{4184716F-893E-E223-2D48-73F471677AAB}"/>
                      </a:ext>
                    </a:extLst>
                  </p:cNvPr>
                  <p:cNvSpPr txBox="1"/>
                  <p:nvPr/>
                </p:nvSpPr>
                <p:spPr>
                  <a:xfrm>
                    <a:off x="5589296" y="8318628"/>
                    <a:ext cx="7366119" cy="523220"/>
                  </a:xfrm>
                  <a:prstGeom prst="rect">
                    <a:avLst/>
                  </a:prstGeom>
                  <a:noFill/>
                </p:spPr>
                <p:txBody>
                  <a:bodyPr wrap="none" rtlCol="0">
                    <a:spAutoFit/>
                  </a:bodyPr>
                  <a:lstStyle/>
                  <a:p>
                    <a:pPr algn="r" defTabSz="803275">
                      <a:tabLst>
                        <a:tab pos="633413" algn="l"/>
                      </a:tabLst>
                    </a:pPr>
                    <a:r>
                      <a:rPr kumimoji="1" lang="ja-JP" altLang="en-US" sz="2800" b="1" dirty="0">
                        <a:latin typeface="BIZ UDゴシック" panose="020B0400000000000000" pitchFamily="49" charset="-128"/>
                        <a:ea typeface="BIZ UDゴシック" panose="020B0400000000000000" pitchFamily="49" charset="-128"/>
                      </a:rPr>
                      <a:t>情報セキュリティインシデント対応イメージ</a:t>
                    </a:r>
                  </a:p>
                </p:txBody>
              </p:sp>
              <p:cxnSp>
                <p:nvCxnSpPr>
                  <p:cNvPr id="36" name="直線矢印コネクタ 35">
                    <a:extLst>
                      <a:ext uri="{FF2B5EF4-FFF2-40B4-BE49-F238E27FC236}">
                        <a16:creationId xmlns:a16="http://schemas.microsoft.com/office/drawing/2014/main" id="{C211EF19-A593-79BC-420F-C6F387FAF504}"/>
                      </a:ext>
                    </a:extLst>
                  </p:cNvPr>
                  <p:cNvCxnSpPr/>
                  <p:nvPr/>
                </p:nvCxnSpPr>
                <p:spPr>
                  <a:xfrm>
                    <a:off x="4347010" y="5022141"/>
                    <a:ext cx="10048850" cy="0"/>
                  </a:xfrm>
                  <a:prstGeom prst="straightConnector1">
                    <a:avLst/>
                  </a:prstGeom>
                  <a:ln w="31750">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39" name="矢印: 山形 38">
                    <a:extLst>
                      <a:ext uri="{FF2B5EF4-FFF2-40B4-BE49-F238E27FC236}">
                        <a16:creationId xmlns:a16="http://schemas.microsoft.com/office/drawing/2014/main" id="{10F5D26F-8421-886A-3E36-303F3A0EF2AA}"/>
                      </a:ext>
                    </a:extLst>
                  </p:cNvPr>
                  <p:cNvSpPr/>
                  <p:nvPr/>
                </p:nvSpPr>
                <p:spPr>
                  <a:xfrm>
                    <a:off x="6388111" y="5164714"/>
                    <a:ext cx="2084832" cy="919525"/>
                  </a:xfrm>
                  <a:prstGeom prst="chevron">
                    <a:avLst>
                      <a:gd name="adj" fmla="val 14755"/>
                    </a:avLst>
                  </a:prstGeom>
                  <a:solidFill>
                    <a:srgbClr val="918CEA"/>
                  </a:solidFill>
                  <a:ln>
                    <a:solidFill>
                      <a:srgbClr val="918C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防御</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40" name="矢印: 山形 39">
                    <a:extLst>
                      <a:ext uri="{FF2B5EF4-FFF2-40B4-BE49-F238E27FC236}">
                        <a16:creationId xmlns:a16="http://schemas.microsoft.com/office/drawing/2014/main" id="{BADA9CCF-05B1-87CD-4349-2E779BCFE87B}"/>
                      </a:ext>
                    </a:extLst>
                  </p:cNvPr>
                  <p:cNvSpPr/>
                  <p:nvPr/>
                </p:nvSpPr>
                <p:spPr>
                  <a:xfrm>
                    <a:off x="8399581" y="5164714"/>
                    <a:ext cx="2084832" cy="924971"/>
                  </a:xfrm>
                  <a:prstGeom prst="chevron">
                    <a:avLst>
                      <a:gd name="adj" fmla="val 14712"/>
                    </a:avLst>
                  </a:prstGeom>
                  <a:solidFill>
                    <a:srgbClr val="FAB647"/>
                  </a:solidFill>
                  <a:ln>
                    <a:solidFill>
                      <a:srgbClr val="FAB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検知</a:t>
                    </a:r>
                  </a:p>
                </p:txBody>
              </p:sp>
              <p:sp>
                <p:nvSpPr>
                  <p:cNvPr id="41" name="矢印: 山形 40">
                    <a:extLst>
                      <a:ext uri="{FF2B5EF4-FFF2-40B4-BE49-F238E27FC236}">
                        <a16:creationId xmlns:a16="http://schemas.microsoft.com/office/drawing/2014/main" id="{B92631CB-31D7-0CEC-A697-2231043DF0C3}"/>
                      </a:ext>
                    </a:extLst>
                  </p:cNvPr>
                  <p:cNvSpPr/>
                  <p:nvPr/>
                </p:nvSpPr>
                <p:spPr>
                  <a:xfrm>
                    <a:off x="10411051" y="5167752"/>
                    <a:ext cx="2084832" cy="919525"/>
                  </a:xfrm>
                  <a:prstGeom prst="chevron">
                    <a:avLst>
                      <a:gd name="adj" fmla="val 14619"/>
                    </a:avLst>
                  </a:prstGeom>
                  <a:solidFill>
                    <a:srgbClr val="E47677"/>
                  </a:solidFill>
                  <a:ln>
                    <a:solidFill>
                      <a:srgbClr val="E476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対応</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2" name="矢印: 山形 41">
                    <a:extLst>
                      <a:ext uri="{FF2B5EF4-FFF2-40B4-BE49-F238E27FC236}">
                        <a16:creationId xmlns:a16="http://schemas.microsoft.com/office/drawing/2014/main" id="{0CA5F028-2626-E3A9-D2D0-1DA0CC9EA241}"/>
                      </a:ext>
                    </a:extLst>
                  </p:cNvPr>
                  <p:cNvSpPr/>
                  <p:nvPr/>
                </p:nvSpPr>
                <p:spPr>
                  <a:xfrm>
                    <a:off x="12422520" y="5167753"/>
                    <a:ext cx="2084832" cy="919526"/>
                  </a:xfrm>
                  <a:prstGeom prst="chevron">
                    <a:avLst>
                      <a:gd name="adj" fmla="val 14166"/>
                    </a:avLst>
                  </a:prstGeom>
                  <a:solidFill>
                    <a:srgbClr val="7EF49E"/>
                  </a:solidFill>
                  <a:ln>
                    <a:solidFill>
                      <a:srgbClr val="7EF4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復旧</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2" name="矢印: 山形 31">
                    <a:extLst>
                      <a:ext uri="{FF2B5EF4-FFF2-40B4-BE49-F238E27FC236}">
                        <a16:creationId xmlns:a16="http://schemas.microsoft.com/office/drawing/2014/main" id="{5E403011-1023-3B3A-F6F8-64B452A58BC7}"/>
                      </a:ext>
                    </a:extLst>
                  </p:cNvPr>
                  <p:cNvSpPr/>
                  <p:nvPr/>
                </p:nvSpPr>
                <p:spPr>
                  <a:xfrm>
                    <a:off x="1952634" y="6707034"/>
                    <a:ext cx="3803071" cy="1646090"/>
                  </a:xfrm>
                  <a:prstGeom prst="chevron">
                    <a:avLst>
                      <a:gd name="adj" fmla="val 15149"/>
                    </a:avLst>
                  </a:prstGeom>
                  <a:solidFill>
                    <a:srgbClr val="B4E5A2"/>
                  </a:solidFill>
                  <a:ln>
                    <a:solidFill>
                      <a:srgbClr val="B4E5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3200" dirty="0">
                        <a:solidFill>
                          <a:schemeClr val="tx1"/>
                        </a:solidFill>
                        <a:latin typeface="BIZ UDPゴシック" panose="020B0400000000000000" pitchFamily="50" charset="-128"/>
                        <a:ea typeface="BIZ UDPゴシック" panose="020B0400000000000000" pitchFamily="50" charset="-128"/>
                      </a:rPr>
                      <a:t>予測</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2000" dirty="0">
                        <a:solidFill>
                          <a:schemeClr val="tx1"/>
                        </a:solidFill>
                        <a:latin typeface="BIZ UDPゴシック" panose="020B0400000000000000" pitchFamily="50" charset="-128"/>
                        <a:ea typeface="BIZ UDPゴシック" panose="020B0400000000000000" pitchFamily="50" charset="-128"/>
                      </a:rPr>
                      <a:t>手順整備</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2000" dirty="0">
                        <a:solidFill>
                          <a:schemeClr val="tx1"/>
                        </a:solidFill>
                        <a:latin typeface="BIZ UDPゴシック" panose="020B0400000000000000" pitchFamily="50" charset="-128"/>
                        <a:ea typeface="BIZ UDPゴシック" panose="020B0400000000000000" pitchFamily="50" charset="-128"/>
                      </a:rPr>
                      <a:t>連絡体制</a:t>
                    </a:r>
                    <a:endParaRPr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33" name="矢印: 山形 32">
                    <a:extLst>
                      <a:ext uri="{FF2B5EF4-FFF2-40B4-BE49-F238E27FC236}">
                        <a16:creationId xmlns:a16="http://schemas.microsoft.com/office/drawing/2014/main" id="{65145FA7-3A2E-6BF2-8B79-69EBFF7E8FC6}"/>
                      </a:ext>
                    </a:extLst>
                  </p:cNvPr>
                  <p:cNvSpPr/>
                  <p:nvPr/>
                </p:nvSpPr>
                <p:spPr>
                  <a:xfrm>
                    <a:off x="12955415" y="6707034"/>
                    <a:ext cx="3798338" cy="1646090"/>
                  </a:xfrm>
                  <a:prstGeom prst="chevron">
                    <a:avLst>
                      <a:gd name="adj" fmla="val 15149"/>
                    </a:avLst>
                  </a:prstGeom>
                  <a:solidFill>
                    <a:srgbClr val="009F40"/>
                  </a:solidFill>
                  <a:ln>
                    <a:solidFill>
                      <a:srgbClr val="009F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3200" dirty="0">
                        <a:solidFill>
                          <a:schemeClr val="bg1"/>
                        </a:solidFill>
                        <a:latin typeface="BIZ UDPゴシック" panose="020B0400000000000000" pitchFamily="50" charset="-128"/>
                        <a:ea typeface="BIZ UDPゴシック" panose="020B0400000000000000" pitchFamily="50" charset="-128"/>
                      </a:rPr>
                      <a:t>適応</a:t>
                    </a:r>
                    <a:endParaRPr lang="en-US" altLang="ja-JP" sz="3200" dirty="0">
                      <a:solidFill>
                        <a:schemeClr val="bg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2000" dirty="0">
                        <a:solidFill>
                          <a:schemeClr val="bg1"/>
                        </a:solidFill>
                        <a:latin typeface="BIZ UDPゴシック" panose="020B0400000000000000" pitchFamily="50" charset="-128"/>
                        <a:ea typeface="BIZ UDPゴシック" panose="020B0400000000000000" pitchFamily="50" charset="-128"/>
                      </a:rPr>
                      <a:t>教訓反映</a:t>
                    </a:r>
                    <a:endParaRPr lang="en-US" altLang="ja-JP" sz="2000" dirty="0">
                      <a:solidFill>
                        <a:schemeClr val="bg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2000" dirty="0">
                        <a:solidFill>
                          <a:schemeClr val="bg1"/>
                        </a:solidFill>
                        <a:latin typeface="BIZ UDPゴシック" panose="020B0400000000000000" pitchFamily="50" charset="-128"/>
                        <a:ea typeface="BIZ UDPゴシック" panose="020B0400000000000000" pitchFamily="50" charset="-128"/>
                      </a:rPr>
                      <a:t>手順更新</a:t>
                    </a:r>
                    <a:endParaRPr lang="en-US" altLang="ja-JP" sz="2000" dirty="0">
                      <a:solidFill>
                        <a:schemeClr val="bg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2000" dirty="0">
                        <a:solidFill>
                          <a:schemeClr val="bg1"/>
                        </a:solidFill>
                        <a:latin typeface="BIZ UDPゴシック" panose="020B0400000000000000" pitchFamily="50" charset="-128"/>
                        <a:ea typeface="BIZ UDPゴシック" panose="020B0400000000000000" pitchFamily="50" charset="-128"/>
                      </a:rPr>
                      <a:t>訓練強化</a:t>
                    </a:r>
                    <a:endParaRPr lang="ja-JP" altLang="en-US" sz="1800" dirty="0">
                      <a:solidFill>
                        <a:schemeClr val="tx1"/>
                      </a:solidFill>
                      <a:latin typeface="BIZ UDPゴシック" panose="020B0400000000000000" pitchFamily="50" charset="-128"/>
                      <a:ea typeface="BIZ UDPゴシック" panose="020B0400000000000000" pitchFamily="50" charset="-128"/>
                    </a:endParaRPr>
                  </a:p>
                </p:txBody>
              </p:sp>
            </p:grpSp>
          </p:grpSp>
        </p:grpSp>
      </p:grpSp>
      <p:sp>
        <p:nvSpPr>
          <p:cNvPr id="9" name="テキスト ボックス 8">
            <a:extLst>
              <a:ext uri="{FF2B5EF4-FFF2-40B4-BE49-F238E27FC236}">
                <a16:creationId xmlns:a16="http://schemas.microsoft.com/office/drawing/2014/main" id="{B7661784-0B05-5AA8-83C7-5CC3C6D75428}"/>
              </a:ext>
            </a:extLst>
          </p:cNvPr>
          <p:cNvSpPr txBox="1"/>
          <p:nvPr/>
        </p:nvSpPr>
        <p:spPr>
          <a:xfrm>
            <a:off x="6393203" y="8788376"/>
            <a:ext cx="10302916" cy="600164"/>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図</a:t>
            </a:r>
            <a:r>
              <a:rPr lang="en-US" altLang="ja-JP" sz="1100" dirty="0">
                <a:latin typeface="BIZ UDPゴシック" panose="020B0400000000000000" pitchFamily="50" charset="-128"/>
                <a:ea typeface="BIZ UDPゴシック" panose="020B0400000000000000" pitchFamily="50" charset="-128"/>
              </a:rPr>
              <a:t>3. </a:t>
            </a:r>
            <a:r>
              <a:rPr lang="ja-JP" altLang="en-US" sz="1100" dirty="0">
                <a:latin typeface="BIZ UDPゴシック" panose="020B0400000000000000" pitchFamily="50" charset="-128"/>
                <a:ea typeface="BIZ UDPゴシック" panose="020B0400000000000000" pitchFamily="50" charset="-128"/>
              </a:rPr>
              <a:t>情報セキュリティインシデント対応イメージ</a:t>
            </a:r>
          </a:p>
          <a:p>
            <a:r>
              <a:rPr lang="en-US" altLang="ja-JP" sz="1100" dirty="0">
                <a:latin typeface="BIZ UDPゴシック" panose="020B0400000000000000" pitchFamily="50" charset="-128"/>
                <a:ea typeface="BIZ UDPゴシック" panose="020B0400000000000000" pitchFamily="50" charset="-128"/>
              </a:rPr>
              <a:t>IPA </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The NIST Cybersecurity Framework (CSF) 2.0</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2024</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月）」 の翻訳版をもとに作成</a:t>
            </a:r>
          </a:p>
          <a:p>
            <a:r>
              <a:rPr lang="en-US" altLang="ja-JP" sz="1100" dirty="0">
                <a:latin typeface="BIZ UDPゴシック" panose="020B0400000000000000" pitchFamily="50" charset="-128"/>
                <a:ea typeface="BIZ UDPゴシック" panose="020B0400000000000000" pitchFamily="50" charset="-128"/>
              </a:rPr>
              <a:t>https://www.ipa.go.jp/security/reports/oversea/nist/ug65p90000019cp4-att/begoj9000000d400.pdf</a:t>
            </a:r>
          </a:p>
        </p:txBody>
      </p:sp>
    </p:spTree>
    <p:extLst>
      <p:ext uri="{BB962C8B-B14F-4D97-AF65-F5344CB8AC3E}">
        <p14:creationId xmlns:p14="http://schemas.microsoft.com/office/powerpoint/2010/main" val="252054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4377-CC24-BE14-C092-81CC01F29CFE}"/>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2157FB03-5317-C8F6-B09C-8871ABF69C2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サイバーレジリエンス戦略としての</a:t>
            </a:r>
            <a:r>
              <a:rPr lang="en-US" altLang="ja-JP" sz="4000" dirty="0">
                <a:latin typeface="BIZ UDPゴシック" panose="020B0400000000000000" pitchFamily="50" charset="-128"/>
                <a:ea typeface="BIZ UDPゴシック" panose="020B0400000000000000" pitchFamily="50" charset="-128"/>
              </a:rPr>
              <a:t>NIST CSF 2.0</a:t>
            </a:r>
            <a:r>
              <a:rPr lang="ja-JP" altLang="en-US" sz="4000" dirty="0">
                <a:latin typeface="BIZ UDPゴシック" panose="020B0400000000000000" pitchFamily="50" charset="-128"/>
                <a:ea typeface="BIZ UDPゴシック" panose="020B0400000000000000" pitchFamily="50" charset="-128"/>
              </a:rPr>
              <a:t>フレームワーク</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4D5F8116-C89B-9D5C-DA5C-6696E96C0C9D}"/>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0065693F-981A-7B46-D474-DC4DF018A878}"/>
              </a:ext>
            </a:extLst>
          </p:cNvPr>
          <p:cNvSpPr txBox="1">
            <a:spLocks/>
          </p:cNvSpPr>
          <p:nvPr/>
        </p:nvSpPr>
        <p:spPr>
          <a:xfrm>
            <a:off x="1332851" y="160543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サイバーセキュリティフレームワーク（</a:t>
            </a:r>
            <a:r>
              <a:rPr lang="en-US" altLang="ja-JP" sz="3600" dirty="0">
                <a:latin typeface="BIZ UDPゴシック" panose="020B0400000000000000" pitchFamily="50" charset="-128"/>
                <a:ea typeface="BIZ UDPゴシック" panose="020B0400000000000000" pitchFamily="50" charset="-128"/>
              </a:rPr>
              <a:t>CSF</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2.0</a:t>
            </a:r>
            <a:endParaRPr lang="ja-JP" altLang="en-US" sz="36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1883D1D7-69EA-D543-9AEA-0E60552B53B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E234A278-F90D-CEFF-CB63-73A280D014BE}"/>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26-3.】</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a:t>
            </a:r>
          </a:p>
        </p:txBody>
      </p:sp>
      <p:sp>
        <p:nvSpPr>
          <p:cNvPr id="4" name="テキスト ボックス 3">
            <a:extLst>
              <a:ext uri="{FF2B5EF4-FFF2-40B4-BE49-F238E27FC236}">
                <a16:creationId xmlns:a16="http://schemas.microsoft.com/office/drawing/2014/main" id="{6C9D9BA2-F317-6A67-AE79-BE489E9212E4}"/>
              </a:ext>
            </a:extLst>
          </p:cNvPr>
          <p:cNvSpPr txBox="1"/>
          <p:nvPr/>
        </p:nvSpPr>
        <p:spPr>
          <a:xfrm>
            <a:off x="1332852" y="2167031"/>
            <a:ext cx="15648862" cy="2182842"/>
          </a:xfrm>
          <a:prstGeom prst="rect">
            <a:avLst/>
          </a:prstGeom>
          <a:noFill/>
        </p:spPr>
        <p:txBody>
          <a:bodyPr wrap="square" lIns="91440" tIns="45720" rIns="91440" bIns="45720" anchor="t">
            <a:spAutoFit/>
          </a:bodyPr>
          <a:lstStyle/>
          <a:p>
            <a:pPr defTabSz="1046163">
              <a:lnSpc>
                <a:spcPct val="110000"/>
              </a:lnSpc>
            </a:pPr>
            <a:r>
              <a:rPr kumimoji="1" lang="en-US" altLang="ja-JP" sz="3200" b="1" dirty="0">
                <a:latin typeface="BIZ UDPゴシック" panose="020B0400000000000000" pitchFamily="50" charset="-128"/>
                <a:ea typeface="BIZ UDPゴシック" panose="020B0400000000000000" pitchFamily="50" charset="-128"/>
              </a:rPr>
              <a:t>NIST CSF 2.0</a:t>
            </a:r>
            <a:r>
              <a:rPr kumimoji="1" lang="ja-JP" altLang="en-US" sz="3200" b="1" dirty="0">
                <a:latin typeface="BIZ UDPゴシック" panose="020B0400000000000000" pitchFamily="50" charset="-128"/>
                <a:ea typeface="BIZ UDPゴシック" panose="020B0400000000000000" pitchFamily="50" charset="-128"/>
              </a:rPr>
              <a:t>とサイバーレジリエンス</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Govern</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Identify</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Protect</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Detect</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Respond</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Recover </a:t>
            </a:r>
            <a:r>
              <a:rPr kumimoji="1" lang="ja-JP" altLang="en-US" sz="3200" dirty="0">
                <a:latin typeface="BIZ UDPゴシック" panose="020B0400000000000000" pitchFamily="50" charset="-128"/>
                <a:ea typeface="BIZ UDPゴシック" panose="020B0400000000000000" pitchFamily="50" charset="-128"/>
              </a:rPr>
              <a:t>の</a:t>
            </a:r>
            <a:r>
              <a:rPr kumimoji="1" lang="en-US" altLang="ja-JP" sz="3200" dirty="0">
                <a:latin typeface="BIZ UDPゴシック" panose="020B0400000000000000" pitchFamily="50" charset="-128"/>
                <a:ea typeface="BIZ UDPゴシック" panose="020B0400000000000000" pitchFamily="50" charset="-128"/>
              </a:rPr>
              <a:t>6</a:t>
            </a:r>
            <a:r>
              <a:rPr kumimoji="1" lang="ja-JP" altLang="en-US" sz="3200" dirty="0">
                <a:latin typeface="BIZ UDPゴシック" panose="020B0400000000000000" pitchFamily="50" charset="-128"/>
                <a:ea typeface="BIZ UDPゴシック" panose="020B0400000000000000" pitchFamily="50" charset="-128"/>
              </a:rPr>
              <a:t>機能</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サイバーレジリエンスの中心は </a:t>
            </a:r>
            <a:r>
              <a:rPr kumimoji="1" lang="en-US" altLang="ja-JP" sz="3200" dirty="0">
                <a:latin typeface="BIZ UDPゴシック" panose="020B0400000000000000" pitchFamily="50" charset="-128"/>
                <a:ea typeface="BIZ UDPゴシック" panose="020B0400000000000000" pitchFamily="50" charset="-128"/>
              </a:rPr>
              <a:t>Respond</a:t>
            </a:r>
            <a:r>
              <a:rPr kumimoji="1" lang="ja-JP" altLang="en-US" sz="3200" dirty="0">
                <a:latin typeface="BIZ UDPゴシック" panose="020B0400000000000000" pitchFamily="50" charset="-128"/>
                <a:ea typeface="BIZ UDPゴシック" panose="020B0400000000000000" pitchFamily="50" charset="-128"/>
              </a:rPr>
              <a:t>（対応） と </a:t>
            </a:r>
            <a:r>
              <a:rPr kumimoji="1" lang="en-US" altLang="ja-JP" sz="3200" dirty="0">
                <a:latin typeface="BIZ UDPゴシック" panose="020B0400000000000000" pitchFamily="50" charset="-128"/>
                <a:ea typeface="BIZ UDPゴシック" panose="020B0400000000000000" pitchFamily="50" charset="-128"/>
              </a:rPr>
              <a:t>Recover</a:t>
            </a:r>
            <a:r>
              <a:rPr kumimoji="1" lang="ja-JP" altLang="en-US" sz="3200" dirty="0">
                <a:latin typeface="BIZ UDPゴシック" panose="020B0400000000000000" pitchFamily="50" charset="-128"/>
                <a:ea typeface="BIZ UDPゴシック" panose="020B0400000000000000" pitchFamily="50" charset="-128"/>
              </a:rPr>
              <a:t>（復旧）</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Govern </a:t>
            </a:r>
            <a:r>
              <a:rPr kumimoji="1" lang="ja-JP" altLang="en-US" sz="3200" dirty="0">
                <a:latin typeface="BIZ UDPゴシック" panose="020B0400000000000000" pitchFamily="50" charset="-128"/>
                <a:ea typeface="BIZ UDPゴシック" panose="020B0400000000000000" pitchFamily="50" charset="-128"/>
              </a:rPr>
              <a:t>は、サイバー対策を経営の責任として組織全体に統合する役割を持つ</a:t>
            </a:r>
            <a:endParaRPr kumimoji="1" lang="en-US" altLang="ja-JP" sz="3200" dirty="0">
              <a:latin typeface="BIZ UDPゴシック" panose="020B0400000000000000" pitchFamily="50" charset="-128"/>
              <a:ea typeface="BIZ UDPゴシック" panose="020B0400000000000000" pitchFamily="50" charset="-128"/>
            </a:endParaRPr>
          </a:p>
        </p:txBody>
      </p:sp>
      <p:grpSp>
        <p:nvGrpSpPr>
          <p:cNvPr id="45" name="グループ化 44">
            <a:extLst>
              <a:ext uri="{FF2B5EF4-FFF2-40B4-BE49-F238E27FC236}">
                <a16:creationId xmlns:a16="http://schemas.microsoft.com/office/drawing/2014/main" id="{663DE784-E017-821F-4D10-DF7A09E74CFA}"/>
              </a:ext>
            </a:extLst>
          </p:cNvPr>
          <p:cNvGrpSpPr/>
          <p:nvPr/>
        </p:nvGrpSpPr>
        <p:grpSpPr>
          <a:xfrm>
            <a:off x="1284709" y="5700719"/>
            <a:ext cx="15636782" cy="2926113"/>
            <a:chOff x="1284709" y="5700719"/>
            <a:chExt cx="15636782" cy="2926113"/>
          </a:xfrm>
        </p:grpSpPr>
        <p:sp>
          <p:nvSpPr>
            <p:cNvPr id="37" name="矢印: 山形 36">
              <a:extLst>
                <a:ext uri="{FF2B5EF4-FFF2-40B4-BE49-F238E27FC236}">
                  <a16:creationId xmlns:a16="http://schemas.microsoft.com/office/drawing/2014/main" id="{72D35C51-9EEA-F922-7919-7F7C68214D72}"/>
                </a:ext>
              </a:extLst>
            </p:cNvPr>
            <p:cNvSpPr/>
            <p:nvPr/>
          </p:nvSpPr>
          <p:spPr>
            <a:xfrm>
              <a:off x="1284709" y="5703408"/>
              <a:ext cx="3242967" cy="1354040"/>
            </a:xfrm>
            <a:prstGeom prst="chevron">
              <a:avLst>
                <a:gd name="adj" fmla="val 15883"/>
              </a:avLst>
            </a:prstGeom>
            <a:solidFill>
              <a:srgbClr val="4CB3E0"/>
            </a:solidFill>
            <a:ln>
              <a:solidFill>
                <a:srgbClr val="4CB3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BIZ UDPゴシック" panose="020B0400000000000000" pitchFamily="50" charset="-128"/>
                  <a:ea typeface="BIZ UDPゴシック" panose="020B0400000000000000" pitchFamily="50" charset="-128"/>
                </a:rPr>
                <a:t>Identify</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r>
                <a:rPr kumimoji="1" lang="en-US" altLang="ja-JP" sz="2800" b="1" dirty="0">
                  <a:solidFill>
                    <a:schemeClr val="tx1"/>
                  </a:solidFill>
                  <a:latin typeface="BIZ UDPゴシック" panose="020B0400000000000000" pitchFamily="50" charset="-128"/>
                  <a:ea typeface="BIZ UDPゴシック" panose="020B0400000000000000" pitchFamily="50" charset="-128"/>
                </a:rPr>
                <a:t>ID</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識別</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8" name="矢印: 山形 37">
              <a:extLst>
                <a:ext uri="{FF2B5EF4-FFF2-40B4-BE49-F238E27FC236}">
                  <a16:creationId xmlns:a16="http://schemas.microsoft.com/office/drawing/2014/main" id="{39B263DD-CF60-AADF-692B-04D21DC703CD}"/>
                </a:ext>
              </a:extLst>
            </p:cNvPr>
            <p:cNvSpPr/>
            <p:nvPr/>
          </p:nvSpPr>
          <p:spPr>
            <a:xfrm>
              <a:off x="4383163" y="5700719"/>
              <a:ext cx="3242967" cy="1346068"/>
            </a:xfrm>
            <a:prstGeom prst="chevron">
              <a:avLst>
                <a:gd name="adj" fmla="val 14755"/>
              </a:avLst>
            </a:prstGeom>
            <a:solidFill>
              <a:srgbClr val="918CEA"/>
            </a:solidFill>
            <a:ln>
              <a:solidFill>
                <a:srgbClr val="918C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BIZ UDPゴシック" panose="020B0400000000000000" pitchFamily="50" charset="-128"/>
                  <a:ea typeface="BIZ UDPゴシック" panose="020B0400000000000000" pitchFamily="50" charset="-128"/>
                </a:rPr>
                <a:t>Protect(PR)</a:t>
              </a: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防御</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39" name="矢印: 山形 38">
              <a:extLst>
                <a:ext uri="{FF2B5EF4-FFF2-40B4-BE49-F238E27FC236}">
                  <a16:creationId xmlns:a16="http://schemas.microsoft.com/office/drawing/2014/main" id="{259A84A5-D229-A396-8CDF-AE97906F511A}"/>
                </a:ext>
              </a:extLst>
            </p:cNvPr>
            <p:cNvSpPr/>
            <p:nvPr/>
          </p:nvSpPr>
          <p:spPr>
            <a:xfrm>
              <a:off x="7481617" y="5703410"/>
              <a:ext cx="3242967" cy="1354041"/>
            </a:xfrm>
            <a:prstGeom prst="chevron">
              <a:avLst>
                <a:gd name="adj" fmla="val 14712"/>
              </a:avLst>
            </a:prstGeom>
            <a:solidFill>
              <a:srgbClr val="FAB647"/>
            </a:solidFill>
            <a:ln>
              <a:solidFill>
                <a:srgbClr val="FAB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BIZ UDPゴシック" panose="020B0400000000000000" pitchFamily="50" charset="-128"/>
                  <a:ea typeface="BIZ UDPゴシック" panose="020B0400000000000000" pitchFamily="50" charset="-128"/>
                </a:rPr>
                <a:t>Detect</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r>
                <a:rPr kumimoji="1" lang="en-US" altLang="ja-JP" sz="2800" b="1" dirty="0">
                  <a:solidFill>
                    <a:schemeClr val="tx1"/>
                  </a:solidFill>
                  <a:latin typeface="BIZ UDPゴシック" panose="020B0400000000000000" pitchFamily="50" charset="-128"/>
                  <a:ea typeface="BIZ UDPゴシック" panose="020B0400000000000000" pitchFamily="50" charset="-128"/>
                </a:rPr>
                <a:t>DE</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検知</a:t>
              </a:r>
            </a:p>
          </p:txBody>
        </p:sp>
        <p:sp>
          <p:nvSpPr>
            <p:cNvPr id="40" name="矢印: 山形 39">
              <a:extLst>
                <a:ext uri="{FF2B5EF4-FFF2-40B4-BE49-F238E27FC236}">
                  <a16:creationId xmlns:a16="http://schemas.microsoft.com/office/drawing/2014/main" id="{71885255-8E78-8112-7CB5-9E99FD21FCAA}"/>
                </a:ext>
              </a:extLst>
            </p:cNvPr>
            <p:cNvSpPr/>
            <p:nvPr/>
          </p:nvSpPr>
          <p:spPr>
            <a:xfrm>
              <a:off x="10580071" y="5700719"/>
              <a:ext cx="3242967" cy="1346068"/>
            </a:xfrm>
            <a:prstGeom prst="chevron">
              <a:avLst>
                <a:gd name="adj" fmla="val 14619"/>
              </a:avLst>
            </a:prstGeom>
            <a:solidFill>
              <a:srgbClr val="E47677"/>
            </a:solidFill>
            <a:ln>
              <a:solidFill>
                <a:srgbClr val="E476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BIZ UDPゴシック" panose="020B0400000000000000" pitchFamily="50" charset="-128"/>
                  <a:ea typeface="BIZ UDPゴシック" panose="020B0400000000000000" pitchFamily="50" charset="-128"/>
                </a:rPr>
                <a:t>Respond(RS)</a:t>
              </a: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対応</a:t>
              </a:r>
            </a:p>
          </p:txBody>
        </p:sp>
        <p:sp>
          <p:nvSpPr>
            <p:cNvPr id="41" name="矢印: 山形 40">
              <a:extLst>
                <a:ext uri="{FF2B5EF4-FFF2-40B4-BE49-F238E27FC236}">
                  <a16:creationId xmlns:a16="http://schemas.microsoft.com/office/drawing/2014/main" id="{FF08E0BC-1671-6BBD-C8AC-638CF5340244}"/>
                </a:ext>
              </a:extLst>
            </p:cNvPr>
            <p:cNvSpPr/>
            <p:nvPr/>
          </p:nvSpPr>
          <p:spPr>
            <a:xfrm>
              <a:off x="13678524" y="5700721"/>
              <a:ext cx="3242967" cy="1346069"/>
            </a:xfrm>
            <a:prstGeom prst="chevron">
              <a:avLst>
                <a:gd name="adj" fmla="val 14166"/>
              </a:avLst>
            </a:prstGeom>
            <a:solidFill>
              <a:srgbClr val="7EF49E"/>
            </a:solidFill>
            <a:ln>
              <a:solidFill>
                <a:srgbClr val="7EF4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BIZ UDPゴシック" panose="020B0400000000000000" pitchFamily="50" charset="-128"/>
                  <a:ea typeface="BIZ UDPゴシック" panose="020B0400000000000000" pitchFamily="50" charset="-128"/>
                </a:rPr>
                <a:t>Recover</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r>
                <a:rPr kumimoji="1" lang="en-US" altLang="ja-JP" sz="2800" b="1" dirty="0">
                  <a:solidFill>
                    <a:schemeClr val="tx1"/>
                  </a:solidFill>
                  <a:latin typeface="BIZ UDPゴシック" panose="020B0400000000000000" pitchFamily="50" charset="-128"/>
                  <a:ea typeface="BIZ UDPゴシック" panose="020B0400000000000000" pitchFamily="50" charset="-128"/>
                </a:rPr>
                <a:t>RC</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復旧</a:t>
              </a:r>
            </a:p>
          </p:txBody>
        </p:sp>
        <p:sp>
          <p:nvSpPr>
            <p:cNvPr id="42" name="矢印: 山形 41">
              <a:extLst>
                <a:ext uri="{FF2B5EF4-FFF2-40B4-BE49-F238E27FC236}">
                  <a16:creationId xmlns:a16="http://schemas.microsoft.com/office/drawing/2014/main" id="{17174BBC-A240-3B11-05D6-DC46B17FFC9F}"/>
                </a:ext>
              </a:extLst>
            </p:cNvPr>
            <p:cNvSpPr/>
            <p:nvPr/>
          </p:nvSpPr>
          <p:spPr>
            <a:xfrm>
              <a:off x="1284709" y="7112205"/>
              <a:ext cx="15636782" cy="1514627"/>
            </a:xfrm>
            <a:prstGeom prst="chevron">
              <a:avLst>
                <a:gd name="adj" fmla="val 15413"/>
              </a:avLst>
            </a:prstGeom>
            <a:solidFill>
              <a:srgbClr val="FAF2A4"/>
            </a:solidFill>
            <a:ln>
              <a:solidFill>
                <a:srgbClr val="FAF2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latin typeface="BIZ UDPゴシック" panose="020B0400000000000000" pitchFamily="50" charset="-128"/>
                  <a:ea typeface="BIZ UDPゴシック" panose="020B0400000000000000" pitchFamily="50" charset="-128"/>
                </a:rPr>
                <a:t>Govern(GV)</a:t>
              </a: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ガバナンス</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grpSp>
      <p:sp>
        <p:nvSpPr>
          <p:cNvPr id="43" name="正方形/長方形 42">
            <a:extLst>
              <a:ext uri="{FF2B5EF4-FFF2-40B4-BE49-F238E27FC236}">
                <a16:creationId xmlns:a16="http://schemas.microsoft.com/office/drawing/2014/main" id="{9A8416B1-AAEF-3D94-4A91-BED4C12EFC70}"/>
              </a:ext>
            </a:extLst>
          </p:cNvPr>
          <p:cNvSpPr/>
          <p:nvPr/>
        </p:nvSpPr>
        <p:spPr>
          <a:xfrm>
            <a:off x="10477972" y="5605264"/>
            <a:ext cx="6443519" cy="151462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E6310627-7B8E-24D7-C304-C0CFB398EADE}"/>
              </a:ext>
            </a:extLst>
          </p:cNvPr>
          <p:cNvSpPr txBox="1"/>
          <p:nvPr/>
        </p:nvSpPr>
        <p:spPr>
          <a:xfrm>
            <a:off x="11434097" y="5044160"/>
            <a:ext cx="4573688" cy="523220"/>
          </a:xfrm>
          <a:prstGeom prst="rect">
            <a:avLst/>
          </a:prstGeom>
          <a:noFill/>
        </p:spPr>
        <p:txBody>
          <a:bodyPr wrap="none" rtlCol="0">
            <a:spAutoFit/>
          </a:bodyPr>
          <a:lstStyle/>
          <a:p>
            <a:pPr algn="ctr" defTabSz="803275">
              <a:tabLst>
                <a:tab pos="633413" algn="l"/>
              </a:tabLst>
            </a:pPr>
            <a:r>
              <a:rPr kumimoji="1" lang="ja-JP" altLang="en-US" sz="2800" dirty="0">
                <a:solidFill>
                  <a:srgbClr val="FF0000"/>
                </a:solidFill>
                <a:latin typeface="BIZ UDPゴシック" panose="020B0400000000000000" pitchFamily="50" charset="-128"/>
                <a:ea typeface="BIZ UDPゴシック" panose="020B0400000000000000" pitchFamily="50" charset="-128"/>
              </a:rPr>
              <a:t>サイバーレジリエンスの中心</a:t>
            </a:r>
          </a:p>
        </p:txBody>
      </p:sp>
      <p:sp>
        <p:nvSpPr>
          <p:cNvPr id="3" name="テキスト ボックス 2">
            <a:extLst>
              <a:ext uri="{FF2B5EF4-FFF2-40B4-BE49-F238E27FC236}">
                <a16:creationId xmlns:a16="http://schemas.microsoft.com/office/drawing/2014/main" id="{BD7DDB81-C57B-E290-9403-A915587242B0}"/>
              </a:ext>
            </a:extLst>
          </p:cNvPr>
          <p:cNvSpPr txBox="1"/>
          <p:nvPr/>
        </p:nvSpPr>
        <p:spPr>
          <a:xfrm>
            <a:off x="6882814" y="8626832"/>
            <a:ext cx="10302916" cy="600164"/>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図</a:t>
            </a:r>
            <a:r>
              <a:rPr lang="en-US" altLang="ja-JP" sz="1100" dirty="0">
                <a:latin typeface="BIZ UDPゴシック" panose="020B0400000000000000" pitchFamily="50" charset="-128"/>
                <a:ea typeface="BIZ UDPゴシック" panose="020B0400000000000000" pitchFamily="50" charset="-128"/>
              </a:rPr>
              <a:t>4. NIST</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CSF2.0</a:t>
            </a:r>
            <a:r>
              <a:rPr lang="ja-JP" altLang="en-US" sz="1100" dirty="0">
                <a:latin typeface="BIZ UDPゴシック" panose="020B0400000000000000" pitchFamily="50" charset="-128"/>
                <a:ea typeface="BIZ UDPゴシック" panose="020B0400000000000000" pitchFamily="50" charset="-128"/>
              </a:rPr>
              <a:t>におけるサイバーレジリエンスの中心</a:t>
            </a:r>
          </a:p>
          <a:p>
            <a:r>
              <a:rPr lang="en-US" altLang="ja-JP" sz="1100" dirty="0">
                <a:latin typeface="BIZ UDPゴシック" panose="020B0400000000000000" pitchFamily="50" charset="-128"/>
                <a:ea typeface="BIZ UDPゴシック" panose="020B0400000000000000" pitchFamily="50" charset="-128"/>
              </a:rPr>
              <a:t>IPA </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The NIST Cybersecurity Framework (CSF) 2.0</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2024</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月）」の翻訳版をもとに作成</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https://www.ipa.go.jp/security/reports/oversea/nist/ug65p90000019cp4-att/begoj9000000d400.pdf</a:t>
            </a:r>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7230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23B32-A3C3-D6BB-F02D-27ED901DD0DC}"/>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6F7DDFD7-C6FB-F7AA-131B-C79C4C91636E}"/>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サイバーレジリエンス戦略としての</a:t>
            </a:r>
            <a:r>
              <a:rPr lang="en-US" altLang="ja-JP" sz="4000" dirty="0">
                <a:latin typeface="BIZ UDPゴシック" panose="020B0400000000000000" pitchFamily="50" charset="-128"/>
                <a:ea typeface="BIZ UDPゴシック" panose="020B0400000000000000" pitchFamily="50" charset="-128"/>
              </a:rPr>
              <a:t>NIST CSF 2.0</a:t>
            </a:r>
            <a:r>
              <a:rPr lang="ja-JP" altLang="en-US" sz="4000" dirty="0">
                <a:latin typeface="BIZ UDPゴシック" panose="020B0400000000000000" pitchFamily="50" charset="-128"/>
                <a:ea typeface="BIZ UDPゴシック" panose="020B0400000000000000" pitchFamily="50" charset="-128"/>
              </a:rPr>
              <a:t>フレームワーク</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190AB0FF-8632-C90D-160E-E66379B26BF4}"/>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4BC305D7-52F5-927F-BD0C-2B79C55362B1}"/>
              </a:ext>
            </a:extLst>
          </p:cNvPr>
          <p:cNvSpPr txBox="1">
            <a:spLocks/>
          </p:cNvSpPr>
          <p:nvPr/>
        </p:nvSpPr>
        <p:spPr>
          <a:xfrm>
            <a:off x="1332851" y="160543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中小企業における</a:t>
            </a:r>
            <a:r>
              <a:rPr lang="en-US" altLang="ja-JP" sz="3600" dirty="0">
                <a:latin typeface="BIZ UDPゴシック" panose="020B0400000000000000" pitchFamily="50" charset="-128"/>
                <a:ea typeface="BIZ UDPゴシック" panose="020B0400000000000000" pitchFamily="50" charset="-128"/>
              </a:rPr>
              <a:t>CSF 2.0</a:t>
            </a:r>
            <a:r>
              <a:rPr lang="ja-JP" altLang="en-US" sz="3600" dirty="0">
                <a:latin typeface="BIZ UDPゴシック" panose="020B0400000000000000" pitchFamily="50" charset="-128"/>
                <a:ea typeface="BIZ UDPゴシック" panose="020B0400000000000000" pitchFamily="50" charset="-128"/>
              </a:rPr>
              <a:t>活用の実践指針</a:t>
            </a:r>
          </a:p>
        </p:txBody>
      </p:sp>
      <p:sp>
        <p:nvSpPr>
          <p:cNvPr id="2" name="object 40">
            <a:extLst>
              <a:ext uri="{FF2B5EF4-FFF2-40B4-BE49-F238E27FC236}">
                <a16:creationId xmlns:a16="http://schemas.microsoft.com/office/drawing/2014/main" id="{89E775B1-8EA3-EFD2-A84D-356078D97AE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56B0A954-CAD9-5455-54FF-FD6F1FB355C2}"/>
              </a:ext>
            </a:extLst>
          </p:cNvPr>
          <p:cNvSpPr txBox="1"/>
          <p:nvPr/>
        </p:nvSpPr>
        <p:spPr>
          <a:xfrm>
            <a:off x="1332852" y="2167031"/>
            <a:ext cx="15648862" cy="557781"/>
          </a:xfrm>
          <a:prstGeom prst="rect">
            <a:avLst/>
          </a:prstGeom>
          <a:noFill/>
        </p:spPr>
        <p:txBody>
          <a:bodyPr wrap="square" lIns="91440" tIns="45720" rIns="91440" bIns="45720" anchor="t">
            <a:spAutoFit/>
          </a:bodyPr>
          <a:lstStyle/>
          <a:p>
            <a:pPr defTabSz="1046163">
              <a:lnSpc>
                <a:spcPct val="110000"/>
              </a:lnSpc>
            </a:pPr>
            <a:r>
              <a:rPr kumimoji="1" lang="ja-JP" altLang="en-US" sz="3200" dirty="0">
                <a:latin typeface="BIZ UDPゴシック" panose="020B0400000000000000" pitchFamily="50" charset="-128"/>
                <a:ea typeface="BIZ UDPゴシック" panose="020B0400000000000000" pitchFamily="50" charset="-128"/>
              </a:rPr>
              <a:t>中小企業では、限られたリソースを考慮し、段階的に重点領域を整備することが現実的</a:t>
            </a:r>
            <a:endParaRPr kumimoji="1" lang="en-US" altLang="ja-JP" sz="3200" dirty="0">
              <a:latin typeface="BIZ UDPゴシック" panose="020B0400000000000000" pitchFamily="50" charset="-128"/>
              <a:ea typeface="BIZ UDPゴシック" panose="020B0400000000000000" pitchFamily="50" charset="-128"/>
            </a:endParaRPr>
          </a:p>
        </p:txBody>
      </p:sp>
      <p:graphicFrame>
        <p:nvGraphicFramePr>
          <p:cNvPr id="18" name="表 17">
            <a:extLst>
              <a:ext uri="{FF2B5EF4-FFF2-40B4-BE49-F238E27FC236}">
                <a16:creationId xmlns:a16="http://schemas.microsoft.com/office/drawing/2014/main" id="{B0F37F87-09A5-F35A-1ABA-38B3E5B2A5F3}"/>
              </a:ext>
            </a:extLst>
          </p:cNvPr>
          <p:cNvGraphicFramePr>
            <a:graphicFrameLocks noGrp="1"/>
          </p:cNvGraphicFramePr>
          <p:nvPr>
            <p:extLst>
              <p:ext uri="{D42A27DB-BD31-4B8C-83A1-F6EECF244321}">
                <p14:modId xmlns:p14="http://schemas.microsoft.com/office/powerpoint/2010/main" val="3335002865"/>
              </p:ext>
            </p:extLst>
          </p:nvPr>
        </p:nvGraphicFramePr>
        <p:xfrm>
          <a:off x="1707318" y="2836211"/>
          <a:ext cx="15349268" cy="6212336"/>
        </p:xfrm>
        <a:graphic>
          <a:graphicData uri="http://schemas.openxmlformats.org/drawingml/2006/table">
            <a:tbl>
              <a:tblPr firstRow="1" bandRow="1">
                <a:tableStyleId>{5C22544A-7EE6-4342-B048-85BDC9FD1C3A}</a:tableStyleId>
              </a:tblPr>
              <a:tblGrid>
                <a:gridCol w="2204282">
                  <a:extLst>
                    <a:ext uri="{9D8B030D-6E8A-4147-A177-3AD203B41FA5}">
                      <a16:colId xmlns:a16="http://schemas.microsoft.com/office/drawing/2014/main" val="3707433289"/>
                    </a:ext>
                  </a:extLst>
                </a:gridCol>
                <a:gridCol w="1968500">
                  <a:extLst>
                    <a:ext uri="{9D8B030D-6E8A-4147-A177-3AD203B41FA5}">
                      <a16:colId xmlns:a16="http://schemas.microsoft.com/office/drawing/2014/main" val="2662950708"/>
                    </a:ext>
                  </a:extLst>
                </a:gridCol>
                <a:gridCol w="2209800">
                  <a:extLst>
                    <a:ext uri="{9D8B030D-6E8A-4147-A177-3AD203B41FA5}">
                      <a16:colId xmlns:a16="http://schemas.microsoft.com/office/drawing/2014/main" val="1835097081"/>
                    </a:ext>
                  </a:extLst>
                </a:gridCol>
                <a:gridCol w="5896832">
                  <a:extLst>
                    <a:ext uri="{9D8B030D-6E8A-4147-A177-3AD203B41FA5}">
                      <a16:colId xmlns:a16="http://schemas.microsoft.com/office/drawing/2014/main" val="2315629150"/>
                    </a:ext>
                  </a:extLst>
                </a:gridCol>
                <a:gridCol w="3069854">
                  <a:extLst>
                    <a:ext uri="{9D8B030D-6E8A-4147-A177-3AD203B41FA5}">
                      <a16:colId xmlns:a16="http://schemas.microsoft.com/office/drawing/2014/main" val="635376073"/>
                    </a:ext>
                  </a:extLst>
                </a:gridCol>
              </a:tblGrid>
              <a:tr h="447673">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CSF Tier</a:t>
                      </a:r>
                      <a:endParaRPr kumimoji="1" lang="ja-JP" altLang="en-US" sz="2800" dirty="0">
                        <a:latin typeface="BIZ UDPゴシック" panose="020B0400000000000000" pitchFamily="50" charset="-128"/>
                        <a:ea typeface="BIZ UDPゴシック" panose="020B0400000000000000" pitchFamily="50" charset="-128"/>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段階</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重点機能</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主な取り組み</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目標</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58497073"/>
                  </a:ext>
                </a:extLst>
              </a:tr>
              <a:tr h="1542870">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Tier 1</a:t>
                      </a: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ja-JP" sz="28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初期段階</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Identify</a:t>
                      </a:r>
                    </a:p>
                    <a:p>
                      <a:pPr indent="0" algn="ctr">
                        <a:lnSpc>
                          <a:spcPct val="110000"/>
                        </a:lnSpc>
                        <a:buNone/>
                        <a:tabLst>
                          <a:tab pos="1162050" algn="l"/>
                        </a:tabLst>
                      </a:pPr>
                      <a:r>
                        <a:rPr lang="ja-JP" alt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Protect</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情報資産の把握、アクセス権限の整理、バックアップの確保、クラウドやリモートアクセス環境の安全設定、端末管理と多要素認証の導入</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最小限の防御体制の確立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397185"/>
                  </a:ext>
                </a:extLst>
              </a:tr>
              <a:tr h="1714514">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Tier 3</a:t>
                      </a:r>
                      <a:endParaRPr lang="ja-JP" sz="28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ja-JP" sz="28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発展段階</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Detect</a:t>
                      </a:r>
                    </a:p>
                    <a:p>
                      <a:pPr marL="0" marR="0" lvl="0" indent="0" algn="ctr" defTabSz="914360" rtl="0" eaLnBrk="1" fontAlgn="auto" latinLnBrk="0" hangingPunct="1">
                        <a:lnSpc>
                          <a:spcPct val="110000"/>
                        </a:lnSpc>
                        <a:spcBef>
                          <a:spcPts val="0"/>
                        </a:spcBef>
                        <a:spcAft>
                          <a:spcPts val="0"/>
                        </a:spcAft>
                        <a:buClrTx/>
                        <a:buSzTx/>
                        <a:buFontTx/>
                        <a:buNone/>
                        <a:tabLst>
                          <a:tab pos="1162050" algn="l"/>
                        </a:tabLst>
                        <a:defRPr/>
                      </a:pPr>
                      <a:r>
                        <a:rPr lang="ja-JP" alt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Respond</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ログ監視やアラート体制の構築、インシデント報告と対応手順の明文化、定期的な訓練と連絡網の整備、遠隔環境を含む監視強化</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迅速な対応体制の整備</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55046"/>
                  </a:ext>
                </a:extLst>
              </a:tr>
              <a:tr h="1294632">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Tier 4</a:t>
                      </a:r>
                      <a:endParaRPr lang="ja-JP" sz="28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ja-JP" sz="28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成熟段階</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Govern</a:t>
                      </a:r>
                    </a:p>
                    <a:p>
                      <a:pPr marL="0" marR="0" lvl="0" indent="0" algn="ctr" defTabSz="914360" rtl="0" eaLnBrk="1" fontAlgn="auto" latinLnBrk="0" hangingPunct="1">
                        <a:lnSpc>
                          <a:spcPct val="110000"/>
                        </a:lnSpc>
                        <a:spcBef>
                          <a:spcPts val="0"/>
                        </a:spcBef>
                        <a:spcAft>
                          <a:spcPts val="0"/>
                        </a:spcAft>
                        <a:buClrTx/>
                        <a:buSzTx/>
                        <a:buFontTx/>
                        <a:buNone/>
                        <a:tabLst>
                          <a:tab pos="1162050" algn="l"/>
                        </a:tabLst>
                        <a:defRPr/>
                      </a:pPr>
                      <a:r>
                        <a:rPr lang="ja-JP" alt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Recover</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経営層の定期レビュー、復旧計画と外部連携の統合、復旧訓練の定期化と教訓の反映、</a:t>
                      </a: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KPI</a:t>
                      </a: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に基づく継続改善の仕組みづくり</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全社的レジリエンスの定着</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565392"/>
                  </a:ext>
                </a:extLst>
              </a:tr>
            </a:tbl>
          </a:graphicData>
        </a:graphic>
      </p:graphicFrame>
      <p:sp>
        <p:nvSpPr>
          <p:cNvPr id="3" name="テキスト ボックス 2">
            <a:extLst>
              <a:ext uri="{FF2B5EF4-FFF2-40B4-BE49-F238E27FC236}">
                <a16:creationId xmlns:a16="http://schemas.microsoft.com/office/drawing/2014/main" id="{277A5679-6F83-FC8B-8462-E7041146C636}"/>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26-3.】</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a:t>
            </a:r>
          </a:p>
        </p:txBody>
      </p:sp>
    </p:spTree>
    <p:extLst>
      <p:ext uri="{BB962C8B-B14F-4D97-AF65-F5344CB8AC3E}">
        <p14:creationId xmlns:p14="http://schemas.microsoft.com/office/powerpoint/2010/main" val="190555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769D5-0CCB-B698-76DC-6479D57B9456}"/>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2A6FB36-BE76-903E-443A-063886C94BB3}"/>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サイバーレジリエンス戦略としての</a:t>
            </a:r>
            <a:r>
              <a:rPr lang="en-US" altLang="ja-JP" sz="4000" dirty="0">
                <a:latin typeface="BIZ UDPゴシック" panose="020B0400000000000000" pitchFamily="50" charset="-128"/>
                <a:ea typeface="BIZ UDPゴシック" panose="020B0400000000000000" pitchFamily="50" charset="-128"/>
              </a:rPr>
              <a:t>NIST CSF 2.0</a:t>
            </a:r>
            <a:r>
              <a:rPr lang="ja-JP" altLang="en-US" sz="4000" dirty="0">
                <a:latin typeface="BIZ UDPゴシック" panose="020B0400000000000000" pitchFamily="50" charset="-128"/>
                <a:ea typeface="BIZ UDPゴシック" panose="020B0400000000000000" pitchFamily="50" charset="-128"/>
              </a:rPr>
              <a:t>フレームワーク</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DE0983FC-5D83-7291-D815-43A40CFF1249}"/>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82FE87B9-8925-3852-554D-6EFE877C7B33}"/>
              </a:ext>
            </a:extLst>
          </p:cNvPr>
          <p:cNvSpPr txBox="1">
            <a:spLocks/>
          </p:cNvSpPr>
          <p:nvPr/>
        </p:nvSpPr>
        <p:spPr>
          <a:xfrm>
            <a:off x="1332851" y="160543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中小企業における</a:t>
            </a:r>
            <a:r>
              <a:rPr lang="en-US" altLang="ja-JP" sz="3600" dirty="0">
                <a:latin typeface="BIZ UDPゴシック" panose="020B0400000000000000" pitchFamily="50" charset="-128"/>
                <a:ea typeface="BIZ UDPゴシック" panose="020B0400000000000000" pitchFamily="50" charset="-128"/>
              </a:rPr>
              <a:t>CSF 2.0</a:t>
            </a:r>
            <a:r>
              <a:rPr lang="ja-JP" altLang="en-US" sz="3600" dirty="0">
                <a:latin typeface="BIZ UDPゴシック" panose="020B0400000000000000" pitchFamily="50" charset="-128"/>
                <a:ea typeface="BIZ UDPゴシック" panose="020B0400000000000000" pitchFamily="50" charset="-128"/>
              </a:rPr>
              <a:t>活用の実践指針</a:t>
            </a:r>
          </a:p>
        </p:txBody>
      </p:sp>
      <p:sp>
        <p:nvSpPr>
          <p:cNvPr id="2" name="object 40">
            <a:extLst>
              <a:ext uri="{FF2B5EF4-FFF2-40B4-BE49-F238E27FC236}">
                <a16:creationId xmlns:a16="http://schemas.microsoft.com/office/drawing/2014/main" id="{FC989A09-6D4A-22AA-495A-B81A51B5C27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EA7BB2E6-C2BB-D282-86CC-7B6C02640B7B}"/>
              </a:ext>
            </a:extLst>
          </p:cNvPr>
          <p:cNvSpPr txBox="1"/>
          <p:nvPr/>
        </p:nvSpPr>
        <p:spPr>
          <a:xfrm>
            <a:off x="1332851" y="2165306"/>
            <a:ext cx="15648862" cy="7058022"/>
          </a:xfrm>
          <a:prstGeom prst="rect">
            <a:avLst/>
          </a:prstGeom>
          <a:noFill/>
        </p:spPr>
        <p:txBody>
          <a:bodyPr wrap="square" lIns="91440" tIns="45720" rIns="91440" bIns="45720" anchor="t">
            <a:spAutoFit/>
          </a:bodyPr>
          <a:lstStyle/>
          <a:p>
            <a:pPr indent="365125" defTabSz="1046163">
              <a:lnSpc>
                <a:spcPct val="110000"/>
              </a:lnSpc>
            </a:pPr>
            <a:r>
              <a:rPr kumimoji="1" lang="ja-JP" altLang="en-US" sz="3200" dirty="0">
                <a:latin typeface="BIZ UDPゴシック" panose="020B0400000000000000" pitchFamily="50" charset="-128"/>
                <a:ea typeface="BIZ UDPゴシック" panose="020B0400000000000000" pitchFamily="50" charset="-128"/>
              </a:rPr>
              <a:t>中小企業では、</a:t>
            </a:r>
            <a:r>
              <a:rPr lang="ja-JP" altLang="en-US" sz="3200" dirty="0">
                <a:latin typeface="BIZ UDPゴシック" panose="020B0400000000000000" pitchFamily="50" charset="-128"/>
                <a:ea typeface="BIZ UDPゴシック" panose="020B0400000000000000" pitchFamily="50" charset="-128"/>
              </a:rPr>
              <a:t>特に</a:t>
            </a:r>
            <a:r>
              <a:rPr lang="en-US" altLang="ja-JP" sz="3200" dirty="0">
                <a:latin typeface="BIZ UDPゴシック" panose="020B0400000000000000" pitchFamily="50" charset="-128"/>
                <a:ea typeface="BIZ UDPゴシック" panose="020B0400000000000000" pitchFamily="50" charset="-128"/>
              </a:rPr>
              <a:t>Tier1</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2</a:t>
            </a:r>
            <a:r>
              <a:rPr kumimoji="1" lang="ja-JP" altLang="en-US" sz="3200" dirty="0">
                <a:latin typeface="BIZ UDPゴシック" panose="020B0400000000000000" pitchFamily="50" charset="-128"/>
                <a:ea typeface="BIZ UDPゴシック" panose="020B0400000000000000" pitchFamily="50" charset="-128"/>
              </a:rPr>
              <a:t>を基盤に整備し、段階的に</a:t>
            </a:r>
            <a:r>
              <a:rPr kumimoji="1" lang="en-US" altLang="ja-JP" sz="3200" dirty="0">
                <a:latin typeface="BIZ UDPゴシック" panose="020B0400000000000000" pitchFamily="50" charset="-128"/>
                <a:ea typeface="BIZ UDPゴシック" panose="020B0400000000000000" pitchFamily="50" charset="-128"/>
              </a:rPr>
              <a:t>Tier3</a:t>
            </a:r>
            <a:r>
              <a:rPr kumimoji="1" lang="ja-JP" altLang="en-US" sz="3200" dirty="0">
                <a:latin typeface="BIZ UDPゴシック" panose="020B0400000000000000" pitchFamily="50" charset="-128"/>
                <a:ea typeface="BIZ UDPゴシック" panose="020B0400000000000000" pitchFamily="50" charset="-128"/>
              </a:rPr>
              <a:t>及び</a:t>
            </a:r>
            <a:r>
              <a:rPr kumimoji="1" lang="en-US" altLang="ja-JP" sz="3200" dirty="0">
                <a:latin typeface="BIZ UDPゴシック" panose="020B0400000000000000" pitchFamily="50" charset="-128"/>
                <a:ea typeface="BIZ UDPゴシック" panose="020B0400000000000000" pitchFamily="50" charset="-128"/>
              </a:rPr>
              <a:t>Tier4</a:t>
            </a:r>
            <a:r>
              <a:rPr kumimoji="1" lang="ja-JP" altLang="en-US" sz="3200" dirty="0">
                <a:latin typeface="BIZ UDPゴシック" panose="020B0400000000000000" pitchFamily="50" charset="-128"/>
                <a:ea typeface="BIZ UDPゴシック" panose="020B0400000000000000" pitchFamily="50" charset="-128"/>
              </a:rPr>
              <a:t>へ拡張していく</a:t>
            </a:r>
            <a:r>
              <a:rPr lang="ja-JP" altLang="en-US" sz="3200" dirty="0">
                <a:latin typeface="BIZ UDPゴシック" panose="020B0400000000000000" pitchFamily="50" charset="-128"/>
                <a:ea typeface="BIZ UDPゴシック" panose="020B0400000000000000" pitchFamily="50" charset="-128"/>
              </a:rPr>
              <a:t>と</a:t>
            </a:r>
            <a:r>
              <a:rPr kumimoji="1" lang="ja-JP" altLang="en-US" sz="3200" dirty="0">
                <a:latin typeface="BIZ UDPゴシック" panose="020B0400000000000000" pitchFamily="50" charset="-128"/>
                <a:ea typeface="BIZ UDPゴシック" panose="020B0400000000000000" pitchFamily="50" charset="-128"/>
              </a:rPr>
              <a:t>過度な負担なく現実的な体制を構築できる。</a:t>
            </a:r>
            <a:endParaRPr kumimoji="1" lang="en-US" altLang="ja-JP" sz="3200" dirty="0">
              <a:latin typeface="BIZ UDPゴシック" panose="020B0400000000000000" pitchFamily="50" charset="-128"/>
              <a:ea typeface="BIZ UDPゴシック" panose="020B0400000000000000" pitchFamily="50" charset="-128"/>
            </a:endParaRPr>
          </a:p>
          <a:p>
            <a:pPr defTabSz="1046163">
              <a:lnSpc>
                <a:spcPct val="110000"/>
              </a:lnSpc>
            </a:pPr>
            <a:endParaRPr lang="en-US" altLang="ja-JP" sz="3200" dirty="0">
              <a:latin typeface="BIZ UDPゴシック" panose="020B0400000000000000" pitchFamily="50" charset="-128"/>
              <a:ea typeface="BIZ UDPゴシック" panose="020B0400000000000000" pitchFamily="50" charset="-128"/>
            </a:endParaRPr>
          </a:p>
          <a:p>
            <a:pPr defTabSz="1046163">
              <a:lnSpc>
                <a:spcPct val="110000"/>
              </a:lnSpc>
            </a:pPr>
            <a:r>
              <a:rPr kumimoji="1" lang="ja-JP" altLang="en-US" sz="3200" b="1" dirty="0">
                <a:latin typeface="BIZ UDPゴシック" panose="020B0400000000000000" pitchFamily="50" charset="-128"/>
                <a:ea typeface="BIZ UDPゴシック" panose="020B0400000000000000" pitchFamily="50" charset="-128"/>
              </a:rPr>
              <a:t>ガバナンス機能（</a:t>
            </a:r>
            <a:r>
              <a:rPr kumimoji="1" lang="en-US" altLang="ja-JP" sz="3200" b="1" dirty="0">
                <a:latin typeface="BIZ UDPゴシック" panose="020B0400000000000000" pitchFamily="50" charset="-128"/>
                <a:ea typeface="BIZ UDPゴシック" panose="020B0400000000000000" pitchFamily="50" charset="-128"/>
              </a:rPr>
              <a:t>Govern</a:t>
            </a:r>
            <a:r>
              <a:rPr kumimoji="1" lang="ja-JP" altLang="en-US" sz="3200" b="1" dirty="0">
                <a:latin typeface="BIZ UDPゴシック" panose="020B0400000000000000" pitchFamily="50" charset="-128"/>
                <a:ea typeface="BIZ UDPゴシック" panose="020B0400000000000000" pitchFamily="50" charset="-128"/>
              </a:rPr>
              <a:t>・</a:t>
            </a:r>
            <a:r>
              <a:rPr kumimoji="1" lang="en-US" altLang="ja-JP" sz="3200" b="1" dirty="0">
                <a:latin typeface="BIZ UDPゴシック" panose="020B0400000000000000" pitchFamily="50" charset="-128"/>
                <a:ea typeface="BIZ UDPゴシック" panose="020B0400000000000000" pitchFamily="50" charset="-128"/>
              </a:rPr>
              <a:t>GV</a:t>
            </a:r>
            <a:r>
              <a:rPr kumimoji="1" lang="ja-JP" altLang="en-US" sz="3200" b="1" dirty="0">
                <a:latin typeface="BIZ UDPゴシック" panose="020B0400000000000000" pitchFamily="50" charset="-128"/>
                <a:ea typeface="BIZ UDPゴシック" panose="020B0400000000000000" pitchFamily="50" charset="-128"/>
              </a:rPr>
              <a:t>）</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リスク評価やインシデント状況を定期的に経営層へ報告</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経営層はリスク許容度・投資方針を決定し、</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計画に反映</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CSF</a:t>
            </a:r>
            <a:r>
              <a:rPr kumimoji="1" lang="ja-JP" altLang="en-US" sz="3200" dirty="0">
                <a:latin typeface="BIZ UDPゴシック" panose="020B0400000000000000" pitchFamily="50" charset="-128"/>
                <a:ea typeface="BIZ UDPゴシック" panose="020B0400000000000000" pitchFamily="50" charset="-128"/>
              </a:rPr>
              <a:t>を</a:t>
            </a:r>
            <a:r>
              <a:rPr kumimoji="1" lang="en-US" altLang="ja-JP" sz="3200" dirty="0">
                <a:latin typeface="BIZ UDPゴシック" panose="020B0400000000000000" pitchFamily="50" charset="-128"/>
                <a:ea typeface="BIZ UDPゴシック" panose="020B0400000000000000" pitchFamily="50" charset="-128"/>
              </a:rPr>
              <a:t>ISMS</a:t>
            </a:r>
            <a:r>
              <a:rPr kumimoji="1" lang="ja-JP" altLang="en-US" sz="3200" dirty="0">
                <a:latin typeface="BIZ UDPゴシック" panose="020B0400000000000000" pitchFamily="50" charset="-128"/>
                <a:ea typeface="BIZ UDPゴシック" panose="020B0400000000000000" pitchFamily="50" charset="-128"/>
              </a:rPr>
              <a:t>や経営方針に組み込み、レジリエンスを定着</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defTabSz="1046163">
              <a:lnSpc>
                <a:spcPct val="110000"/>
              </a:lnSpc>
            </a:pPr>
            <a:r>
              <a:rPr kumimoji="1" lang="ja-JP" altLang="en-US" sz="3200" b="1" dirty="0">
                <a:latin typeface="BIZ UDPゴシック" panose="020B0400000000000000" pitchFamily="50" charset="-128"/>
                <a:ea typeface="BIZ UDPゴシック" panose="020B0400000000000000" pitchFamily="50" charset="-128"/>
              </a:rPr>
              <a:t>サイバーレジリエンスの有効性確認のための指標例</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訓練実施頻度：</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年</a:t>
            </a:r>
            <a:r>
              <a:rPr kumimoji="1" lang="en-US" altLang="ja-JP" sz="3200" dirty="0">
                <a:latin typeface="BIZ UDPゴシック" panose="020B0400000000000000" pitchFamily="50" charset="-128"/>
                <a:ea typeface="BIZ UDPゴシック" panose="020B0400000000000000" pitchFamily="50" charset="-128"/>
              </a:rPr>
              <a:t>2</a:t>
            </a:r>
            <a:r>
              <a:rPr kumimoji="1" lang="ja-JP" altLang="en-US" sz="3200" dirty="0">
                <a:latin typeface="BIZ UDPゴシック" panose="020B0400000000000000" pitchFamily="50" charset="-128"/>
                <a:ea typeface="BIZ UDPゴシック" panose="020B0400000000000000" pitchFamily="50" charset="-128"/>
              </a:rPr>
              <a:t>回以上のインシデント対応訓練を実施</a:t>
            </a: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復旧時間（</a:t>
            </a:r>
            <a:r>
              <a:rPr kumimoji="1" lang="en-US" altLang="ja-JP" sz="3200" dirty="0">
                <a:latin typeface="BIZ UDPゴシック" panose="020B0400000000000000" pitchFamily="50" charset="-128"/>
                <a:ea typeface="BIZ UDPゴシック" panose="020B0400000000000000" pitchFamily="50" charset="-128"/>
              </a:rPr>
              <a:t>MTTR</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主要システムの平均復旧時間を前年より短縮</a:t>
            </a:r>
          </a:p>
          <a:p>
            <a:pPr marL="457200" indent="-457200" defTabSz="1046163">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改善策実施率：</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年度内に計画した改善項目の</a:t>
            </a:r>
            <a:r>
              <a:rPr kumimoji="1" lang="en-US" altLang="ja-JP" sz="3200" dirty="0">
                <a:latin typeface="BIZ UDPゴシック" panose="020B0400000000000000" pitchFamily="50" charset="-128"/>
                <a:ea typeface="BIZ UDPゴシック" panose="020B0400000000000000" pitchFamily="50" charset="-128"/>
              </a:rPr>
              <a:t>80</a:t>
            </a:r>
            <a:r>
              <a:rPr kumimoji="1" lang="ja-JP" altLang="en-US" sz="3200" dirty="0">
                <a:latin typeface="BIZ UDPゴシック" panose="020B0400000000000000" pitchFamily="50" charset="-128"/>
                <a:ea typeface="BIZ UDPゴシック" panose="020B0400000000000000" pitchFamily="50" charset="-128"/>
              </a:rPr>
              <a:t>％以上を実施</a:t>
            </a:r>
          </a:p>
          <a:p>
            <a:pPr defTabSz="1046163">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9EE17A3-4A07-11AC-6A18-B3929C57CD59}"/>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26-3.】</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a:t>
            </a:r>
          </a:p>
        </p:txBody>
      </p:sp>
    </p:spTree>
    <p:extLst>
      <p:ext uri="{BB962C8B-B14F-4D97-AF65-F5344CB8AC3E}">
        <p14:creationId xmlns:p14="http://schemas.microsoft.com/office/powerpoint/2010/main" val="53136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B2A2-6857-DE7E-F364-7A7F9022D6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CB0CD1-34AF-0666-E6B5-F3254DB15A61}"/>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講師紹介</a:t>
            </a:r>
          </a:p>
        </p:txBody>
      </p:sp>
      <p:pic>
        <p:nvPicPr>
          <p:cNvPr id="23" name="図 22">
            <a:extLst>
              <a:ext uri="{FF2B5EF4-FFF2-40B4-BE49-F238E27FC236}">
                <a16:creationId xmlns:a16="http://schemas.microsoft.com/office/drawing/2014/main" id="{87B612B0-52B5-0824-EFA7-B2081AA9C85B}"/>
              </a:ext>
            </a:extLst>
          </p:cNvPr>
          <p:cNvPicPr>
            <a:picLocks noChangeAspect="1"/>
          </p:cNvPicPr>
          <p:nvPr/>
        </p:nvPicPr>
        <p:blipFill>
          <a:blip r:embed="rId2"/>
          <a:stretch>
            <a:fillRect/>
          </a:stretch>
        </p:blipFill>
        <p:spPr>
          <a:xfrm>
            <a:off x="1260603" y="1929121"/>
            <a:ext cx="3667404" cy="4688229"/>
          </a:xfrm>
          <a:prstGeom prst="rect">
            <a:avLst/>
          </a:prstGeom>
        </p:spPr>
      </p:pic>
      <p:graphicFrame>
        <p:nvGraphicFramePr>
          <p:cNvPr id="28" name="表 27">
            <a:extLst>
              <a:ext uri="{FF2B5EF4-FFF2-40B4-BE49-F238E27FC236}">
                <a16:creationId xmlns:a16="http://schemas.microsoft.com/office/drawing/2014/main" id="{1A96DFE4-06D5-8091-CBDA-85291975ED2A}"/>
              </a:ext>
            </a:extLst>
          </p:cNvPr>
          <p:cNvGraphicFramePr>
            <a:graphicFrameLocks noGrp="1"/>
          </p:cNvGraphicFramePr>
          <p:nvPr/>
        </p:nvGraphicFramePr>
        <p:xfrm>
          <a:off x="5284328" y="1929120"/>
          <a:ext cx="11824578" cy="7145306"/>
        </p:xfrm>
        <a:graphic>
          <a:graphicData uri="http://schemas.openxmlformats.org/drawingml/2006/table">
            <a:tbl>
              <a:tblPr firstRow="1" bandRow="1"/>
              <a:tblGrid>
                <a:gridCol w="1838368">
                  <a:extLst>
                    <a:ext uri="{9D8B030D-6E8A-4147-A177-3AD203B41FA5}">
                      <a16:colId xmlns:a16="http://schemas.microsoft.com/office/drawing/2014/main" val="2397241105"/>
                    </a:ext>
                  </a:extLst>
                </a:gridCol>
                <a:gridCol w="9986210">
                  <a:extLst>
                    <a:ext uri="{9D8B030D-6E8A-4147-A177-3AD203B41FA5}">
                      <a16:colId xmlns:a16="http://schemas.microsoft.com/office/drawing/2014/main" val="2100268688"/>
                    </a:ext>
                  </a:extLst>
                </a:gridCol>
              </a:tblGrid>
              <a:tr h="62209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ct val="12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氏名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2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矢野　泰広（やの　よしひろ）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5856045"/>
                  </a:ext>
                </a:extLst>
              </a:tr>
              <a:tr h="6220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業務経歴</a:t>
                      </a:r>
                      <a:endParaRPr kumimoji="1" lang="en-US" altLang="ja-JP" sz="24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en-US" altLang="ja-JP" sz="2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2400" b="0" dirty="0">
                          <a:solidFill>
                            <a:schemeClr val="tx1"/>
                          </a:solidFill>
                          <a:latin typeface="BIZ UDPゴシック" panose="020B0400000000000000" pitchFamily="50" charset="-128"/>
                          <a:ea typeface="BIZ UDPゴシック" panose="020B0400000000000000" pitchFamily="50" charset="-128"/>
                        </a:rPr>
                        <a:t>(</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セキュリティ経験：１５年）</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286199"/>
                  </a:ext>
                </a:extLst>
              </a:tr>
              <a:tr h="15813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専門分野</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ICT</a:t>
                      </a:r>
                      <a:r>
                        <a:rPr kumimoji="1" lang="ja-JP" altLang="en-US" sz="2000" dirty="0">
                          <a:latin typeface="BIZ UDPゴシック" panose="020B0400000000000000" pitchFamily="50" charset="-128"/>
                          <a:ea typeface="BIZ UDPゴシック" panose="020B0400000000000000" pitchFamily="50" charset="-128"/>
                        </a:rPr>
                        <a:t>、クラウド技術、　　　</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ネットワーク技術、</a:t>
                      </a:r>
                      <a:r>
                        <a:rPr kumimoji="1" lang="en-US" altLang="ja-JP" sz="2000" dirty="0">
                          <a:latin typeface="BIZ UDPゴシック" panose="020B0400000000000000" pitchFamily="50" charset="-128"/>
                          <a:ea typeface="BIZ UDPゴシック" panose="020B0400000000000000" pitchFamily="50" charset="-128"/>
                        </a:rPr>
                        <a:t>DB</a:t>
                      </a:r>
                      <a:r>
                        <a:rPr kumimoji="1" lang="ja-JP" altLang="en-US" sz="2000" dirty="0">
                          <a:latin typeface="BIZ UDPゴシック" panose="020B0400000000000000" pitchFamily="50" charset="-128"/>
                          <a:ea typeface="BIZ UDPゴシック" panose="020B0400000000000000" pitchFamily="50" charset="-128"/>
                        </a:rPr>
                        <a:t>設計・構築、プロジェクト</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マネジメント、</a:t>
                      </a:r>
                      <a:r>
                        <a:rPr kumimoji="1" lang="en-US" altLang="ja-JP" sz="2000" dirty="0">
                          <a:latin typeface="BIZ UDPゴシック" panose="020B0400000000000000" pitchFamily="50" charset="-128"/>
                          <a:ea typeface="BIZ UDPゴシック" panose="020B0400000000000000" pitchFamily="50" charset="-128"/>
                        </a:rPr>
                        <a:t>WEB</a:t>
                      </a:r>
                      <a:r>
                        <a:rPr kumimoji="1" lang="ja-JP" altLang="en-US" sz="2000" dirty="0">
                          <a:latin typeface="BIZ UDPゴシック" panose="020B0400000000000000" pitchFamily="50" charset="-128"/>
                          <a:ea typeface="BIZ UDPゴシック" panose="020B0400000000000000" pitchFamily="50" charset="-128"/>
                        </a:rPr>
                        <a:t>システム設計・構築、</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サーバ設計・構築</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8808812"/>
                  </a:ext>
                </a:extLst>
              </a:tr>
              <a:tr h="235273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保有資格</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情報処理安全確保支援士（第</a:t>
                      </a:r>
                      <a:r>
                        <a:rPr kumimoji="1" lang="en-US" altLang="ja-JP" sz="2000" dirty="0">
                          <a:latin typeface="BIZ UDPゴシック" panose="020B0400000000000000" pitchFamily="50" charset="-128"/>
                          <a:ea typeface="BIZ UDPゴシック" panose="020B0400000000000000" pitchFamily="50" charset="-128"/>
                        </a:rPr>
                        <a:t>004005</a:t>
                      </a:r>
                      <a:r>
                        <a:rPr kumimoji="1" lang="ja-JP" altLang="en-US" sz="2000" dirty="0">
                          <a:latin typeface="BIZ UDPゴシック" panose="020B0400000000000000" pitchFamily="50" charset="-128"/>
                          <a:ea typeface="BIZ UDPゴシック" panose="020B0400000000000000" pitchFamily="50" charset="-128"/>
                        </a:rPr>
                        <a:t>号）</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経済産業省認定 情報処理技術者試験 プロジェクトマネージャ、</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情報処理技術者第一種、情報処理技術者第二種</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インターネット検定 </a:t>
                      </a:r>
                      <a:r>
                        <a:rPr kumimoji="1" lang="en-US" altLang="ja-JP" sz="2000" dirty="0">
                          <a:latin typeface="BIZ UDPゴシック" panose="020B0400000000000000" pitchFamily="50" charset="-128"/>
                          <a:ea typeface="BIZ UDPゴシック" panose="020B0400000000000000" pitchFamily="50" charset="-128"/>
                        </a:rPr>
                        <a:t>.com Master ADVANCE★★</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生成</a:t>
                      </a:r>
                      <a:r>
                        <a:rPr kumimoji="1" lang="en-US" altLang="ja-JP" sz="2000" dirty="0">
                          <a:latin typeface="BIZ UDPゴシック" panose="020B0400000000000000" pitchFamily="50" charset="-128"/>
                          <a:ea typeface="BIZ UDPゴシック" panose="020B0400000000000000" pitchFamily="50" charset="-128"/>
                        </a:rPr>
                        <a:t>AI</a:t>
                      </a:r>
                      <a:r>
                        <a:rPr kumimoji="1" lang="ja-JP" altLang="en-US" sz="2000" dirty="0">
                          <a:latin typeface="BIZ UDPゴシック" panose="020B0400000000000000" pitchFamily="50" charset="-128"/>
                          <a:ea typeface="BIZ UDPゴシック" panose="020B0400000000000000" pitchFamily="50" charset="-128"/>
                        </a:rPr>
                        <a:t>パスポート</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家電製品アドバイザー（</a:t>
                      </a:r>
                      <a:r>
                        <a:rPr kumimoji="1" lang="en-US" altLang="ja-JP" sz="2000" dirty="0">
                          <a:latin typeface="BIZ UDPゴシック" panose="020B0400000000000000" pitchFamily="50" charset="-128"/>
                          <a:ea typeface="BIZ UDPゴシック" panose="020B0400000000000000" pitchFamily="50" charset="-128"/>
                        </a:rPr>
                        <a:t>AV</a:t>
                      </a:r>
                      <a:r>
                        <a:rPr kumimoji="1" lang="ja-JP" altLang="en-US" sz="2000" dirty="0">
                          <a:latin typeface="BIZ UDPゴシック" panose="020B0400000000000000" pitchFamily="50" charset="-128"/>
                          <a:ea typeface="BIZ UDPゴシック" panose="020B0400000000000000" pitchFamily="50" charset="-128"/>
                        </a:rPr>
                        <a:t>情報家電・生活家電）</a:t>
                      </a:r>
                      <a:endParaRPr kumimoji="1" lang="en-US" altLang="ja-JP" sz="20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660386"/>
                  </a:ext>
                </a:extLst>
              </a:tr>
              <a:tr h="19670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コメント</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ja-JP" altLang="en-US" sz="2000" dirty="0">
                          <a:latin typeface="BIZ UDPゴシック" panose="020B0400000000000000" pitchFamily="50" charset="-128"/>
                          <a:ea typeface="BIZ UDPゴシック" panose="020B0400000000000000" pitchFamily="50" charset="-128"/>
                        </a:rPr>
                        <a:t>中小企業を中心に</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、ネットワーク、クラウド技術および情報セキュリティに関する構築や導入支援やコンサルティングの経験が豊富。併せて長年にわたり大手通信事業者の</a:t>
                      </a:r>
                      <a:r>
                        <a:rPr kumimoji="1" lang="en-US" altLang="ja-JP" sz="2000" dirty="0">
                          <a:latin typeface="BIZ UDPゴシック" panose="020B0400000000000000" pitchFamily="50" charset="-128"/>
                          <a:ea typeface="BIZ UDPゴシック" panose="020B0400000000000000" pitchFamily="50" charset="-128"/>
                        </a:rPr>
                        <a:t>SE</a:t>
                      </a:r>
                      <a:r>
                        <a:rPr kumimoji="1" lang="ja-JP" altLang="en-US" sz="2000" dirty="0">
                          <a:latin typeface="BIZ UDPゴシック" panose="020B0400000000000000" pitchFamily="50" charset="-128"/>
                          <a:ea typeface="BIZ UDPゴシック" panose="020B0400000000000000" pitchFamily="50" charset="-128"/>
                        </a:rPr>
                        <a:t>（技術営業）を対象に指導を行ってきた事から、幅広い業種、業態の企業の状況を認識しており、中小企業の課題点を的確に捉え、各企業が取り組みやすい解決策を提示する対応力に定評がある。</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2122574"/>
                  </a:ext>
                </a:extLst>
              </a:tr>
            </a:tbl>
          </a:graphicData>
        </a:graphic>
      </p:graphicFrame>
    </p:spTree>
    <p:extLst>
      <p:ext uri="{BB962C8B-B14F-4D97-AF65-F5344CB8AC3E}">
        <p14:creationId xmlns:p14="http://schemas.microsoft.com/office/powerpoint/2010/main" val="211821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64D2-9A06-BE20-C8E0-5743BF328AA4}"/>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A530A1E-CFE8-062D-BC35-DB859CD4731C}"/>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サイバーレジリエンス能力の育成に向けた体系項立て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8A6CED10-C5DB-AADE-6C36-6DAAFB0C496E}"/>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C99A90EA-71FD-ABC1-7F36-781457F16E0D}"/>
              </a:ext>
            </a:extLst>
          </p:cNvPr>
          <p:cNvSpPr txBox="1">
            <a:spLocks/>
          </p:cNvSpPr>
          <p:nvPr/>
        </p:nvSpPr>
        <p:spPr>
          <a:xfrm>
            <a:off x="1332851" y="160543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主要フレームワークの機能比較と統合</a:t>
            </a:r>
          </a:p>
        </p:txBody>
      </p:sp>
      <p:sp>
        <p:nvSpPr>
          <p:cNvPr id="2" name="object 40">
            <a:extLst>
              <a:ext uri="{FF2B5EF4-FFF2-40B4-BE49-F238E27FC236}">
                <a16:creationId xmlns:a16="http://schemas.microsoft.com/office/drawing/2014/main" id="{4D21E151-B26A-F208-89E9-2B206301725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DD47D862-7A5A-86E8-A645-1254F4380E00}"/>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P11</a:t>
            </a:r>
          </a:p>
        </p:txBody>
      </p:sp>
      <p:sp>
        <p:nvSpPr>
          <p:cNvPr id="4" name="テキスト ボックス 3">
            <a:extLst>
              <a:ext uri="{FF2B5EF4-FFF2-40B4-BE49-F238E27FC236}">
                <a16:creationId xmlns:a16="http://schemas.microsoft.com/office/drawing/2014/main" id="{DFBD8CE5-D23F-0A5A-B1A7-F00188B64CE3}"/>
              </a:ext>
            </a:extLst>
          </p:cNvPr>
          <p:cNvSpPr txBox="1"/>
          <p:nvPr/>
        </p:nvSpPr>
        <p:spPr>
          <a:xfrm>
            <a:off x="1332851" y="2165306"/>
            <a:ext cx="15648862" cy="557781"/>
          </a:xfrm>
          <a:prstGeom prst="rect">
            <a:avLst/>
          </a:prstGeom>
          <a:noFill/>
        </p:spPr>
        <p:txBody>
          <a:bodyPr wrap="square" lIns="91440" tIns="45720" rIns="91440" bIns="45720" anchor="t">
            <a:spAutoFit/>
          </a:bodyPr>
          <a:lstStyle/>
          <a:p>
            <a:pPr defTabSz="1046163">
              <a:lnSpc>
                <a:spcPct val="110000"/>
              </a:lnSpc>
            </a:pPr>
            <a:r>
              <a:rPr kumimoji="1" lang="en-US" altLang="ja-JP" sz="3200" dirty="0">
                <a:latin typeface="BIZ UDPゴシック" panose="020B0400000000000000" pitchFamily="50" charset="-128"/>
                <a:ea typeface="BIZ UDPゴシック" panose="020B0400000000000000" pitchFamily="50" charset="-128"/>
              </a:rPr>
              <a:t>NIST CSF 2.0</a:t>
            </a:r>
            <a:r>
              <a:rPr kumimoji="1" lang="ja-JP" altLang="en-US" sz="3200" dirty="0">
                <a:latin typeface="BIZ UDPゴシック" panose="020B0400000000000000" pitchFamily="50" charset="-128"/>
                <a:ea typeface="BIZ UDPゴシック" panose="020B0400000000000000" pitchFamily="50" charset="-128"/>
              </a:rPr>
              <a:t>の</a:t>
            </a:r>
            <a:r>
              <a:rPr kumimoji="1" lang="en-US" altLang="ja-JP" sz="3200" dirty="0">
                <a:latin typeface="BIZ UDPゴシック" panose="020B0400000000000000" pitchFamily="50" charset="-128"/>
                <a:ea typeface="BIZ UDPゴシック" panose="020B0400000000000000" pitchFamily="50" charset="-128"/>
              </a:rPr>
              <a:t>6</a:t>
            </a:r>
            <a:r>
              <a:rPr kumimoji="1" lang="ja-JP" altLang="en-US" sz="3200" dirty="0">
                <a:latin typeface="BIZ UDPゴシック" panose="020B0400000000000000" pitchFamily="50" charset="-128"/>
                <a:ea typeface="BIZ UDPゴシック" panose="020B0400000000000000" pitchFamily="50" charset="-128"/>
              </a:rPr>
              <a:t>機能を中核とした体系的なライフサイクルと主たる目的</a:t>
            </a:r>
            <a:endParaRPr kumimoji="1" lang="en-US" altLang="ja-JP" sz="3200" dirty="0">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2CC833F5-E077-14E5-7E92-71331FE6AF14}"/>
              </a:ext>
            </a:extLst>
          </p:cNvPr>
          <p:cNvGraphicFramePr>
            <a:graphicFrameLocks noGrp="1"/>
          </p:cNvGraphicFramePr>
          <p:nvPr>
            <p:extLst>
              <p:ext uri="{D42A27DB-BD31-4B8C-83A1-F6EECF244321}">
                <p14:modId xmlns:p14="http://schemas.microsoft.com/office/powerpoint/2010/main" val="3960233639"/>
              </p:ext>
            </p:extLst>
          </p:nvPr>
        </p:nvGraphicFramePr>
        <p:xfrm>
          <a:off x="1707318" y="2836211"/>
          <a:ext cx="15478413" cy="6353722"/>
        </p:xfrm>
        <a:graphic>
          <a:graphicData uri="http://schemas.openxmlformats.org/drawingml/2006/table">
            <a:tbl>
              <a:tblPr firstRow="1" bandRow="1">
                <a:tableStyleId>{5C22544A-7EE6-4342-B048-85BDC9FD1C3A}</a:tableStyleId>
              </a:tblPr>
              <a:tblGrid>
                <a:gridCol w="3553999">
                  <a:extLst>
                    <a:ext uri="{9D8B030D-6E8A-4147-A177-3AD203B41FA5}">
                      <a16:colId xmlns:a16="http://schemas.microsoft.com/office/drawing/2014/main" val="3707433289"/>
                    </a:ext>
                  </a:extLst>
                </a:gridCol>
                <a:gridCol w="3418449">
                  <a:extLst>
                    <a:ext uri="{9D8B030D-6E8A-4147-A177-3AD203B41FA5}">
                      <a16:colId xmlns:a16="http://schemas.microsoft.com/office/drawing/2014/main" val="1835097081"/>
                    </a:ext>
                  </a:extLst>
                </a:gridCol>
                <a:gridCol w="8505965">
                  <a:extLst>
                    <a:ext uri="{9D8B030D-6E8A-4147-A177-3AD203B41FA5}">
                      <a16:colId xmlns:a16="http://schemas.microsoft.com/office/drawing/2014/main" val="2315629150"/>
                    </a:ext>
                  </a:extLst>
                </a:gridCol>
              </a:tblGrid>
              <a:tr h="84952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サイバーレジリエンス</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ライフサイクル</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CSF2.0</a:t>
                      </a:r>
                      <a:r>
                        <a:rPr kumimoji="1" lang="ja-JP" altLang="en-US" sz="2800" dirty="0">
                          <a:latin typeface="BIZ UDPゴシック" panose="020B0400000000000000" pitchFamily="50" charset="-128"/>
                          <a:ea typeface="BIZ UDPゴシック" panose="020B0400000000000000" pitchFamily="50" charset="-128"/>
                        </a:rPr>
                        <a:t>機能</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主たる目的</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58497073"/>
                  </a:ext>
                </a:extLst>
              </a:tr>
              <a:tr h="1215835">
                <a:tc>
                  <a:txBody>
                    <a:bodyPr/>
                    <a:lstStyle/>
                    <a:p>
                      <a:pPr indent="0" algn="ctr">
                        <a:lnSpc>
                          <a:spcPct val="110000"/>
                        </a:lnSpc>
                        <a:buNone/>
                        <a:tabLst>
                          <a:tab pos="1162050" algn="l"/>
                        </a:tabLst>
                      </a:pP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準備・計画</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Govern (GV) </a:t>
                      </a:r>
                    </a:p>
                    <a:p>
                      <a:pPr indent="0" algn="ctr">
                        <a:lnSpc>
                          <a:spcPct val="110000"/>
                        </a:lnSpc>
                        <a:buNone/>
                        <a:tabLst>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Identify (ID)</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経営戦略との整合性確保、リスクと資産の特定</a:t>
                      </a:r>
                    </a:p>
                  </a:txBody>
                  <a:tcPr marL="18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397185"/>
                  </a:ext>
                </a:extLst>
              </a:tr>
              <a:tr h="738927">
                <a:tc>
                  <a:txBody>
                    <a:bodyPr/>
                    <a:lstStyle/>
                    <a:p>
                      <a:pPr indent="0" algn="ctr">
                        <a:lnSpc>
                          <a:spcPct val="110000"/>
                        </a:lnSpc>
                        <a:buNone/>
                        <a:tabLst>
                          <a:tab pos="1162050" algn="l"/>
                        </a:tabLst>
                      </a:pP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防御</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Protect (PR)</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脅威に対する予防的コントロールの実装</a:t>
                      </a:r>
                    </a:p>
                  </a:txBody>
                  <a:tcPr marL="18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9563448"/>
                  </a:ext>
                </a:extLst>
              </a:tr>
              <a:tr h="738927">
                <a:tc>
                  <a:txBody>
                    <a:bodyPr/>
                    <a:lstStyle/>
                    <a:p>
                      <a:pPr indent="0" algn="ctr">
                        <a:lnSpc>
                          <a:spcPct val="110000"/>
                        </a:lnSpc>
                        <a:buNone/>
                        <a:tabLst>
                          <a:tab pos="1162050" algn="l"/>
                        </a:tabLst>
                      </a:pP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検知</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Detect (DE)</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異常およびインシデントの早期発見</a:t>
                      </a:r>
                    </a:p>
                  </a:txBody>
                  <a:tcPr marL="18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55046"/>
                  </a:ext>
                </a:extLst>
              </a:tr>
              <a:tr h="738927">
                <a:tc>
                  <a:txBody>
                    <a:bodyPr/>
                    <a:lstStyle/>
                    <a:p>
                      <a:pPr indent="0" algn="ctr">
                        <a:lnSpc>
                          <a:spcPct val="110000"/>
                        </a:lnSpc>
                        <a:buNone/>
                        <a:tabLst>
                          <a:tab pos="1162050" algn="l"/>
                        </a:tabLst>
                      </a:pPr>
                      <a:r>
                        <a:rPr lang="ja-JP" sz="28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対応</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Respond (RS)</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被害の封じ込め、根絶、コミュニケーション</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8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681645"/>
                  </a:ext>
                </a:extLst>
              </a:tr>
              <a:tr h="738927">
                <a:tc>
                  <a:txBody>
                    <a:bodyPr/>
                    <a:lstStyle/>
                    <a:p>
                      <a:pPr indent="0" algn="ctr">
                        <a:lnSpc>
                          <a:spcPct val="110000"/>
                        </a:lnSpc>
                        <a:buNone/>
                        <a:tabLst>
                          <a:tab pos="1162050" algn="l"/>
                        </a:tabLst>
                      </a:pPr>
                      <a:r>
                        <a:rPr lang="ja-JP" sz="28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復旧</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Recover (RC)</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b="1" kern="100">
                          <a:effectLst/>
                          <a:latin typeface="BIZ UDPゴシック" panose="020B0400000000000000" pitchFamily="50" charset="-128"/>
                          <a:ea typeface="BIZ UDPゴシック" panose="020B0400000000000000" pitchFamily="50" charset="-128"/>
                          <a:cs typeface="Times New Roman" panose="02020603050405020304" pitchFamily="18" charset="0"/>
                        </a:rPr>
                        <a:t>事業の迅速な回復、サービスの復元</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8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565392"/>
                  </a:ext>
                </a:extLst>
              </a:tr>
              <a:tr h="1215835">
                <a:tc>
                  <a:txBody>
                    <a:bodyPr/>
                    <a:lstStyle/>
                    <a:p>
                      <a:pPr indent="0" algn="ctr">
                        <a:lnSpc>
                          <a:spcPct val="110000"/>
                        </a:lnSpc>
                        <a:buNone/>
                        <a:tabLst>
                          <a:tab pos="1162050" algn="l"/>
                        </a:tabLst>
                      </a:pP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改善・適応</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Govern (GV) </a:t>
                      </a:r>
                    </a:p>
                    <a:p>
                      <a:pPr indent="0" algn="ctr">
                        <a:lnSpc>
                          <a:spcPct val="110000"/>
                        </a:lnSpc>
                        <a:buNone/>
                        <a:tabLst>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Recover (RC)</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教訓の反映、体制の強化、継続的改善</a:t>
                      </a:r>
                    </a:p>
                  </a:txBody>
                  <a:tcPr marL="18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5798885"/>
                  </a:ext>
                </a:extLst>
              </a:tr>
            </a:tbl>
          </a:graphicData>
        </a:graphic>
      </p:graphicFrame>
    </p:spTree>
    <p:extLst>
      <p:ext uri="{BB962C8B-B14F-4D97-AF65-F5344CB8AC3E}">
        <p14:creationId xmlns:p14="http://schemas.microsoft.com/office/powerpoint/2010/main" val="302009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F7F1B-5157-B125-AE95-CAE0E8C4130B}"/>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C03FA74E-022E-600A-F848-9F0DC0C692E5}"/>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サイバーレジリエンス能力の育成に向けた体系項立て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6DE5B4A5-329C-6A6F-8A3A-96AED9A4B4BD}"/>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9C1DCC74-DB17-21B8-F876-A6EF76104CB6}"/>
              </a:ext>
            </a:extLst>
          </p:cNvPr>
          <p:cNvSpPr txBox="1">
            <a:spLocks/>
          </p:cNvSpPr>
          <p:nvPr/>
        </p:nvSpPr>
        <p:spPr>
          <a:xfrm>
            <a:off x="1332851" y="160543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b="0" dirty="0">
                <a:latin typeface="BIZ UDPゴシック" panose="020B0400000000000000" pitchFamily="50" charset="-128"/>
                <a:ea typeface="BIZ UDPゴシック" panose="020B0400000000000000" pitchFamily="50" charset="-128"/>
              </a:rPr>
              <a:t>NIST CSF2.0</a:t>
            </a:r>
            <a:r>
              <a:rPr lang="ja-JP" altLang="en-US" sz="3200" b="0" dirty="0">
                <a:latin typeface="BIZ UDPゴシック" panose="020B0400000000000000" pitchFamily="50" charset="-128"/>
                <a:ea typeface="BIZ UDPゴシック" panose="020B0400000000000000" pitchFamily="50" charset="-128"/>
              </a:rPr>
              <a:t>に基づく段階的育成モデル例</a:t>
            </a:r>
          </a:p>
        </p:txBody>
      </p:sp>
      <p:sp>
        <p:nvSpPr>
          <p:cNvPr id="2" name="object 40">
            <a:extLst>
              <a:ext uri="{FF2B5EF4-FFF2-40B4-BE49-F238E27FC236}">
                <a16:creationId xmlns:a16="http://schemas.microsoft.com/office/drawing/2014/main" id="{B510E8C6-A248-1626-B4B6-3E7E0A7F37E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5" name="表 4">
            <a:extLst>
              <a:ext uri="{FF2B5EF4-FFF2-40B4-BE49-F238E27FC236}">
                <a16:creationId xmlns:a16="http://schemas.microsoft.com/office/drawing/2014/main" id="{6A801D38-792C-02A1-5FC1-2AD8F1F0D361}"/>
              </a:ext>
            </a:extLst>
          </p:cNvPr>
          <p:cNvGraphicFramePr>
            <a:graphicFrameLocks noGrp="1"/>
          </p:cNvGraphicFramePr>
          <p:nvPr>
            <p:extLst>
              <p:ext uri="{D42A27DB-BD31-4B8C-83A1-F6EECF244321}">
                <p14:modId xmlns:p14="http://schemas.microsoft.com/office/powerpoint/2010/main" val="3963639941"/>
              </p:ext>
            </p:extLst>
          </p:nvPr>
        </p:nvGraphicFramePr>
        <p:xfrm>
          <a:off x="1707318" y="2294612"/>
          <a:ext cx="15478411" cy="7018201"/>
        </p:xfrm>
        <a:graphic>
          <a:graphicData uri="http://schemas.openxmlformats.org/drawingml/2006/table">
            <a:tbl>
              <a:tblPr firstRow="1" bandRow="1">
                <a:tableStyleId>{5C22544A-7EE6-4342-B048-85BDC9FD1C3A}</a:tableStyleId>
              </a:tblPr>
              <a:tblGrid>
                <a:gridCol w="1612657">
                  <a:extLst>
                    <a:ext uri="{9D8B030D-6E8A-4147-A177-3AD203B41FA5}">
                      <a16:colId xmlns:a16="http://schemas.microsoft.com/office/drawing/2014/main" val="3707433289"/>
                    </a:ext>
                  </a:extLst>
                </a:gridCol>
                <a:gridCol w="4248443">
                  <a:extLst>
                    <a:ext uri="{9D8B030D-6E8A-4147-A177-3AD203B41FA5}">
                      <a16:colId xmlns:a16="http://schemas.microsoft.com/office/drawing/2014/main" val="2662950708"/>
                    </a:ext>
                  </a:extLst>
                </a:gridCol>
                <a:gridCol w="5126628">
                  <a:extLst>
                    <a:ext uri="{9D8B030D-6E8A-4147-A177-3AD203B41FA5}">
                      <a16:colId xmlns:a16="http://schemas.microsoft.com/office/drawing/2014/main" val="1835097081"/>
                    </a:ext>
                  </a:extLst>
                </a:gridCol>
                <a:gridCol w="4490683">
                  <a:extLst>
                    <a:ext uri="{9D8B030D-6E8A-4147-A177-3AD203B41FA5}">
                      <a16:colId xmlns:a16="http://schemas.microsoft.com/office/drawing/2014/main" val="2315629150"/>
                    </a:ext>
                  </a:extLst>
                </a:gridCol>
              </a:tblGrid>
              <a:tr h="558937">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CSF </a:t>
                      </a:r>
                      <a:endParaRPr kumimoji="1" lang="ja-JP" altLang="en-US" sz="2800" dirty="0">
                        <a:latin typeface="BIZ UDPゴシック" panose="020B0400000000000000" pitchFamily="50" charset="-128"/>
                        <a:ea typeface="BIZ UDPゴシック" panose="020B0400000000000000" pitchFamily="50" charset="-128"/>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段階・目標</a:t>
                      </a:r>
                      <a:endParaRPr kumimoji="1" lang="en-US" altLang="ja-JP" sz="2800" dirty="0">
                        <a:latin typeface="BIZ UDPゴシック" panose="020B0400000000000000" pitchFamily="50" charset="-128"/>
                        <a:ea typeface="BIZ UDPゴシック" panose="020B0400000000000000" pitchFamily="50" charset="-128"/>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重点機能</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主な取り組み</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58497073"/>
                  </a:ext>
                </a:extLst>
              </a:tr>
              <a:tr h="1614816">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Tier 1</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Partial</a:t>
                      </a:r>
                      <a:endParaRPr 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（部分的対応）</a:t>
                      </a:r>
                      <a:endParaRPr lang="en-US" alt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360" rtl="0" eaLnBrk="1" fontAlgn="auto" latinLnBrk="0" hangingPunct="1">
                        <a:lnSpc>
                          <a:spcPct val="110000"/>
                        </a:lnSpc>
                        <a:spcBef>
                          <a:spcPts val="0"/>
                        </a:spcBef>
                        <a:spcAft>
                          <a:spcPts val="0"/>
                        </a:spcAft>
                        <a:buClrTx/>
                        <a:buSzTx/>
                        <a:buFontTx/>
                        <a:buNone/>
                        <a:tabLst>
                          <a:tab pos="1162050" algn="l"/>
                        </a:tabLst>
                        <a:defRPr/>
                      </a:pPr>
                      <a:r>
                        <a:rPr lang="ja-JP" alt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重大被害の回避</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対策が断片的で、明文化された方針が存在しない</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最低限の防御・復旧体制を整備（バックアップ、</a:t>
                      </a: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EDR</a:t>
                      </a: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導入、緊急連絡網整備）</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397185"/>
                  </a:ext>
                </a:extLst>
              </a:tr>
              <a:tr h="1614816">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Tier 2</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Risk-Informed</a:t>
                      </a:r>
                      <a:endParaRPr 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（リスク認識段階）</a:t>
                      </a:r>
                      <a:endParaRPr lang="en-US" alt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360" rtl="0" eaLnBrk="1" fontAlgn="auto" latinLnBrk="0" hangingPunct="1">
                        <a:lnSpc>
                          <a:spcPct val="110000"/>
                        </a:lnSpc>
                        <a:spcBef>
                          <a:spcPts val="0"/>
                        </a:spcBef>
                        <a:spcAft>
                          <a:spcPts val="0"/>
                        </a:spcAft>
                        <a:buClrTx/>
                        <a:buSzTx/>
                        <a:buFontTx/>
                        <a:buNone/>
                        <a:tabLst>
                          <a:tab pos="1162050" algn="l"/>
                        </a:tabLst>
                        <a:defRPr/>
                      </a:pPr>
                      <a:r>
                        <a:rPr lang="ja-JP" alt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継続的対策の開始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リスクを理解し、方針と責任が限定的に共有されている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重要システムのリスク評価を実施し、インシデント通報経路を整備</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406996"/>
                  </a:ext>
                </a:extLst>
              </a:tr>
              <a:tr h="1614816">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Tier 3 </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Repeatable</a:t>
                      </a:r>
                      <a:endParaRPr 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（再現的運用段階）</a:t>
                      </a:r>
                      <a:endParaRPr lang="en-US" alt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360" rtl="0" eaLnBrk="1" fontAlgn="auto" latinLnBrk="0" hangingPunct="1">
                        <a:lnSpc>
                          <a:spcPct val="110000"/>
                        </a:lnSpc>
                        <a:spcBef>
                          <a:spcPts val="0"/>
                        </a:spcBef>
                        <a:spcAft>
                          <a:spcPts val="0"/>
                        </a:spcAft>
                        <a:buClrTx/>
                        <a:buSzTx/>
                        <a:buFontTx/>
                        <a:buNone/>
                        <a:tabLst>
                          <a:tab pos="1162050" algn="l"/>
                        </a:tabLst>
                        <a:defRPr/>
                      </a:pPr>
                      <a:r>
                        <a:rPr lang="ja-JP" alt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継続的運用の確立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手順やルールが組織として整備され、訓練とレビューが定期化されている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回以上の訓練実施、ログ監視の標準化、定期的な復旧テスト</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55046"/>
                  </a:ext>
                </a:extLst>
              </a:tr>
              <a:tr h="1614816">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Tier 4</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Adaptive</a:t>
                      </a:r>
                      <a:endParaRPr 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（適応的高度段階）</a:t>
                      </a:r>
                      <a:endParaRPr lang="en-US" altLang="ja-JP" sz="2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ja-JP" alt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自律的なレジリエンス経営</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経営層が主導し、学習と改善を通じて動的にレジリエンスを維持している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改善活動を組織文化に定着させ、経営層が</a:t>
                      </a: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KPI</a:t>
                      </a: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に基づき意思決定</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565392"/>
                  </a:ext>
                </a:extLst>
              </a:tr>
            </a:tbl>
          </a:graphicData>
        </a:graphic>
      </p:graphicFrame>
      <p:sp>
        <p:nvSpPr>
          <p:cNvPr id="3" name="テキスト ボックス 2">
            <a:extLst>
              <a:ext uri="{FF2B5EF4-FFF2-40B4-BE49-F238E27FC236}">
                <a16:creationId xmlns:a16="http://schemas.microsoft.com/office/drawing/2014/main" id="{6076E56E-B0AA-ED08-0ADC-0C7119BCBDBE}"/>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P11</a:t>
            </a:r>
          </a:p>
        </p:txBody>
      </p:sp>
    </p:spTree>
    <p:extLst>
      <p:ext uri="{BB962C8B-B14F-4D97-AF65-F5344CB8AC3E}">
        <p14:creationId xmlns:p14="http://schemas.microsoft.com/office/powerpoint/2010/main" val="246921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870CD-3306-0621-709F-E7CFC751004A}"/>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987FF0E6-F3DC-8975-D876-54F8D3A50A35}"/>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27</a:t>
            </a:r>
            <a:r>
              <a:rPr lang="ja-JP" altLang="en-US" sz="4000" dirty="0">
                <a:latin typeface="BIZ UDPゴシック" panose="020B0400000000000000" pitchFamily="50" charset="-128"/>
                <a:ea typeface="BIZ UDPゴシック" panose="020B0400000000000000" pitchFamily="50" charset="-128"/>
              </a:rPr>
              <a:t>章</a:t>
            </a:r>
            <a:r>
              <a:rPr lang="en-US" altLang="ja-JP" sz="4000" dirty="0">
                <a:latin typeface="BIZ UDPゴシック" panose="020B0400000000000000" pitchFamily="50" charset="-128"/>
                <a:ea typeface="BIZ UDPゴシック" panose="020B0400000000000000" pitchFamily="50" charset="-128"/>
              </a:rPr>
              <a:t>. </a:t>
            </a:r>
            <a:r>
              <a:rPr lang="ja-JP" altLang="en-US" sz="4000" dirty="0">
                <a:latin typeface="BIZ UDPゴシック" panose="020B0400000000000000" pitchFamily="50" charset="-128"/>
                <a:ea typeface="BIZ UDPゴシック" panose="020B0400000000000000" pitchFamily="50" charset="-128"/>
              </a:rPr>
              <a:t>サイバー攻撃を含む様々な事態に対する総合的な対応計画</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7A18DA67-B422-A9A4-A753-64F9C1F0DBB5}"/>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サイバーレジリエンスのライフサイクルと対応計画の策定</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NIST CSF 2.0 Respond (RS) </a:t>
            </a:r>
            <a:r>
              <a:rPr lang="ja-JP" altLang="en-US" sz="3600" dirty="0">
                <a:latin typeface="BIZ UDPゴシック" panose="020B0400000000000000" pitchFamily="50" charset="-128"/>
                <a:ea typeface="BIZ UDPゴシック" panose="020B0400000000000000" pitchFamily="50" charset="-128"/>
              </a:rPr>
              <a:t>機能に基づく対応基準</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NIST CSF 2.0 Recover (RC) </a:t>
            </a:r>
            <a:r>
              <a:rPr lang="ja-JP" altLang="en-US" sz="3600" dirty="0">
                <a:latin typeface="BIZ UDPゴシック" panose="020B0400000000000000" pitchFamily="50" charset="-128"/>
                <a:ea typeface="BIZ UDPゴシック" panose="020B0400000000000000" pitchFamily="50" charset="-128"/>
              </a:rPr>
              <a:t>機能に基づく復旧基準</a:t>
            </a:r>
          </a:p>
        </p:txBody>
      </p:sp>
      <p:sp>
        <p:nvSpPr>
          <p:cNvPr id="2" name="object 40">
            <a:extLst>
              <a:ext uri="{FF2B5EF4-FFF2-40B4-BE49-F238E27FC236}">
                <a16:creationId xmlns:a16="http://schemas.microsoft.com/office/drawing/2014/main" id="{6B803606-4B0A-F9B6-1A7B-B69C387E4E6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201880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B94EF-C89C-3122-6F3B-A182A89FB7DC}"/>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9BD2E28B-FDC9-58B8-B4F8-1523334E637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サイバーレジリエンスのライフサイクルと対応計画の策定</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6174438-C521-AAD9-7631-2EEF61EC4F6C}"/>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08F54A36-8B34-C822-9A5B-E58DE4BD2683}"/>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113307FB-198D-CB16-E97E-BBC19D3D28CD}"/>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サイバーレジリエンス・ライフサイクルと対応計画策定</a:t>
            </a:r>
          </a:p>
        </p:txBody>
      </p:sp>
      <p:sp>
        <p:nvSpPr>
          <p:cNvPr id="2" name="object 40">
            <a:extLst>
              <a:ext uri="{FF2B5EF4-FFF2-40B4-BE49-F238E27FC236}">
                <a16:creationId xmlns:a16="http://schemas.microsoft.com/office/drawing/2014/main" id="{A45127B4-4D7C-0B42-6C7E-24E9E9E7524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3AA773CC-6ECB-30F0-24D2-B062F32D1287}"/>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27-1.】</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P14</a:t>
            </a:r>
          </a:p>
        </p:txBody>
      </p:sp>
      <p:sp>
        <p:nvSpPr>
          <p:cNvPr id="4" name="テキスト ボックス 3">
            <a:extLst>
              <a:ext uri="{FF2B5EF4-FFF2-40B4-BE49-F238E27FC236}">
                <a16:creationId xmlns:a16="http://schemas.microsoft.com/office/drawing/2014/main" id="{08CAC7AC-CC62-93C7-7E6D-359453D84157}"/>
              </a:ext>
            </a:extLst>
          </p:cNvPr>
          <p:cNvSpPr txBox="1"/>
          <p:nvPr/>
        </p:nvSpPr>
        <p:spPr>
          <a:xfrm>
            <a:off x="1332852" y="2169415"/>
            <a:ext cx="15648862" cy="218284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総合的な対応計画（</a:t>
            </a:r>
            <a:r>
              <a:rPr kumimoji="1" lang="en-US" altLang="ja-JP" sz="3200" dirty="0">
                <a:latin typeface="BIZ UDPゴシック" panose="020B0400000000000000" pitchFamily="50" charset="-128"/>
                <a:ea typeface="BIZ UDPゴシック" panose="020B0400000000000000" pitchFamily="50" charset="-128"/>
              </a:rPr>
              <a:t>IRP</a:t>
            </a:r>
            <a:r>
              <a:rPr kumimoji="1" lang="ja-JP" altLang="en-US" sz="3200" dirty="0">
                <a:latin typeface="BIZ UDPゴシック" panose="020B0400000000000000" pitchFamily="50" charset="-128"/>
                <a:ea typeface="BIZ UDPゴシック" panose="020B0400000000000000" pitchFamily="50" charset="-128"/>
              </a:rPr>
              <a:t>と</a:t>
            </a:r>
            <a:r>
              <a:rPr kumimoji="1" lang="en-US" altLang="ja-JP" sz="3200" dirty="0">
                <a:latin typeface="BIZ UDPゴシック" panose="020B0400000000000000" pitchFamily="50" charset="-128"/>
                <a:ea typeface="BIZ UDPゴシック" panose="020B0400000000000000" pitchFamily="50" charset="-128"/>
              </a:rPr>
              <a:t>IT-BCP</a:t>
            </a:r>
            <a:r>
              <a:rPr kumimoji="1" lang="ja-JP" altLang="en-US" sz="3200" dirty="0">
                <a:latin typeface="BIZ UDPゴシック" panose="020B0400000000000000" pitchFamily="50" charset="-128"/>
                <a:ea typeface="BIZ UDPゴシック" panose="020B0400000000000000" pitchFamily="50" charset="-128"/>
              </a:rPr>
              <a:t>の統合）</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インシデント対応計画（</a:t>
            </a:r>
            <a:r>
              <a:rPr kumimoji="1" lang="en-US" altLang="ja-JP" sz="3200" dirty="0">
                <a:latin typeface="BIZ UDPゴシック" panose="020B0400000000000000" pitchFamily="50" charset="-128"/>
                <a:ea typeface="BIZ UDPゴシック" panose="020B0400000000000000" pitchFamily="50" charset="-128"/>
              </a:rPr>
              <a:t>IRP</a:t>
            </a:r>
            <a:r>
              <a:rPr kumimoji="1" lang="ja-JP" altLang="en-US" sz="3200" dirty="0">
                <a:latin typeface="BIZ UDPゴシック" panose="020B0400000000000000" pitchFamily="50" charset="-128"/>
                <a:ea typeface="BIZ UDPゴシック" panose="020B0400000000000000" pitchFamily="50" charset="-128"/>
              </a:rPr>
              <a:t>）と</a:t>
            </a:r>
            <a:r>
              <a:rPr kumimoji="1" lang="en-US" altLang="ja-JP" sz="3200" dirty="0">
                <a:latin typeface="BIZ UDPゴシック" panose="020B0400000000000000" pitchFamily="50" charset="-128"/>
                <a:ea typeface="BIZ UDPゴシック" panose="020B0400000000000000" pitchFamily="50" charset="-128"/>
              </a:rPr>
              <a:t>IT-BCP</a:t>
            </a:r>
            <a:r>
              <a:rPr kumimoji="1" lang="ja-JP" altLang="en-US" sz="3200" dirty="0">
                <a:latin typeface="BIZ UDPゴシック" panose="020B0400000000000000" pitchFamily="50" charset="-128"/>
                <a:ea typeface="BIZ UDPゴシック" panose="020B0400000000000000" pitchFamily="50" charset="-128"/>
              </a:rPr>
              <a:t>を一体化して策定し効率的に運用できる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サイバーレジリエンスは、予防から復旧までの</a:t>
            </a:r>
            <a:r>
              <a:rPr kumimoji="1" lang="en-US" altLang="ja-JP" sz="3200" dirty="0">
                <a:latin typeface="BIZ UDPゴシック" panose="020B0400000000000000" pitchFamily="50" charset="-128"/>
                <a:ea typeface="BIZ UDPゴシック" panose="020B0400000000000000" pitchFamily="50" charset="-128"/>
              </a:rPr>
              <a:t>PDCA</a:t>
            </a:r>
            <a:r>
              <a:rPr kumimoji="1" lang="ja-JP" altLang="en-US" sz="3200" dirty="0">
                <a:latin typeface="BIZ UDPゴシック" panose="020B0400000000000000" pitchFamily="50" charset="-128"/>
                <a:ea typeface="BIZ UDPゴシック" panose="020B0400000000000000" pitchFamily="50" charset="-128"/>
              </a:rPr>
              <a:t>サイクルとして能力を強化</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ISO/IEC 27002</a:t>
            </a:r>
            <a:r>
              <a:rPr kumimoji="1" lang="ja-JP" altLang="en-US" sz="3200" dirty="0">
                <a:latin typeface="BIZ UDPゴシック" panose="020B0400000000000000" pitchFamily="50" charset="-128"/>
                <a:ea typeface="BIZ UDPゴシック" panose="020B0400000000000000" pitchFamily="50" charset="-128"/>
              </a:rPr>
              <a:t>組織的対策と</a:t>
            </a:r>
            <a:r>
              <a:rPr kumimoji="1" lang="en-US" altLang="ja-JP" sz="3200" dirty="0">
                <a:latin typeface="BIZ UDPゴシック" panose="020B0400000000000000" pitchFamily="50" charset="-128"/>
                <a:ea typeface="BIZ UDPゴシック" panose="020B0400000000000000" pitchFamily="50" charset="-128"/>
              </a:rPr>
              <a:t>NIST CSF</a:t>
            </a:r>
            <a:r>
              <a:rPr kumimoji="1" lang="ja-JP" altLang="en-US" sz="3200" dirty="0">
                <a:latin typeface="BIZ UDPゴシック" panose="020B0400000000000000" pitchFamily="50" charset="-128"/>
                <a:ea typeface="BIZ UDPゴシック" panose="020B0400000000000000" pitchFamily="50" charset="-128"/>
              </a:rPr>
              <a:t>の</a:t>
            </a:r>
            <a:r>
              <a:rPr kumimoji="1" lang="en-US" altLang="ja-JP" sz="3200" dirty="0">
                <a:latin typeface="BIZ UDPゴシック" panose="020B0400000000000000" pitchFamily="50" charset="-128"/>
                <a:ea typeface="BIZ UDPゴシック" panose="020B0400000000000000" pitchFamily="50" charset="-128"/>
              </a:rPr>
              <a:t>Respond</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Recover</a:t>
            </a:r>
            <a:r>
              <a:rPr kumimoji="1" lang="ja-JP" altLang="en-US" sz="3200" dirty="0">
                <a:latin typeface="BIZ UDPゴシック" panose="020B0400000000000000" pitchFamily="50" charset="-128"/>
                <a:ea typeface="BIZ UDPゴシック" panose="020B0400000000000000" pitchFamily="50" charset="-128"/>
              </a:rPr>
              <a:t>が基盤となる</a:t>
            </a:r>
            <a:endParaRPr kumimoji="1" lang="en-US" altLang="ja-JP" sz="32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CB382FC1-EECB-8DB1-09AB-CCFFC5226C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3844" y="4539460"/>
            <a:ext cx="11462450" cy="4893711"/>
          </a:xfrm>
          <a:prstGeom prst="rect">
            <a:avLst/>
          </a:prstGeom>
          <a:noFill/>
          <a:ln>
            <a:noFill/>
          </a:ln>
        </p:spPr>
      </p:pic>
      <p:sp>
        <p:nvSpPr>
          <p:cNvPr id="9" name="テキスト ボックス 8">
            <a:extLst>
              <a:ext uri="{FF2B5EF4-FFF2-40B4-BE49-F238E27FC236}">
                <a16:creationId xmlns:a16="http://schemas.microsoft.com/office/drawing/2014/main" id="{CC9B1C76-0FD3-0605-0894-1ED65AAE81AF}"/>
              </a:ext>
            </a:extLst>
          </p:cNvPr>
          <p:cNvSpPr txBox="1"/>
          <p:nvPr/>
        </p:nvSpPr>
        <p:spPr>
          <a:xfrm>
            <a:off x="10628904" y="9078094"/>
            <a:ext cx="3337818"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図</a:t>
            </a:r>
            <a:r>
              <a:rPr lang="en-US" altLang="ja-JP" sz="1100" dirty="0">
                <a:latin typeface="BIZ UDPゴシック" panose="020B0400000000000000" pitchFamily="50" charset="-128"/>
                <a:ea typeface="BIZ UDPゴシック" panose="020B0400000000000000" pitchFamily="50" charset="-128"/>
              </a:rPr>
              <a:t>5. </a:t>
            </a:r>
            <a:r>
              <a:rPr lang="ja-JP" altLang="en-US" sz="1100" dirty="0">
                <a:latin typeface="BIZ UDPゴシック" panose="020B0400000000000000" pitchFamily="50" charset="-128"/>
                <a:ea typeface="BIZ UDPゴシック" panose="020B0400000000000000" pitchFamily="50" charset="-128"/>
              </a:rPr>
              <a:t>サイバーレジリエンスにおける</a:t>
            </a:r>
            <a:r>
              <a:rPr lang="en-US" altLang="ja-JP" sz="1100" dirty="0">
                <a:latin typeface="BIZ UDPゴシック" panose="020B0400000000000000" pitchFamily="50" charset="-128"/>
                <a:ea typeface="BIZ UDPゴシック" panose="020B0400000000000000" pitchFamily="50" charset="-128"/>
              </a:rPr>
              <a:t>PDCA</a:t>
            </a:r>
            <a:r>
              <a:rPr lang="ja-JP" altLang="en-US" sz="1100" dirty="0">
                <a:latin typeface="BIZ UDPゴシック" panose="020B0400000000000000" pitchFamily="50" charset="-128"/>
                <a:ea typeface="BIZ UDPゴシック" panose="020B0400000000000000" pitchFamily="50" charset="-128"/>
              </a:rPr>
              <a:t>サイクル</a:t>
            </a:r>
          </a:p>
        </p:txBody>
      </p:sp>
    </p:spTree>
    <p:extLst>
      <p:ext uri="{BB962C8B-B14F-4D97-AF65-F5344CB8AC3E}">
        <p14:creationId xmlns:p14="http://schemas.microsoft.com/office/powerpoint/2010/main" val="2324479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A57B3-51B5-271A-AE39-5427DD4FE8F7}"/>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A8486C74-583C-D3B1-F349-BD30EC4B54FA}"/>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ja-JP" altLang="en-US" sz="4000" dirty="0">
                <a:latin typeface="BIZ UDPゴシック" panose="020B0400000000000000" pitchFamily="50" charset="-128"/>
                <a:ea typeface="BIZ UDPゴシック" panose="020B0400000000000000" pitchFamily="50" charset="-128"/>
              </a:rPr>
              <a:t>サイバーレジリエンスのライフサイクルと対応計画の策定</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13A5CE4-304B-C000-4F0E-D2FD1B63620C}"/>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57806E25-6AD6-111F-4793-5499D394AC03}"/>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978EA8F9-878C-D6DD-E4D1-23C9047EDCDF}"/>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0" dirty="0">
                <a:latin typeface="BIZ UDPゴシック" panose="020B0400000000000000" pitchFamily="50" charset="-128"/>
                <a:ea typeface="BIZ UDPゴシック" panose="020B0400000000000000" pitchFamily="50" charset="-128"/>
              </a:rPr>
              <a:t>サイバーレジリエンス・ライフサイクルモデル例</a:t>
            </a:r>
          </a:p>
        </p:txBody>
      </p:sp>
      <p:sp>
        <p:nvSpPr>
          <p:cNvPr id="2" name="object 40">
            <a:extLst>
              <a:ext uri="{FF2B5EF4-FFF2-40B4-BE49-F238E27FC236}">
                <a16:creationId xmlns:a16="http://schemas.microsoft.com/office/drawing/2014/main" id="{C95C767A-99B7-4EFD-E30E-879A095641B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9" name="表 8">
            <a:extLst>
              <a:ext uri="{FF2B5EF4-FFF2-40B4-BE49-F238E27FC236}">
                <a16:creationId xmlns:a16="http://schemas.microsoft.com/office/drawing/2014/main" id="{8A407082-FE2B-D1AD-6A5A-B3025439ADCE}"/>
              </a:ext>
            </a:extLst>
          </p:cNvPr>
          <p:cNvGraphicFramePr>
            <a:graphicFrameLocks noGrp="1"/>
          </p:cNvGraphicFramePr>
          <p:nvPr>
            <p:extLst>
              <p:ext uri="{D42A27DB-BD31-4B8C-83A1-F6EECF244321}">
                <p14:modId xmlns:p14="http://schemas.microsoft.com/office/powerpoint/2010/main" val="3843948877"/>
              </p:ext>
            </p:extLst>
          </p:nvPr>
        </p:nvGraphicFramePr>
        <p:xfrm>
          <a:off x="1707318" y="2255150"/>
          <a:ext cx="15478413" cy="7070348"/>
        </p:xfrm>
        <a:graphic>
          <a:graphicData uri="http://schemas.openxmlformats.org/drawingml/2006/table">
            <a:tbl>
              <a:tblPr firstRow="1" bandRow="1">
                <a:tableStyleId>{5C22544A-7EE6-4342-B048-85BDC9FD1C3A}</a:tableStyleId>
              </a:tblPr>
              <a:tblGrid>
                <a:gridCol w="2219223">
                  <a:extLst>
                    <a:ext uri="{9D8B030D-6E8A-4147-A177-3AD203B41FA5}">
                      <a16:colId xmlns:a16="http://schemas.microsoft.com/office/drawing/2014/main" val="3707433289"/>
                    </a:ext>
                  </a:extLst>
                </a:gridCol>
                <a:gridCol w="4545106">
                  <a:extLst>
                    <a:ext uri="{9D8B030D-6E8A-4147-A177-3AD203B41FA5}">
                      <a16:colId xmlns:a16="http://schemas.microsoft.com/office/drawing/2014/main" val="1835097081"/>
                    </a:ext>
                  </a:extLst>
                </a:gridCol>
                <a:gridCol w="8714084">
                  <a:extLst>
                    <a:ext uri="{9D8B030D-6E8A-4147-A177-3AD203B41FA5}">
                      <a16:colId xmlns:a16="http://schemas.microsoft.com/office/drawing/2014/main" val="2315629150"/>
                    </a:ext>
                  </a:extLst>
                </a:gridCol>
              </a:tblGrid>
              <a:tr h="396918">
                <a:tc>
                  <a:txBody>
                    <a:bodyPr/>
                    <a:lstStyle/>
                    <a:p>
                      <a:pPr indent="0" algn="ctr">
                        <a:lnSpc>
                          <a:spcPct val="110000"/>
                        </a:lnSpc>
                        <a:buNone/>
                      </a:pPr>
                      <a:r>
                        <a:rPr lang="ja-JP" sz="28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フェーズ</a:t>
                      </a:r>
                      <a:endParaRPr lang="ja-JP" sz="28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indent="0" algn="ctr">
                        <a:lnSpc>
                          <a:spcPct val="110000"/>
                        </a:lnSpc>
                        <a:buNone/>
                      </a:pPr>
                      <a:r>
                        <a:rPr lang="en-US" sz="28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CSF</a:t>
                      </a:r>
                      <a:r>
                        <a:rPr lang="ja-JP" sz="28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機能対応と主な目的</a:t>
                      </a:r>
                      <a:endParaRPr lang="ja-JP" sz="28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indent="0" algn="ctr">
                        <a:lnSpc>
                          <a:spcPct val="110000"/>
                        </a:lnSpc>
                        <a:buNone/>
                      </a:pPr>
                      <a:r>
                        <a:rPr lang="ja-JP" sz="28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実施の要点</a:t>
                      </a:r>
                      <a:endParaRPr lang="ja-JP" sz="28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58497073"/>
                  </a:ext>
                </a:extLst>
              </a:tr>
              <a:tr h="1413912">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Plan</a:t>
                      </a:r>
                    </a:p>
                    <a:p>
                      <a:pPr indent="0" algn="ctr">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計画</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Govern</a:t>
                      </a: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Identify</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リスク認識と事前準備</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lgn="l">
                        <a:lnSpc>
                          <a:spcPct val="110000"/>
                        </a:lnSpc>
                        <a:buFont typeface="Arial" panose="020B0604020202020204" pitchFamily="34" charset="0"/>
                        <a:buChar char="•"/>
                        <a:tabLst>
                          <a:tab pos="1162050" algn="l"/>
                        </a:tabLst>
                      </a:pP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経営層と</a:t>
                      </a:r>
                      <a:r>
                        <a:rPr lang="en-US"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IT</a:t>
                      </a: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担当者が共同でリスクアセスメントを実施し、重要業務・資産・システムを特定する</a:t>
                      </a:r>
                      <a:endParaRPr lang="en-US" alt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57200" indent="-457200" algn="l">
                        <a:lnSpc>
                          <a:spcPct val="110000"/>
                        </a:lnSpc>
                        <a:buFont typeface="Arial" panose="020B0604020202020204" pitchFamily="34" charset="0"/>
                        <a:buChar char="•"/>
                        <a:tabLst>
                          <a:tab pos="1162050" algn="l"/>
                        </a:tabLst>
                      </a:pPr>
                      <a:r>
                        <a:rPr lang="en-US"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IRP</a:t>
                      </a: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en-US"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IT-BCP </a:t>
                      </a: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を一体化し、</a:t>
                      </a:r>
                      <a:r>
                        <a:rPr lang="en-US"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RTO</a:t>
                      </a: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（復旧時間目標）と</a:t>
                      </a:r>
                      <a:r>
                        <a:rPr lang="en-US"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RPO</a:t>
                      </a: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（復旧時点目標）を設定する</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397185"/>
                  </a:ext>
                </a:extLst>
              </a:tr>
              <a:tr h="1413912">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Do</a:t>
                      </a:r>
                    </a:p>
                    <a:p>
                      <a:pPr indent="0" algn="ctr">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実施・運用</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Protect</a:t>
                      </a: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Respond</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迅速な対応体制の構築</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lgn="l">
                        <a:lnSpc>
                          <a:spcPct val="110000"/>
                        </a:lnSpc>
                        <a:buFont typeface="Arial" panose="020B0604020202020204" pitchFamily="34" charset="0"/>
                        <a:buChar char="•"/>
                        <a:tabLst>
                          <a:tab pos="1162050" algn="l"/>
                        </a:tabLst>
                      </a:pP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インシデント発生時に初動対応を確実に実行するため、手順書と連絡網を整備する</a:t>
                      </a:r>
                      <a:endParaRPr lang="en-US" alt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57200" indent="-457200" algn="l">
                        <a:lnSpc>
                          <a:spcPct val="110000"/>
                        </a:lnSpc>
                        <a:buFont typeface="Arial" panose="020B0604020202020204" pitchFamily="34" charset="0"/>
                        <a:buChar char="•"/>
                        <a:tabLst>
                          <a:tab pos="1162050" algn="l"/>
                        </a:tabLst>
                      </a:pP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被害の封じ込め、影響分析、証拠保全を含む対応プロトコルを確立し、クラウド・リモート環境にも適用する</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9563448"/>
                  </a:ext>
                </a:extLst>
              </a:tr>
              <a:tr h="1413912">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Check</a:t>
                      </a:r>
                    </a:p>
                    <a:p>
                      <a:pPr indent="0" algn="ctr">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評価・検証</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Recover</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事業継続と復旧計画の実行</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lgn="l">
                        <a:lnSpc>
                          <a:spcPct val="110000"/>
                        </a:lnSpc>
                        <a:buFont typeface="Arial" panose="020B0604020202020204" pitchFamily="34" charset="0"/>
                        <a:buChar char="•"/>
                        <a:tabLst>
                          <a:tab pos="1162050" algn="l"/>
                        </a:tabLst>
                      </a:pP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定期的なバックアップと冗長化を確保し、復旧手順に従ってサービスを再開する</a:t>
                      </a:r>
                      <a:endParaRPr lang="en-US" alt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57200" indent="-457200" algn="l">
                        <a:lnSpc>
                          <a:spcPct val="110000"/>
                        </a:lnSpc>
                        <a:buFont typeface="Arial" panose="020B0604020202020204" pitchFamily="34" charset="0"/>
                        <a:buChar char="•"/>
                        <a:tabLst>
                          <a:tab pos="1162050" algn="l"/>
                        </a:tabLst>
                      </a:pP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関係者への報告や外部連携（取引先、顧客、</a:t>
                      </a:r>
                      <a:r>
                        <a:rPr lang="en-US"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IPA</a:t>
                      </a: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NISC</a:t>
                      </a: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など）を実施し、復旧後の確認テストを行う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55046"/>
                  </a:ext>
                </a:extLst>
              </a:tr>
              <a:tr h="1066855">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Act</a:t>
                      </a:r>
                    </a:p>
                    <a:p>
                      <a:pPr indent="0" algn="ctr">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改善</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Govern</a:t>
                      </a: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Recover</a:t>
                      </a:r>
                      <a:endPar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1162050" algn="l"/>
                        </a:tabLst>
                      </a:pPr>
                      <a:r>
                        <a:rPr lang="ja-JP" sz="2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教訓の反映と継続的改善</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lgn="l">
                        <a:lnSpc>
                          <a:spcPct val="110000"/>
                        </a:lnSpc>
                        <a:buFont typeface="Arial" panose="020B0604020202020204" pitchFamily="34" charset="0"/>
                        <a:buChar char="•"/>
                        <a:tabLst>
                          <a:tab pos="1162050" algn="l"/>
                        </a:tabLst>
                      </a:pP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対応後の評価会議を実施し、再発防止策を策定する</a:t>
                      </a:r>
                      <a:endParaRPr lang="en-US" alt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57200" indent="-457200" algn="l">
                        <a:lnSpc>
                          <a:spcPct val="110000"/>
                        </a:lnSpc>
                        <a:buFont typeface="Arial" panose="020B0604020202020204" pitchFamily="34" charset="0"/>
                        <a:buChar char="•"/>
                        <a:tabLst>
                          <a:tab pos="1162050" algn="l"/>
                        </a:tabLst>
                      </a:pPr>
                      <a:r>
                        <a:rPr lang="en-US"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ISMS</a:t>
                      </a:r>
                      <a:r>
                        <a:rPr lang="ja-JP" sz="26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の「パフォーマンス評価」と連携し、ポリシーや手順書の更新、従業員訓練の見直しを定期的に実施する</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681645"/>
                  </a:ext>
                </a:extLst>
              </a:tr>
            </a:tbl>
          </a:graphicData>
        </a:graphic>
      </p:graphicFrame>
      <p:sp>
        <p:nvSpPr>
          <p:cNvPr id="4" name="テキスト ボックス 3">
            <a:extLst>
              <a:ext uri="{FF2B5EF4-FFF2-40B4-BE49-F238E27FC236}">
                <a16:creationId xmlns:a16="http://schemas.microsoft.com/office/drawing/2014/main" id="{4C77038A-44F7-5846-171B-993E91175C89}"/>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27-1.】</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P14</a:t>
            </a:r>
          </a:p>
        </p:txBody>
      </p:sp>
    </p:spTree>
    <p:extLst>
      <p:ext uri="{BB962C8B-B14F-4D97-AF65-F5344CB8AC3E}">
        <p14:creationId xmlns:p14="http://schemas.microsoft.com/office/powerpoint/2010/main" val="2416614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ABC0E-068B-A81A-1765-4CC942E4E065}"/>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9A98926A-3C1C-2BC3-992C-9C2513BF61A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ja-JP" altLang="en-US" sz="4000" dirty="0">
                <a:latin typeface="BIZ UDPゴシック" panose="020B0400000000000000" pitchFamily="50" charset="-128"/>
                <a:ea typeface="BIZ UDPゴシック" panose="020B0400000000000000" pitchFamily="50" charset="-128"/>
              </a:rPr>
              <a:t>サイバーレジリエンスのライフサイクルと対応計画の策定</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65855F8-F535-D262-9CE3-E5F8DDA16832}"/>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AE702BFF-73B5-98E5-8E90-A286E49B87D7}"/>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13132784-3794-92EA-CC9C-369DB9709D3B}"/>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サイバーレジリエンス確立のための</a:t>
            </a:r>
            <a:r>
              <a:rPr lang="en-US" altLang="ja-JP" sz="3600" dirty="0">
                <a:latin typeface="BIZ UDPゴシック" panose="020B0400000000000000" pitchFamily="50" charset="-128"/>
                <a:ea typeface="BIZ UDPゴシック" panose="020B0400000000000000" pitchFamily="50" charset="-128"/>
              </a:rPr>
              <a:t>3</a:t>
            </a:r>
            <a:r>
              <a:rPr lang="ja-JP" altLang="en-US" sz="3600" dirty="0">
                <a:latin typeface="BIZ UDPゴシック" panose="020B0400000000000000" pitchFamily="50" charset="-128"/>
                <a:ea typeface="BIZ UDPゴシック" panose="020B0400000000000000" pitchFamily="50" charset="-128"/>
              </a:rPr>
              <a:t>要素</a:t>
            </a:r>
          </a:p>
        </p:txBody>
      </p:sp>
      <p:sp>
        <p:nvSpPr>
          <p:cNvPr id="2" name="object 40">
            <a:extLst>
              <a:ext uri="{FF2B5EF4-FFF2-40B4-BE49-F238E27FC236}">
                <a16:creationId xmlns:a16="http://schemas.microsoft.com/office/drawing/2014/main" id="{FE8BEDB4-8482-18D3-8BFF-763CA7006B3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64779244-A64B-1852-B042-1DE8E8CAFCDE}"/>
              </a:ext>
            </a:extLst>
          </p:cNvPr>
          <p:cNvSpPr txBox="1"/>
          <p:nvPr/>
        </p:nvSpPr>
        <p:spPr>
          <a:xfrm>
            <a:off x="1332852" y="2169415"/>
            <a:ext cx="15648862" cy="7058022"/>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経営層の関与</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レジリエンスは経営リスクであり、トップが方針・優先度・体制を主導する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NIST CSF 2.0 </a:t>
            </a:r>
            <a:r>
              <a:rPr kumimoji="1" lang="ja-JP" altLang="en-US" sz="3200" dirty="0">
                <a:latin typeface="BIZ UDPゴシック" panose="020B0400000000000000" pitchFamily="50" charset="-128"/>
                <a:ea typeface="BIZ UDPゴシック" panose="020B0400000000000000" pitchFamily="50" charset="-128"/>
              </a:rPr>
              <a:t>の </a:t>
            </a:r>
            <a:r>
              <a:rPr kumimoji="1" lang="en-US" altLang="ja-JP" sz="3200" dirty="0">
                <a:latin typeface="BIZ UDPゴシック" panose="020B0400000000000000" pitchFamily="50" charset="-128"/>
                <a:ea typeface="BIZ UDPゴシック" panose="020B0400000000000000" pitchFamily="50" charset="-128"/>
              </a:rPr>
              <a:t>Govern</a:t>
            </a:r>
            <a:r>
              <a:rPr kumimoji="1" lang="ja-JP" altLang="en-US" sz="3200" dirty="0">
                <a:latin typeface="BIZ UDPゴシック" panose="020B0400000000000000" pitchFamily="50" charset="-128"/>
                <a:ea typeface="BIZ UDPゴシック" panose="020B0400000000000000" pitchFamily="50" charset="-128"/>
              </a:rPr>
              <a:t>機能を組織に定着させる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計画と対応の統合</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IRP</a:t>
            </a:r>
            <a:r>
              <a:rPr kumimoji="1" lang="ja-JP" altLang="en-US" sz="3200" dirty="0">
                <a:latin typeface="BIZ UDPゴシック" panose="020B0400000000000000" pitchFamily="50" charset="-128"/>
                <a:ea typeface="BIZ UDPゴシック" panose="020B0400000000000000" pitchFamily="50" charset="-128"/>
              </a:rPr>
              <a:t>と</a:t>
            </a:r>
            <a:r>
              <a:rPr kumimoji="1" lang="en-US" altLang="ja-JP" sz="3200" dirty="0">
                <a:latin typeface="BIZ UDPゴシック" panose="020B0400000000000000" pitchFamily="50" charset="-128"/>
                <a:ea typeface="BIZ UDPゴシック" panose="020B0400000000000000" pitchFamily="50" charset="-128"/>
              </a:rPr>
              <a:t>IT-BCP</a:t>
            </a:r>
            <a:r>
              <a:rPr kumimoji="1" lang="ja-JP" altLang="en-US" sz="3200" dirty="0">
                <a:latin typeface="BIZ UDPゴシック" panose="020B0400000000000000" pitchFamily="50" charset="-128"/>
                <a:ea typeface="BIZ UDPゴシック" panose="020B0400000000000000" pitchFamily="50" charset="-128"/>
              </a:rPr>
              <a:t>を</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つの「総合的対応計画」として統合することで、判断・行動の一貫性と効率的運用を確保する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継続的な改善</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対応・復旧の教訓を手順書や訓練へ反映する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PDCA</a:t>
            </a:r>
            <a:r>
              <a:rPr kumimoji="1" lang="ja-JP" altLang="en-US" sz="3200" dirty="0">
                <a:latin typeface="BIZ UDPゴシック" panose="020B0400000000000000" pitchFamily="50" charset="-128"/>
                <a:ea typeface="BIZ UDPゴシック" panose="020B0400000000000000" pitchFamily="50" charset="-128"/>
              </a:rPr>
              <a:t>を回し続けることで、レジリエンスが組織文化として定着させる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経営判断、計画統合、継続改善の</a:t>
            </a:r>
            <a:r>
              <a:rPr kumimoji="1" lang="en-US" altLang="ja-JP" sz="3200" dirty="0">
                <a:latin typeface="BIZ UDPゴシック" panose="020B0400000000000000" pitchFamily="50" charset="-128"/>
                <a:ea typeface="BIZ UDPゴシック" panose="020B0400000000000000" pitchFamily="50" charset="-128"/>
              </a:rPr>
              <a:t>3</a:t>
            </a:r>
            <a:r>
              <a:rPr kumimoji="1" lang="ja-JP" altLang="en-US" sz="3200" dirty="0">
                <a:latin typeface="BIZ UDPゴシック" panose="020B0400000000000000" pitchFamily="50" charset="-128"/>
                <a:ea typeface="BIZ UDPゴシック" panose="020B0400000000000000" pitchFamily="50" charset="-128"/>
              </a:rPr>
              <a:t>つが揃うことで、持続的な事業継続力を高められる。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DFB890CF-D42E-FE34-5634-974629694F8F}"/>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27-1.】</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P14</a:t>
            </a:r>
          </a:p>
        </p:txBody>
      </p:sp>
    </p:spTree>
    <p:extLst>
      <p:ext uri="{BB962C8B-B14F-4D97-AF65-F5344CB8AC3E}">
        <p14:creationId xmlns:p14="http://schemas.microsoft.com/office/powerpoint/2010/main" val="195402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F8BDF-1B91-8FB4-9902-2A1D14721797}"/>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E6AAED5C-7421-A1C7-BA62-CDEA88AEF34B}"/>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NIST CSF 2.0 Respond (RS) </a:t>
            </a:r>
            <a:r>
              <a:rPr lang="ja-JP" altLang="en-US" sz="4000" dirty="0">
                <a:latin typeface="BIZ UDPゴシック" panose="020B0400000000000000" pitchFamily="50" charset="-128"/>
                <a:ea typeface="BIZ UDPゴシック" panose="020B0400000000000000" pitchFamily="50" charset="-128"/>
              </a:rPr>
              <a:t>機能に基づく対応基準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55BD3A3-BAFC-23B5-A733-D8744E6C4E10}"/>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7AEDFC89-148E-61D2-4BA8-96AC181B0C6D}"/>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38F0CAA3-3E2B-1EE2-93C7-C358F8B3A2B4}"/>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インシデント管理体制の確立（</a:t>
            </a:r>
            <a:r>
              <a:rPr lang="en-US" altLang="ja-JP" sz="3600" dirty="0">
                <a:latin typeface="BIZ UDPゴシック" panose="020B0400000000000000" pitchFamily="50" charset="-128"/>
                <a:ea typeface="BIZ UDPゴシック" panose="020B0400000000000000" pitchFamily="50" charset="-128"/>
              </a:rPr>
              <a:t>RS.IM</a:t>
            </a:r>
            <a:r>
              <a:rPr lang="ja-JP" altLang="en-US" sz="3600" dirty="0">
                <a:latin typeface="BIZ UDPゴシック" panose="020B0400000000000000" pitchFamily="50" charset="-128"/>
                <a:ea typeface="BIZ UDPゴシック" panose="020B0400000000000000" pitchFamily="50" charset="-128"/>
              </a:rPr>
              <a:t>）</a:t>
            </a:r>
          </a:p>
        </p:txBody>
      </p:sp>
      <p:sp>
        <p:nvSpPr>
          <p:cNvPr id="2" name="object 40">
            <a:extLst>
              <a:ext uri="{FF2B5EF4-FFF2-40B4-BE49-F238E27FC236}">
                <a16:creationId xmlns:a16="http://schemas.microsoft.com/office/drawing/2014/main" id="{575AE10F-B4CA-3560-B8FA-4C893203421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C04087E7-8CF0-96D1-6BB8-C08271A9DE1B}"/>
              </a:ext>
            </a:extLst>
          </p:cNvPr>
          <p:cNvSpPr txBox="1"/>
          <p:nvPr/>
        </p:nvSpPr>
        <p:spPr>
          <a:xfrm>
            <a:off x="1332852" y="2169415"/>
            <a:ext cx="15648862" cy="705802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　</a:t>
            </a:r>
            <a:r>
              <a:rPr kumimoji="1" lang="en-US" altLang="ja-JP" sz="3200" dirty="0">
                <a:latin typeface="BIZ UDPゴシック" panose="020B0400000000000000" pitchFamily="50" charset="-128"/>
                <a:ea typeface="BIZ UDPゴシック" panose="020B0400000000000000" pitchFamily="50" charset="-128"/>
              </a:rPr>
              <a:t>RS</a:t>
            </a:r>
            <a:r>
              <a:rPr lang="ja-JP" altLang="en-US" sz="3200" dirty="0">
                <a:latin typeface="BIZ UDPゴシック" panose="020B0400000000000000" pitchFamily="50" charset="-128"/>
                <a:ea typeface="BIZ UDPゴシック" panose="020B0400000000000000" pitchFamily="50" charset="-128"/>
              </a:rPr>
              <a:t>機能は</a:t>
            </a:r>
            <a:r>
              <a:rPr kumimoji="1" lang="ja-JP" altLang="en-US" sz="3200" dirty="0">
                <a:latin typeface="BIZ UDPゴシック" panose="020B0400000000000000" pitchFamily="50" charset="-128"/>
                <a:ea typeface="BIZ UDPゴシック" panose="020B0400000000000000" pitchFamily="50" charset="-128"/>
              </a:rPr>
              <a:t>インシデント発生時に迅速に行動し、影響を封じ込めるための機能であり、混乱を防ぎ組織的に対応するために 初動対応の手順と役割分担の明確化が必須である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lvl="1">
              <a:lnSpc>
                <a:spcPct val="110000"/>
              </a:lnSpc>
            </a:pPr>
            <a:r>
              <a:rPr kumimoji="1" lang="ja-JP" altLang="en-US" sz="3200" b="1" dirty="0">
                <a:latin typeface="BIZ UDPゴシック" panose="020B0400000000000000" pitchFamily="50" charset="-128"/>
                <a:ea typeface="BIZ UDPゴシック" panose="020B0400000000000000" pitchFamily="50" charset="-128"/>
              </a:rPr>
              <a:t>対応フロー</a:t>
            </a:r>
            <a:endParaRPr kumimoji="1" lang="en-US" altLang="ja-JP" sz="3200" b="1"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中小企業が整備すべき</a:t>
            </a:r>
            <a:r>
              <a:rPr kumimoji="1" lang="en-US" altLang="ja-JP" sz="3200" b="1" dirty="0">
                <a:latin typeface="BIZ UDPゴシック" panose="020B0400000000000000" pitchFamily="50" charset="-128"/>
                <a:ea typeface="BIZ UDPゴシック" panose="020B0400000000000000" pitchFamily="50" charset="-128"/>
              </a:rPr>
              <a:t>RS.IM</a:t>
            </a:r>
            <a:r>
              <a:rPr kumimoji="1" lang="ja-JP" altLang="en-US" sz="3200" b="1" dirty="0">
                <a:latin typeface="BIZ UDPゴシック" panose="020B0400000000000000" pitchFamily="50" charset="-128"/>
                <a:ea typeface="BIZ UDPゴシック" panose="020B0400000000000000" pitchFamily="50" charset="-128"/>
              </a:rPr>
              <a:t>における</a:t>
            </a:r>
            <a:r>
              <a:rPr kumimoji="1" lang="en-US" altLang="ja-JP" sz="3200" b="1" dirty="0">
                <a:latin typeface="BIZ UDPゴシック" panose="020B0400000000000000" pitchFamily="50" charset="-128"/>
                <a:ea typeface="BIZ UDPゴシック" panose="020B0400000000000000" pitchFamily="50" charset="-128"/>
              </a:rPr>
              <a:t>4</a:t>
            </a:r>
            <a:r>
              <a:rPr kumimoji="1" lang="ja-JP" altLang="en-US" sz="3200" b="1" dirty="0">
                <a:latin typeface="BIZ UDPゴシック" panose="020B0400000000000000" pitchFamily="50" charset="-128"/>
                <a:ea typeface="BIZ UDPゴシック" panose="020B0400000000000000" pitchFamily="50" charset="-128"/>
              </a:rPr>
              <a:t>つの領域</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役割分担の明確化（経営層／</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／現場）</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報告・判断プロセスの文書化</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外部機関との連携整備（</a:t>
            </a:r>
            <a:r>
              <a:rPr kumimoji="1" lang="en-US" altLang="ja-JP" sz="3200" dirty="0">
                <a:latin typeface="BIZ UDPゴシック" panose="020B0400000000000000" pitchFamily="50" charset="-128"/>
                <a:ea typeface="BIZ UDPゴシック" panose="020B0400000000000000" pitchFamily="50" charset="-128"/>
              </a:rPr>
              <a:t>IPA</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JPCERT</a:t>
            </a:r>
            <a:r>
              <a:rPr kumimoji="1" lang="ja-JP" altLang="en-US" sz="3200" dirty="0">
                <a:latin typeface="BIZ UDPゴシック" panose="020B0400000000000000" pitchFamily="50" charset="-128"/>
                <a:ea typeface="BIZ UDPゴシック" panose="020B0400000000000000" pitchFamily="50" charset="-128"/>
              </a:rPr>
              <a:t>、ベンダ等）</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訓練と改善の継続（年</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回の机上演習、手順改善）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　事後レビューの実施により得られた知見から組織の危機対応力を継続的に強化することで、</a:t>
            </a:r>
            <a:r>
              <a:rPr kumimoji="1" lang="en-US" altLang="ja-JP" sz="3200" dirty="0">
                <a:latin typeface="BIZ UDPゴシック" panose="020B0400000000000000" pitchFamily="50" charset="-128"/>
                <a:ea typeface="BIZ UDPゴシック" panose="020B0400000000000000" pitchFamily="50" charset="-128"/>
              </a:rPr>
              <a:t>RS.IM</a:t>
            </a:r>
            <a:r>
              <a:rPr kumimoji="1" lang="ja-JP" altLang="en-US" sz="3200" dirty="0">
                <a:latin typeface="BIZ UDPゴシック" panose="020B0400000000000000" pitchFamily="50" charset="-128"/>
                <a:ea typeface="BIZ UDPゴシック" panose="020B0400000000000000" pitchFamily="50" charset="-128"/>
              </a:rPr>
              <a:t>は単なる手順書ではなく、 実践的なレジリエンス向上の仕組みとなる。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F275772-5181-4EF7-F46E-35FEDEF4DF7E}"/>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27-2.】</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grpSp>
        <p:nvGrpSpPr>
          <p:cNvPr id="16" name="グループ化 15">
            <a:extLst>
              <a:ext uri="{FF2B5EF4-FFF2-40B4-BE49-F238E27FC236}">
                <a16:creationId xmlns:a16="http://schemas.microsoft.com/office/drawing/2014/main" id="{51D0A957-EF1D-7B73-A060-D48196B2CA2C}"/>
              </a:ext>
            </a:extLst>
          </p:cNvPr>
          <p:cNvGrpSpPr/>
          <p:nvPr/>
        </p:nvGrpSpPr>
        <p:grpSpPr>
          <a:xfrm>
            <a:off x="4487223" y="3600210"/>
            <a:ext cx="10974900" cy="899032"/>
            <a:chOff x="4110708" y="4656526"/>
            <a:chExt cx="10974900" cy="899032"/>
          </a:xfrm>
        </p:grpSpPr>
        <p:sp>
          <p:nvSpPr>
            <p:cNvPr id="11" name="正方形/長方形 10">
              <a:extLst>
                <a:ext uri="{FF2B5EF4-FFF2-40B4-BE49-F238E27FC236}">
                  <a16:creationId xmlns:a16="http://schemas.microsoft.com/office/drawing/2014/main" id="{D1C6750E-6BDC-0B1F-6217-BAEBF8CEF51B}"/>
                </a:ext>
              </a:extLst>
            </p:cNvPr>
            <p:cNvSpPr/>
            <p:nvPr/>
          </p:nvSpPr>
          <p:spPr>
            <a:xfrm>
              <a:off x="4110708" y="4656526"/>
              <a:ext cx="2905961" cy="899032"/>
            </a:xfrm>
            <a:prstGeom prst="rect">
              <a:avLst/>
            </a:prstGeom>
            <a:solidFill>
              <a:srgbClr val="B4E5A2"/>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事案発生 </a:t>
              </a:r>
            </a:p>
          </p:txBody>
        </p:sp>
        <p:sp>
          <p:nvSpPr>
            <p:cNvPr id="12" name="矢印: 右 11">
              <a:extLst>
                <a:ext uri="{FF2B5EF4-FFF2-40B4-BE49-F238E27FC236}">
                  <a16:creationId xmlns:a16="http://schemas.microsoft.com/office/drawing/2014/main" id="{1874D2C9-547F-77F6-45A9-0F9638DAA3F2}"/>
                </a:ext>
              </a:extLst>
            </p:cNvPr>
            <p:cNvSpPr/>
            <p:nvPr/>
          </p:nvSpPr>
          <p:spPr>
            <a:xfrm>
              <a:off x="7054046" y="4822448"/>
              <a:ext cx="380359" cy="56861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3C1FC96-7586-BAE2-DF77-2FBEFB6D4D82}"/>
                </a:ext>
              </a:extLst>
            </p:cNvPr>
            <p:cNvSpPr/>
            <p:nvPr/>
          </p:nvSpPr>
          <p:spPr>
            <a:xfrm>
              <a:off x="7471782" y="4656526"/>
              <a:ext cx="2964431" cy="899032"/>
            </a:xfrm>
            <a:prstGeom prst="rect">
              <a:avLst/>
            </a:prstGeom>
            <a:solidFill>
              <a:srgbClr val="B4E5A2"/>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課題抽出 </a:t>
              </a:r>
            </a:p>
          </p:txBody>
        </p:sp>
        <p:sp>
          <p:nvSpPr>
            <p:cNvPr id="14" name="正方形/長方形 13">
              <a:extLst>
                <a:ext uri="{FF2B5EF4-FFF2-40B4-BE49-F238E27FC236}">
                  <a16:creationId xmlns:a16="http://schemas.microsoft.com/office/drawing/2014/main" id="{CC3F7F9C-6E49-4B8C-70E0-64E8CE66A25D}"/>
                </a:ext>
              </a:extLst>
            </p:cNvPr>
            <p:cNvSpPr/>
            <p:nvPr/>
          </p:nvSpPr>
          <p:spPr>
            <a:xfrm>
              <a:off x="10891326" y="4656526"/>
              <a:ext cx="4194282" cy="899032"/>
            </a:xfrm>
            <a:prstGeom prst="rect">
              <a:avLst/>
            </a:prstGeom>
            <a:solidFill>
              <a:srgbClr val="B4E5A2"/>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再発防止策の実施</a:t>
              </a:r>
            </a:p>
          </p:txBody>
        </p:sp>
        <p:sp>
          <p:nvSpPr>
            <p:cNvPr id="15" name="矢印: 右 14">
              <a:extLst>
                <a:ext uri="{FF2B5EF4-FFF2-40B4-BE49-F238E27FC236}">
                  <a16:creationId xmlns:a16="http://schemas.microsoft.com/office/drawing/2014/main" id="{364A9F95-413E-4E8D-E2BF-9876FF0AA955}"/>
                </a:ext>
              </a:extLst>
            </p:cNvPr>
            <p:cNvSpPr/>
            <p:nvPr/>
          </p:nvSpPr>
          <p:spPr>
            <a:xfrm>
              <a:off x="10473590" y="4822448"/>
              <a:ext cx="380359" cy="56861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FB59B098-FBC2-6833-D1B4-8FC09DC31376}"/>
              </a:ext>
            </a:extLst>
          </p:cNvPr>
          <p:cNvSpPr txBox="1"/>
          <p:nvPr/>
        </p:nvSpPr>
        <p:spPr>
          <a:xfrm>
            <a:off x="12403458" y="4590782"/>
            <a:ext cx="3337818"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図６</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検知後の対応フロー</a:t>
            </a:r>
          </a:p>
        </p:txBody>
      </p:sp>
    </p:spTree>
    <p:extLst>
      <p:ext uri="{BB962C8B-B14F-4D97-AF65-F5344CB8AC3E}">
        <p14:creationId xmlns:p14="http://schemas.microsoft.com/office/powerpoint/2010/main" val="153587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3798C-ABF3-08ED-41CA-DE025D8DDB4A}"/>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15EB0533-0B49-3BA8-DF27-7EC25D1921FE}"/>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en-US" altLang="ja-JP" sz="4000" dirty="0">
                <a:latin typeface="BIZ UDPゴシック" panose="020B0400000000000000" pitchFamily="50" charset="-128"/>
                <a:ea typeface="BIZ UDPゴシック" panose="020B0400000000000000" pitchFamily="50" charset="-128"/>
              </a:rPr>
              <a:t>NIST CSF 2.0 Respond (RS) </a:t>
            </a:r>
            <a:r>
              <a:rPr lang="ja-JP" altLang="en-US" sz="4000" dirty="0">
                <a:latin typeface="BIZ UDPゴシック" panose="020B0400000000000000" pitchFamily="50" charset="-128"/>
                <a:ea typeface="BIZ UDPゴシック" panose="020B0400000000000000" pitchFamily="50" charset="-128"/>
              </a:rPr>
              <a:t>機能に基づく対応基準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256BF51-1660-6229-9BDE-B09CFBA59304}"/>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D4AE39FF-CED0-3419-449E-CB60BB82CEE7}"/>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D0DCAEB2-0AE9-FABD-339E-C2AC22A6057C}"/>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インシデントの分析と軽減策（</a:t>
            </a:r>
            <a:r>
              <a:rPr lang="en-US" altLang="ja-JP" sz="3600" dirty="0">
                <a:latin typeface="BIZ UDPゴシック" panose="020B0400000000000000" pitchFamily="50" charset="-128"/>
                <a:ea typeface="BIZ UDPゴシック" panose="020B0400000000000000" pitchFamily="50" charset="-128"/>
              </a:rPr>
              <a:t>RS.AN</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RS.MI</a:t>
            </a:r>
            <a:r>
              <a:rPr lang="ja-JP" altLang="en-US" sz="3600" dirty="0">
                <a:latin typeface="BIZ UDPゴシック" panose="020B0400000000000000" pitchFamily="50" charset="-128"/>
                <a:ea typeface="BIZ UDPゴシック" panose="020B0400000000000000" pitchFamily="50" charset="-128"/>
              </a:rPr>
              <a:t>）</a:t>
            </a:r>
          </a:p>
        </p:txBody>
      </p:sp>
      <p:sp>
        <p:nvSpPr>
          <p:cNvPr id="2" name="object 40">
            <a:extLst>
              <a:ext uri="{FF2B5EF4-FFF2-40B4-BE49-F238E27FC236}">
                <a16:creationId xmlns:a16="http://schemas.microsoft.com/office/drawing/2014/main" id="{8750F4B2-F26A-9E93-417C-33A79B70FB7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92234515-CFBF-423B-EB8B-7BADBEB09AFA}"/>
              </a:ext>
            </a:extLst>
          </p:cNvPr>
          <p:cNvSpPr txBox="1"/>
          <p:nvPr/>
        </p:nvSpPr>
        <p:spPr>
          <a:xfrm>
            <a:off x="1332852" y="2169415"/>
            <a:ext cx="15648862" cy="6516336"/>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　</a:t>
            </a:r>
            <a:r>
              <a:rPr kumimoji="1" lang="en-US" altLang="ja-JP" sz="3200" dirty="0">
                <a:latin typeface="BIZ UDPゴシック" panose="020B0400000000000000" pitchFamily="50" charset="-128"/>
                <a:ea typeface="BIZ UDPゴシック" panose="020B0400000000000000" pitchFamily="50" charset="-128"/>
              </a:rPr>
              <a:t>RS.AN</a:t>
            </a:r>
            <a:r>
              <a:rPr kumimoji="1" lang="ja-JP" altLang="en-US" sz="3200" dirty="0">
                <a:latin typeface="BIZ UDPゴシック" panose="020B0400000000000000" pitchFamily="50" charset="-128"/>
                <a:ea typeface="BIZ UDPゴシック" panose="020B0400000000000000" pitchFamily="50" charset="-128"/>
              </a:rPr>
              <a:t>（分析能力）におけるインシデント初期対応では、原因究明・影響範囲の特定・証拠保全が最重要となる。分析には ログ（記録）の存在が必須であり、事後分析（フォレンジック）の基盤となるため、長期保存と保護が必要となる。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　</a:t>
            </a:r>
            <a:r>
              <a:rPr kumimoji="1" lang="en-US" altLang="ja-JP" sz="3200" dirty="0">
                <a:latin typeface="BIZ UDPゴシック" panose="020B0400000000000000" pitchFamily="50" charset="-128"/>
                <a:ea typeface="BIZ UDPゴシック" panose="020B0400000000000000" pitchFamily="50" charset="-128"/>
              </a:rPr>
              <a:t>RS.MI</a:t>
            </a:r>
            <a:r>
              <a:rPr kumimoji="1" lang="ja-JP" altLang="en-US" sz="3200" dirty="0">
                <a:latin typeface="BIZ UDPゴシック" panose="020B0400000000000000" pitchFamily="50" charset="-128"/>
                <a:ea typeface="BIZ UDPゴシック" panose="020B0400000000000000" pitchFamily="50" charset="-128"/>
              </a:rPr>
              <a:t>（軽減策）においては、被害拡大を防ぐための封じ込め行動が中心となり、ランサムウェア対策として多要素認証（</a:t>
            </a:r>
            <a:r>
              <a:rPr kumimoji="1" lang="en-US" altLang="ja-JP" sz="3200" dirty="0">
                <a:latin typeface="BIZ UDPゴシック" panose="020B0400000000000000" pitchFamily="50" charset="-128"/>
                <a:ea typeface="BIZ UDPゴシック" panose="020B0400000000000000" pitchFamily="50" charset="-128"/>
              </a:rPr>
              <a:t>MFA</a:t>
            </a:r>
            <a:r>
              <a:rPr kumimoji="1" lang="ja-JP" altLang="en-US" sz="3200" dirty="0">
                <a:latin typeface="BIZ UDPゴシック" panose="020B0400000000000000" pitchFamily="50" charset="-128"/>
                <a:ea typeface="BIZ UDPゴシック" panose="020B0400000000000000" pitchFamily="50" charset="-128"/>
              </a:rPr>
              <a:t>）やジャンプサーバ経由のアクセス制御などの技術的対策が有効である。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中小企業が整備すべき</a:t>
            </a:r>
            <a:r>
              <a:rPr kumimoji="1" lang="en-US" altLang="ja-JP" sz="3200" b="1" dirty="0">
                <a:latin typeface="BIZ UDPゴシック" panose="020B0400000000000000" pitchFamily="50" charset="-128"/>
                <a:ea typeface="BIZ UDPゴシック" panose="020B0400000000000000" pitchFamily="50" charset="-128"/>
              </a:rPr>
              <a:t>3</a:t>
            </a:r>
            <a:r>
              <a:rPr kumimoji="1" lang="ja-JP" altLang="en-US" sz="3200" b="1" dirty="0">
                <a:latin typeface="BIZ UDPゴシック" panose="020B0400000000000000" pitchFamily="50" charset="-128"/>
                <a:ea typeface="BIZ UDPゴシック" panose="020B0400000000000000" pitchFamily="50" charset="-128"/>
              </a:rPr>
              <a:t>つの段階</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記録</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適切なログ取得と保全</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封じ込め</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侵入経路遮断・横展開防止</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改善</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対応後の見直しと継続的強化</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541DF7-C0EB-A61C-5225-AC33208FD50A}"/>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27-2.】</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spTree>
    <p:extLst>
      <p:ext uri="{BB962C8B-B14F-4D97-AF65-F5344CB8AC3E}">
        <p14:creationId xmlns:p14="http://schemas.microsoft.com/office/powerpoint/2010/main" val="3555586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78E3A-C25C-0FF3-2066-FB3F0AFE0582}"/>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3E930EB-E1C8-69D2-3A4D-BDDA8EC39078}"/>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NIST CSF 2.0 Recover (RC) </a:t>
            </a:r>
            <a:r>
              <a:rPr lang="ja-JP" altLang="en-US" sz="4000" dirty="0">
                <a:latin typeface="BIZ UDPゴシック" panose="020B0400000000000000" pitchFamily="50" charset="-128"/>
                <a:ea typeface="BIZ UDPゴシック" panose="020B0400000000000000" pitchFamily="50" charset="-128"/>
              </a:rPr>
              <a:t>機能に基づく復旧基準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CBB8824-6DAE-73FE-EEA2-5FD6A3047D5D}"/>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23D01E98-BDCF-0ED8-1F60-00B2A864999E}"/>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BDE6CEFB-6F50-2EB4-20AC-9E21BA8EF95D}"/>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復旧計画の実行（</a:t>
            </a:r>
            <a:r>
              <a:rPr lang="en-US" altLang="ja-JP" sz="3600" dirty="0">
                <a:latin typeface="BIZ UDPゴシック" panose="020B0400000000000000" pitchFamily="50" charset="-128"/>
                <a:ea typeface="BIZ UDPゴシック" panose="020B0400000000000000" pitchFamily="50" charset="-128"/>
              </a:rPr>
              <a:t>RC.RP</a:t>
            </a:r>
            <a:r>
              <a:rPr lang="ja-JP" altLang="en-US" sz="3600" dirty="0">
                <a:latin typeface="BIZ UDPゴシック" panose="020B0400000000000000" pitchFamily="50" charset="-128"/>
                <a:ea typeface="BIZ UDPゴシック" panose="020B0400000000000000" pitchFamily="50" charset="-128"/>
              </a:rPr>
              <a:t>）と事業復旧目標の設定</a:t>
            </a:r>
          </a:p>
        </p:txBody>
      </p:sp>
      <p:sp>
        <p:nvSpPr>
          <p:cNvPr id="2" name="object 40">
            <a:extLst>
              <a:ext uri="{FF2B5EF4-FFF2-40B4-BE49-F238E27FC236}">
                <a16:creationId xmlns:a16="http://schemas.microsoft.com/office/drawing/2014/main" id="{9B0B4393-B4D9-5768-79ED-2C0106E8304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4537929F-7986-886D-4583-0473447295EE}"/>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27-3.】</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P21</a:t>
            </a:r>
          </a:p>
        </p:txBody>
      </p:sp>
      <p:sp>
        <p:nvSpPr>
          <p:cNvPr id="4" name="テキスト ボックス 3">
            <a:extLst>
              <a:ext uri="{FF2B5EF4-FFF2-40B4-BE49-F238E27FC236}">
                <a16:creationId xmlns:a16="http://schemas.microsoft.com/office/drawing/2014/main" id="{2360AE38-7F2A-702F-0D8F-80E3A43F06D1}"/>
              </a:ext>
            </a:extLst>
          </p:cNvPr>
          <p:cNvSpPr txBox="1"/>
          <p:nvPr/>
        </p:nvSpPr>
        <p:spPr>
          <a:xfrm>
            <a:off x="1332852" y="2169415"/>
            <a:ext cx="15648862" cy="7599709"/>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復旧計画（</a:t>
            </a:r>
            <a:r>
              <a:rPr kumimoji="1" lang="en-US" altLang="ja-JP" sz="3200" b="1" dirty="0">
                <a:latin typeface="BIZ UDPゴシック" panose="020B0400000000000000" pitchFamily="50" charset="-128"/>
                <a:ea typeface="BIZ UDPゴシック" panose="020B0400000000000000" pitchFamily="50" charset="-128"/>
              </a:rPr>
              <a:t>RC.RP</a:t>
            </a:r>
            <a:r>
              <a:rPr kumimoji="1" lang="ja-JP" altLang="en-US" sz="3200" b="1" dirty="0">
                <a:latin typeface="BIZ UDPゴシック" panose="020B0400000000000000" pitchFamily="50" charset="-128"/>
                <a:ea typeface="BIZ UDPゴシック" panose="020B0400000000000000" pitchFamily="50" charset="-128"/>
              </a:rPr>
              <a:t>）</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事業継続計画（</a:t>
            </a:r>
            <a:r>
              <a:rPr kumimoji="1" lang="en-US" altLang="ja-JP" sz="3200" dirty="0">
                <a:latin typeface="BIZ UDPゴシック" panose="020B0400000000000000" pitchFamily="50" charset="-128"/>
                <a:ea typeface="BIZ UDPゴシック" panose="020B0400000000000000" pitchFamily="50" charset="-128"/>
              </a:rPr>
              <a:t>BCP</a:t>
            </a:r>
            <a:r>
              <a:rPr kumimoji="1" lang="ja-JP" altLang="en-US" sz="3200" dirty="0">
                <a:latin typeface="BIZ UDPゴシック" panose="020B0400000000000000" pitchFamily="50" charset="-128"/>
                <a:ea typeface="BIZ UDPゴシック" panose="020B0400000000000000" pitchFamily="50" charset="-128"/>
              </a:rPr>
              <a:t>）の一環として</a:t>
            </a:r>
            <a:r>
              <a:rPr kumimoji="1" lang="en-US" altLang="ja-JP" sz="3200" dirty="0">
                <a:latin typeface="BIZ UDPゴシック" panose="020B0400000000000000" pitchFamily="50" charset="-128"/>
                <a:ea typeface="BIZ UDPゴシック" panose="020B0400000000000000" pitchFamily="50" charset="-128"/>
              </a:rPr>
              <a:t>RTO</a:t>
            </a:r>
            <a:r>
              <a:rPr kumimoji="1" lang="ja-JP" altLang="en-US" sz="3200" dirty="0">
                <a:latin typeface="BIZ UDPゴシック" panose="020B0400000000000000" pitchFamily="50" charset="-128"/>
                <a:ea typeface="BIZ UDPゴシック" panose="020B0400000000000000" pitchFamily="50" charset="-128"/>
              </a:rPr>
              <a:t>（目標復旧時間）と</a:t>
            </a:r>
            <a:r>
              <a:rPr kumimoji="1" lang="en-US" altLang="ja-JP" sz="3200" dirty="0">
                <a:latin typeface="BIZ UDPゴシック" panose="020B0400000000000000" pitchFamily="50" charset="-128"/>
                <a:ea typeface="BIZ UDPゴシック" panose="020B0400000000000000" pitchFamily="50" charset="-128"/>
              </a:rPr>
              <a:t>RPO</a:t>
            </a:r>
            <a:r>
              <a:rPr kumimoji="1" lang="ja-JP" altLang="en-US" sz="3200" dirty="0">
                <a:latin typeface="BIZ UDPゴシック" panose="020B0400000000000000" pitchFamily="50" charset="-128"/>
                <a:ea typeface="BIZ UDPゴシック" panose="020B0400000000000000" pitchFamily="50" charset="-128"/>
              </a:rPr>
              <a:t>（目標復旧時点） を明確に設定する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RTO/RPO </a:t>
            </a:r>
            <a:r>
              <a:rPr kumimoji="1" lang="ja-JP" altLang="en-US" sz="3200" dirty="0">
                <a:latin typeface="BIZ UDPゴシック" panose="020B0400000000000000" pitchFamily="50" charset="-128"/>
                <a:ea typeface="BIZ UDPゴシック" panose="020B0400000000000000" pitchFamily="50" charset="-128"/>
              </a:rPr>
              <a:t>の設定は、経営層がビジネス要件とリスク許容度に基づいて行う戦略的判断となる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復旧の技術基盤</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バックアップと冗長化 が復旧計画の核心である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特にバックアップはランサムウェア対策として不可欠で、成功可否を左右する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CSF 2.0 </a:t>
            </a:r>
            <a:r>
              <a:rPr kumimoji="1" lang="ja-JP" altLang="en-US" sz="3200" dirty="0">
                <a:latin typeface="BIZ UDPゴシック" panose="020B0400000000000000" pitchFamily="50" charset="-128"/>
                <a:ea typeface="BIZ UDPゴシック" panose="020B0400000000000000" pitchFamily="50" charset="-128"/>
              </a:rPr>
              <a:t>は、復旧しやすいシステム設計を重視する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RC.RP</a:t>
            </a:r>
            <a:r>
              <a:rPr lang="ja-JP" altLang="en-US" sz="3200" dirty="0">
                <a:latin typeface="BIZ UDPゴシック" panose="020B0400000000000000" pitchFamily="50" charset="-128"/>
                <a:ea typeface="BIZ UDPゴシック" panose="020B0400000000000000" pitchFamily="50" charset="-128"/>
              </a:rPr>
              <a:t>はバックアップ中心の対策ではなく、経営判断と技術対策を統合したレジリエンス戦略の要であり、中小企業も</a:t>
            </a:r>
            <a:r>
              <a:rPr lang="en-US" altLang="ja-JP" sz="3200" dirty="0">
                <a:latin typeface="BIZ UDPゴシック" panose="020B0400000000000000" pitchFamily="50" charset="-128"/>
                <a:ea typeface="BIZ UDPゴシック" panose="020B0400000000000000" pitchFamily="50" charset="-128"/>
              </a:rPr>
              <a:t>RTO</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RPO</a:t>
            </a:r>
            <a:r>
              <a:rPr lang="ja-JP" altLang="en-US" sz="3200" dirty="0">
                <a:latin typeface="BIZ UDPゴシック" panose="020B0400000000000000" pitchFamily="50" charset="-128"/>
                <a:ea typeface="BIZ UDPゴシック" panose="020B0400000000000000" pitchFamily="50" charset="-128"/>
              </a:rPr>
              <a:t>の文書化と復旧手順検証が必要である。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1691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E1D1-0BD8-A245-77AA-40EB94AE78F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B8309802-11D9-9497-F5ED-BDB86200BA68}"/>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en-US" altLang="ja-JP" sz="4000" dirty="0">
                <a:latin typeface="BIZ UDPゴシック" panose="020B0400000000000000" pitchFamily="50" charset="-128"/>
                <a:ea typeface="BIZ UDPゴシック" panose="020B0400000000000000" pitchFamily="50" charset="-128"/>
              </a:rPr>
              <a:t>NIST CSF 2.0 Recover (RC) </a:t>
            </a:r>
            <a:r>
              <a:rPr lang="ja-JP" altLang="en-US" sz="4000" dirty="0">
                <a:latin typeface="BIZ UDPゴシック" panose="020B0400000000000000" pitchFamily="50" charset="-128"/>
                <a:ea typeface="BIZ UDPゴシック" panose="020B0400000000000000" pitchFamily="50" charset="-128"/>
              </a:rPr>
              <a:t>機能に基づく復旧基準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83FBC67-34A4-2F17-AC90-144653AF1663}"/>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25B493B1-EA66-F6F1-1B1B-ECA2317E98CE}"/>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復旧計画の実行（</a:t>
            </a:r>
            <a:r>
              <a:rPr lang="en-US" altLang="ja-JP" sz="3600" dirty="0">
                <a:latin typeface="BIZ UDPゴシック" panose="020B0400000000000000" pitchFamily="50" charset="-128"/>
                <a:ea typeface="BIZ UDPゴシック" panose="020B0400000000000000" pitchFamily="50" charset="-128"/>
              </a:rPr>
              <a:t>RC.RP</a:t>
            </a:r>
            <a:r>
              <a:rPr lang="ja-JP" altLang="en-US" sz="3600" dirty="0">
                <a:latin typeface="BIZ UDPゴシック" panose="020B0400000000000000" pitchFamily="50" charset="-128"/>
                <a:ea typeface="BIZ UDPゴシック" panose="020B0400000000000000" pitchFamily="50" charset="-128"/>
              </a:rPr>
              <a:t>）と事業復旧目標の設定</a:t>
            </a:r>
          </a:p>
        </p:txBody>
      </p:sp>
      <p:sp>
        <p:nvSpPr>
          <p:cNvPr id="2" name="object 40">
            <a:extLst>
              <a:ext uri="{FF2B5EF4-FFF2-40B4-BE49-F238E27FC236}">
                <a16:creationId xmlns:a16="http://schemas.microsoft.com/office/drawing/2014/main" id="{047B6BA7-59D6-365B-358F-B5C8570561A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4C708BDE-F5CE-5457-34DD-A94E8EA1663E}"/>
              </a:ext>
            </a:extLst>
          </p:cNvPr>
          <p:cNvSpPr txBox="1"/>
          <p:nvPr/>
        </p:nvSpPr>
        <p:spPr>
          <a:xfrm>
            <a:off x="1332851" y="2169415"/>
            <a:ext cx="15794859" cy="7058022"/>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中小企業が整備すべき</a:t>
            </a:r>
            <a:r>
              <a:rPr kumimoji="1" lang="en-US" altLang="ja-JP" sz="3200" b="1" dirty="0">
                <a:latin typeface="BIZ UDPゴシック" panose="020B0400000000000000" pitchFamily="50" charset="-128"/>
                <a:ea typeface="BIZ UDPゴシック" panose="020B0400000000000000" pitchFamily="50" charset="-128"/>
              </a:rPr>
              <a:t>4</a:t>
            </a:r>
            <a:r>
              <a:rPr kumimoji="1" lang="ja-JP" altLang="en-US" sz="3200" b="1" dirty="0">
                <a:latin typeface="BIZ UDPゴシック" panose="020B0400000000000000" pitchFamily="50" charset="-128"/>
                <a:ea typeface="BIZ UDPゴシック" panose="020B0400000000000000" pitchFamily="50" charset="-128"/>
              </a:rPr>
              <a:t>つの視点</a:t>
            </a:r>
            <a:endParaRPr kumimoji="1" lang="en-US" altLang="ja-JP" sz="3200" b="1" dirty="0">
              <a:latin typeface="BIZ UDPゴシック" panose="020B0400000000000000" pitchFamily="50" charset="-128"/>
              <a:ea typeface="BIZ UDPゴシック" panose="020B0400000000000000" pitchFamily="50" charset="-128"/>
            </a:endParaRPr>
          </a:p>
          <a:p>
            <a:pPr marL="514350" indent="-514350">
              <a:lnSpc>
                <a:spcPct val="110000"/>
              </a:lnSpc>
              <a:buAutoNum type="arabicPeriod"/>
            </a:pPr>
            <a:r>
              <a:rPr kumimoji="1" lang="ja-JP" altLang="en-US" sz="3200" b="1" dirty="0">
                <a:latin typeface="BIZ UDPゴシック" panose="020B0400000000000000" pitchFamily="50" charset="-128"/>
                <a:ea typeface="BIZ UDPゴシック" panose="020B0400000000000000" pitchFamily="50" charset="-128"/>
              </a:rPr>
              <a:t>目標設定（</a:t>
            </a:r>
            <a:r>
              <a:rPr kumimoji="1" lang="en-US" altLang="ja-JP" sz="3200" b="1" dirty="0">
                <a:latin typeface="BIZ UDPゴシック" panose="020B0400000000000000" pitchFamily="50" charset="-128"/>
                <a:ea typeface="BIZ UDPゴシック" panose="020B0400000000000000" pitchFamily="50" charset="-128"/>
              </a:rPr>
              <a:t>RTO</a:t>
            </a:r>
            <a:r>
              <a:rPr kumimoji="1" lang="ja-JP" altLang="en-US" sz="3200" b="1" dirty="0">
                <a:latin typeface="BIZ UDPゴシック" panose="020B0400000000000000" pitchFamily="50" charset="-128"/>
                <a:ea typeface="BIZ UDPゴシック" panose="020B0400000000000000" pitchFamily="50" charset="-128"/>
              </a:rPr>
              <a:t>／</a:t>
            </a:r>
            <a:r>
              <a:rPr kumimoji="1" lang="en-US" altLang="ja-JP" sz="3200" b="1" dirty="0">
                <a:latin typeface="BIZ UDPゴシック" panose="020B0400000000000000" pitchFamily="50" charset="-128"/>
                <a:ea typeface="BIZ UDPゴシック" panose="020B0400000000000000" pitchFamily="50" charset="-128"/>
              </a:rPr>
              <a:t>RPO</a:t>
            </a:r>
            <a:r>
              <a:rPr kumimoji="1" lang="ja-JP" altLang="en-US" sz="3200" b="1" dirty="0">
                <a:latin typeface="BIZ UDPゴシック" panose="020B0400000000000000" pitchFamily="50" charset="-128"/>
                <a:ea typeface="BIZ UDPゴシック" panose="020B0400000000000000" pitchFamily="50" charset="-128"/>
              </a:rPr>
              <a:t>）</a:t>
            </a:r>
            <a:endParaRPr kumimoji="1" lang="en-US" altLang="ja-JP" sz="3200" b="1"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業務影響度分析（</a:t>
            </a:r>
            <a:r>
              <a:rPr kumimoji="1" lang="en-US" altLang="ja-JP" sz="3200" dirty="0">
                <a:latin typeface="BIZ UDPゴシック" panose="020B0400000000000000" pitchFamily="50" charset="-128"/>
                <a:ea typeface="BIZ UDPゴシック" panose="020B0400000000000000" pitchFamily="50" charset="-128"/>
              </a:rPr>
              <a:t>BIA</a:t>
            </a:r>
            <a:r>
              <a:rPr kumimoji="1" lang="ja-JP" altLang="en-US" sz="3200" dirty="0">
                <a:latin typeface="BIZ UDPゴシック" panose="020B0400000000000000" pitchFamily="50" charset="-128"/>
                <a:ea typeface="BIZ UDPゴシック" panose="020B0400000000000000" pitchFamily="50" charset="-128"/>
              </a:rPr>
              <a:t>）に基づき、業務ごとに</a:t>
            </a:r>
            <a:r>
              <a:rPr kumimoji="1" lang="en-US" altLang="ja-JP" sz="3200" dirty="0">
                <a:latin typeface="BIZ UDPゴシック" panose="020B0400000000000000" pitchFamily="50" charset="-128"/>
                <a:ea typeface="BIZ UDPゴシック" panose="020B0400000000000000" pitchFamily="50" charset="-128"/>
              </a:rPr>
              <a:t>RTO</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RPO</a:t>
            </a:r>
            <a:r>
              <a:rPr kumimoji="1" lang="ja-JP" altLang="en-US" sz="3200" dirty="0">
                <a:latin typeface="BIZ UDPゴシック" panose="020B0400000000000000" pitchFamily="50" charset="-128"/>
                <a:ea typeface="BIZ UDPゴシック" panose="020B0400000000000000" pitchFamily="50" charset="-128"/>
              </a:rPr>
              <a:t>を設定し、経営層が承認</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startAt="2"/>
            </a:pPr>
            <a:r>
              <a:rPr kumimoji="1" lang="ja-JP" altLang="en-US" sz="3200" b="1" dirty="0">
                <a:latin typeface="BIZ UDPゴシック" panose="020B0400000000000000" pitchFamily="50" charset="-128"/>
                <a:ea typeface="BIZ UDPゴシック" panose="020B0400000000000000" pitchFamily="50" charset="-128"/>
              </a:rPr>
              <a:t>優先順位付け</a:t>
            </a:r>
            <a:r>
              <a:rPr lang="ja-JP" altLang="en-US" sz="3200" b="1" dirty="0">
                <a:latin typeface="BIZ UDPゴシック" panose="020B0400000000000000" pitchFamily="50" charset="-128"/>
                <a:ea typeface="BIZ UDPゴシック" panose="020B0400000000000000" pitchFamily="50" charset="-128"/>
              </a:rPr>
              <a:t>・復旧責任</a:t>
            </a:r>
            <a:endParaRPr kumimoji="1" lang="en-US" altLang="ja-JP" sz="3200" b="1"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全システム同時復旧は困難なため、重要度</a:t>
            </a:r>
            <a:r>
              <a:rPr lang="ja-JP" altLang="en-US" sz="3200" dirty="0">
                <a:latin typeface="BIZ UDPゴシック" panose="020B0400000000000000" pitchFamily="50" charset="-128"/>
                <a:ea typeface="BIZ UDPゴシック" panose="020B0400000000000000" pitchFamily="50" charset="-128"/>
              </a:rPr>
              <a:t>で</a:t>
            </a:r>
            <a:r>
              <a:rPr kumimoji="1" lang="ja-JP" altLang="en-US" sz="3200" dirty="0">
                <a:latin typeface="BIZ UDPゴシック" panose="020B0400000000000000" pitchFamily="50" charset="-128"/>
                <a:ea typeface="BIZ UDPゴシック" panose="020B0400000000000000" pitchFamily="50" charset="-128"/>
              </a:rPr>
              <a:t>復旧順序と代替手段を決定する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startAt="3"/>
            </a:pPr>
            <a:r>
              <a:rPr kumimoji="1" lang="ja-JP" altLang="en-US" sz="3200" b="1" dirty="0">
                <a:latin typeface="BIZ UDPゴシック" panose="020B0400000000000000" pitchFamily="50" charset="-128"/>
                <a:ea typeface="BIZ UDPゴシック" panose="020B0400000000000000" pitchFamily="50" charset="-128"/>
              </a:rPr>
              <a:t>バックアップ・冗長化</a:t>
            </a:r>
            <a:endParaRPr kumimoji="1" lang="en-US" altLang="ja-JP" sz="3200" b="1"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3-2-1</a:t>
            </a:r>
            <a:r>
              <a:rPr kumimoji="1" lang="ja-JP" altLang="en-US" sz="3200" dirty="0">
                <a:latin typeface="BIZ UDPゴシック" panose="020B0400000000000000" pitchFamily="50" charset="-128"/>
                <a:ea typeface="BIZ UDPゴシック" panose="020B0400000000000000" pitchFamily="50" charset="-128"/>
              </a:rPr>
              <a:t>ルール（</a:t>
            </a:r>
            <a:r>
              <a:rPr kumimoji="1" lang="en-US" altLang="ja-JP" sz="3200" dirty="0">
                <a:latin typeface="BIZ UDPゴシック" panose="020B0400000000000000" pitchFamily="50" charset="-128"/>
                <a:ea typeface="BIZ UDPゴシック" panose="020B0400000000000000" pitchFamily="50" charset="-128"/>
              </a:rPr>
              <a:t>3</a:t>
            </a:r>
            <a:r>
              <a:rPr kumimoji="1" lang="ja-JP" altLang="en-US" sz="3200" dirty="0">
                <a:latin typeface="BIZ UDPゴシック" panose="020B0400000000000000" pitchFamily="50" charset="-128"/>
                <a:ea typeface="BIZ UDPゴシック" panose="020B0400000000000000" pitchFamily="50" charset="-128"/>
              </a:rPr>
              <a:t>世代・</a:t>
            </a:r>
            <a:r>
              <a:rPr kumimoji="1" lang="en-US" altLang="ja-JP" sz="3200" dirty="0">
                <a:latin typeface="BIZ UDPゴシック" panose="020B0400000000000000" pitchFamily="50" charset="-128"/>
                <a:ea typeface="BIZ UDPゴシック" panose="020B0400000000000000" pitchFamily="50" charset="-128"/>
              </a:rPr>
              <a:t>2</a:t>
            </a:r>
            <a:r>
              <a:rPr kumimoji="1" lang="ja-JP" altLang="en-US" sz="3200" dirty="0">
                <a:latin typeface="BIZ UDPゴシック" panose="020B0400000000000000" pitchFamily="50" charset="-128"/>
                <a:ea typeface="BIZ UDPゴシック" panose="020B0400000000000000" pitchFamily="50" charset="-128"/>
              </a:rPr>
              <a:t>媒体・</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つはオフライン）を基本とする</a:t>
            </a:r>
            <a:endParaRPr kumimoji="1" lang="en-US" altLang="ja-JP" sz="3200"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定期的なリストアテストを実施し、クラウドは復旧支援範囲・保持期間を確認する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startAt="4"/>
            </a:pPr>
            <a:r>
              <a:rPr kumimoji="1" lang="ja-JP" altLang="en-US" sz="3200" b="1" dirty="0">
                <a:latin typeface="BIZ UDPゴシック" panose="020B0400000000000000" pitchFamily="50" charset="-128"/>
                <a:ea typeface="BIZ UDPゴシック" panose="020B0400000000000000" pitchFamily="50" charset="-128"/>
              </a:rPr>
              <a:t>検証と改善</a:t>
            </a:r>
            <a:endParaRPr kumimoji="1" lang="en-US" altLang="ja-JP" sz="3200" b="1"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復旧手順演習を年</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回以上実施により、</a:t>
            </a:r>
            <a:r>
              <a:rPr kumimoji="1" lang="en-US" altLang="ja-JP" sz="3200" dirty="0">
                <a:latin typeface="BIZ UDPゴシック" panose="020B0400000000000000" pitchFamily="50" charset="-128"/>
                <a:ea typeface="BIZ UDPゴシック" panose="020B0400000000000000" pitchFamily="50" charset="-128"/>
              </a:rPr>
              <a:t>PDCA</a:t>
            </a:r>
            <a:r>
              <a:rPr kumimoji="1" lang="ja-JP" altLang="en-US" sz="3200" dirty="0">
                <a:latin typeface="BIZ UDPゴシック" panose="020B0400000000000000" pitchFamily="50" charset="-128"/>
                <a:ea typeface="BIZ UDPゴシック" panose="020B0400000000000000" pitchFamily="50" charset="-128"/>
              </a:rPr>
              <a:t>に組み込み継続的に改善させる</a:t>
            </a:r>
            <a:endParaRPr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6878C1C-7B10-8294-C512-874CCA2C7D84}"/>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27-3.】</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P21</a:t>
            </a:r>
          </a:p>
        </p:txBody>
      </p:sp>
    </p:spTree>
    <p:extLst>
      <p:ext uri="{BB962C8B-B14F-4D97-AF65-F5344CB8AC3E}">
        <p14:creationId xmlns:p14="http://schemas.microsoft.com/office/powerpoint/2010/main" val="168792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6209B-EEA2-81A0-5578-158907C47875}"/>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目的</a:t>
            </a:r>
          </a:p>
        </p:txBody>
      </p:sp>
      <p:sp>
        <p:nvSpPr>
          <p:cNvPr id="3" name="コンテンツ プレースホルダー 2">
            <a:extLst>
              <a:ext uri="{FF2B5EF4-FFF2-40B4-BE49-F238E27FC236}">
                <a16:creationId xmlns:a16="http://schemas.microsoft.com/office/drawing/2014/main" id="{B204EAC6-2779-3F9C-E790-B566106E22F5}"/>
              </a:ext>
            </a:extLst>
          </p:cNvPr>
          <p:cNvSpPr>
            <a:spLocks noGrp="1"/>
          </p:cNvSpPr>
          <p:nvPr>
            <p:ph idx="1"/>
          </p:nvPr>
        </p:nvSpPr>
        <p:spPr>
          <a:xfrm>
            <a:off x="1210699" y="1602300"/>
            <a:ext cx="16215367" cy="1808275"/>
          </a:xfrm>
        </p:spPr>
        <p:txBody>
          <a:bodyPr>
            <a:normAutofit lnSpcReduction="10000"/>
          </a:bodyPr>
          <a:lstStyle/>
          <a:p>
            <a:pPr>
              <a:lnSpc>
                <a:spcPct val="110000"/>
              </a:lnSpc>
              <a:spcBef>
                <a:spcPts val="0"/>
              </a:spcBef>
            </a:pPr>
            <a:r>
              <a:rPr lang="ja-JP" altLang="en-US" sz="3600" dirty="0"/>
              <a:t>継続的なセキュリティ対策の実施を支援する。</a:t>
            </a:r>
            <a:endParaRPr lang="en-US" altLang="ja-JP" sz="3600" dirty="0"/>
          </a:p>
          <a:p>
            <a:pPr>
              <a:lnSpc>
                <a:spcPct val="110000"/>
              </a:lnSpc>
              <a:spcBef>
                <a:spcPts val="0"/>
              </a:spcBef>
            </a:pPr>
            <a:r>
              <a:rPr lang="ja-JP" altLang="en-US" sz="3600" dirty="0"/>
              <a:t>人材の育成と実践的な課題解決を通じて、サプライチェーン全体のセキュリティ強化を図る。</a:t>
            </a:r>
          </a:p>
        </p:txBody>
      </p:sp>
      <p:sp>
        <p:nvSpPr>
          <p:cNvPr id="5" name="四角形: 角を丸くする 4">
            <a:extLst>
              <a:ext uri="{FF2B5EF4-FFF2-40B4-BE49-F238E27FC236}">
                <a16:creationId xmlns:a16="http://schemas.microsoft.com/office/drawing/2014/main" id="{B99BFC12-B3DB-EF35-ACBF-15BE1F263744}"/>
              </a:ext>
            </a:extLst>
          </p:cNvPr>
          <p:cNvSpPr/>
          <p:nvPr/>
        </p:nvSpPr>
        <p:spPr>
          <a:xfrm>
            <a:off x="1451120" y="3410574"/>
            <a:ext cx="3960000" cy="320143"/>
          </a:xfrm>
          <a:prstGeom prst="roundRect">
            <a:avLst>
              <a:gd name="adj" fmla="val 37371"/>
            </a:avLst>
          </a:prstGeom>
          <a:solidFill>
            <a:srgbClr val="009F40"/>
          </a:solidFill>
          <a:ln>
            <a:solidFill>
              <a:srgbClr val="009F40"/>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東京都他事業と本事業の位置づけ</a:t>
            </a:r>
          </a:p>
        </p:txBody>
      </p:sp>
      <p:graphicFrame>
        <p:nvGraphicFramePr>
          <p:cNvPr id="6" name="表 5">
            <a:extLst>
              <a:ext uri="{FF2B5EF4-FFF2-40B4-BE49-F238E27FC236}">
                <a16:creationId xmlns:a16="http://schemas.microsoft.com/office/drawing/2014/main" id="{B20C05BB-C50E-03CA-F903-E5D16E700F0B}"/>
              </a:ext>
            </a:extLst>
          </p:cNvPr>
          <p:cNvGraphicFramePr>
            <a:graphicFrameLocks noGrp="1"/>
          </p:cNvGraphicFramePr>
          <p:nvPr/>
        </p:nvGraphicFramePr>
        <p:xfrm>
          <a:off x="1451119" y="3947184"/>
          <a:ext cx="15326015" cy="5360496"/>
        </p:xfrm>
        <a:graphic>
          <a:graphicData uri="http://schemas.openxmlformats.org/drawingml/2006/table">
            <a:tbl>
              <a:tblPr firstRow="1" bandRow="1"/>
              <a:tblGrid>
                <a:gridCol w="4362827">
                  <a:extLst>
                    <a:ext uri="{9D8B030D-6E8A-4147-A177-3AD203B41FA5}">
                      <a16:colId xmlns:a16="http://schemas.microsoft.com/office/drawing/2014/main" val="3855113614"/>
                    </a:ext>
                  </a:extLst>
                </a:gridCol>
                <a:gridCol w="1827198">
                  <a:extLst>
                    <a:ext uri="{9D8B030D-6E8A-4147-A177-3AD203B41FA5}">
                      <a16:colId xmlns:a16="http://schemas.microsoft.com/office/drawing/2014/main" val="2154927355"/>
                    </a:ext>
                  </a:extLst>
                </a:gridCol>
                <a:gridCol w="1827198">
                  <a:extLst>
                    <a:ext uri="{9D8B030D-6E8A-4147-A177-3AD203B41FA5}">
                      <a16:colId xmlns:a16="http://schemas.microsoft.com/office/drawing/2014/main" val="3028577936"/>
                    </a:ext>
                  </a:extLst>
                </a:gridCol>
                <a:gridCol w="1827198">
                  <a:extLst>
                    <a:ext uri="{9D8B030D-6E8A-4147-A177-3AD203B41FA5}">
                      <a16:colId xmlns:a16="http://schemas.microsoft.com/office/drawing/2014/main" val="825409994"/>
                    </a:ext>
                  </a:extLst>
                </a:gridCol>
                <a:gridCol w="1827198">
                  <a:extLst>
                    <a:ext uri="{9D8B030D-6E8A-4147-A177-3AD203B41FA5}">
                      <a16:colId xmlns:a16="http://schemas.microsoft.com/office/drawing/2014/main" val="407809782"/>
                    </a:ext>
                  </a:extLst>
                </a:gridCol>
                <a:gridCol w="1827198">
                  <a:extLst>
                    <a:ext uri="{9D8B030D-6E8A-4147-A177-3AD203B41FA5}">
                      <a16:colId xmlns:a16="http://schemas.microsoft.com/office/drawing/2014/main" val="641757842"/>
                    </a:ext>
                  </a:extLst>
                </a:gridCol>
                <a:gridCol w="1827198">
                  <a:extLst>
                    <a:ext uri="{9D8B030D-6E8A-4147-A177-3AD203B41FA5}">
                      <a16:colId xmlns:a16="http://schemas.microsoft.com/office/drawing/2014/main" val="2878393405"/>
                    </a:ext>
                  </a:extLst>
                </a:gridCol>
              </a:tblGrid>
              <a:tr h="36103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0" dirty="0">
                          <a:latin typeface="BIZ UDPゴシック" panose="020B0400000000000000" pitchFamily="50" charset="-128"/>
                          <a:ea typeface="BIZ UDPゴシック" panose="020B0400000000000000" pitchFamily="50" charset="-128"/>
                        </a:rPr>
                        <a:t>成熟度レベル　</a:t>
                      </a:r>
                      <a:r>
                        <a:rPr kumimoji="1" lang="en-US" altLang="ja-JP" sz="1600" b="0" dirty="0">
                          <a:latin typeface="BIZ UDPゴシック" panose="020B0400000000000000" pitchFamily="50" charset="-128"/>
                          <a:ea typeface="BIZ UDPゴシック" panose="020B0400000000000000" pitchFamily="50" charset="-128"/>
                        </a:rPr>
                        <a:t>※COBIT</a:t>
                      </a:r>
                      <a:r>
                        <a:rPr kumimoji="1" lang="ja-JP" altLang="en-US" sz="1600" b="0" dirty="0">
                          <a:latin typeface="BIZ UDPゴシック" panose="020B0400000000000000" pitchFamily="50" charset="-128"/>
                          <a:ea typeface="BIZ UDPゴシック" panose="020B0400000000000000" pitchFamily="50" charset="-128"/>
                        </a:rPr>
                        <a:t>を援用し設定</a:t>
                      </a:r>
                      <a:endParaRPr kumimoji="1" lang="en-US" altLang="ja-JP" sz="1600" b="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０</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１</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２</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３</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４</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５</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42892498"/>
                  </a:ext>
                </a:extLst>
              </a:tr>
              <a:tr h="13106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ステータス</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事業と主な支援領域</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6350" cap="flat" cmpd="sng" algn="ctr">
                      <a:solidFill>
                        <a:srgbClr val="4472C4">
                          <a:lumMod val="50000"/>
                        </a:srgbClr>
                      </a:solidFill>
                      <a:prstDash val="solid"/>
                      <a:round/>
                      <a:headEnd type="none" w="med" len="med"/>
                      <a:tailEnd type="none" w="med" len="me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意識もなく、</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対策等も</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考えていない</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対策をしたいが、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何から始めたら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基本的な対策を</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しているが、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次に何をしたら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マネジメント</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計画や行動を決め、実践している状態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リスクを分析し、方針・ルール・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対策の見直しを行っている状態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常に改善と</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効果の最大化に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取り組んでいる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71432646"/>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中小企業サイバーセキュリティの極意</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2890768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啓発事業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645047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基本対策事業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86473494"/>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実践力強化プログラム（本事業）</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77201006"/>
                  </a:ext>
                </a:extLst>
              </a:tr>
              <a:tr h="5791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インシデント対応力強化</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2532503"/>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b="0" dirty="0" err="1">
                          <a:solidFill>
                            <a:schemeClr val="accent6">
                              <a:lumMod val="50000"/>
                            </a:schemeClr>
                          </a:solidFill>
                          <a:latin typeface="BIZ UDPゴシック" panose="020B0400000000000000" pitchFamily="50" charset="-128"/>
                          <a:ea typeface="BIZ UDPゴシック" panose="020B0400000000000000" pitchFamily="50" charset="-128"/>
                        </a:rPr>
                        <a:t>Tcyss</a:t>
                      </a: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（東京中小企業サイバー</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セキュリティ支援ネットワーク）</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3849490"/>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サイバーセキュリティ対策促進助成金</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413068"/>
                  </a:ext>
                </a:extLst>
              </a:tr>
            </a:tbl>
          </a:graphicData>
        </a:graphic>
      </p:graphicFrame>
      <p:sp>
        <p:nvSpPr>
          <p:cNvPr id="7" name="矢印: 右 6">
            <a:extLst>
              <a:ext uri="{FF2B5EF4-FFF2-40B4-BE49-F238E27FC236}">
                <a16:creationId xmlns:a16="http://schemas.microsoft.com/office/drawing/2014/main" id="{5800A2D9-65F7-DEAE-9F1A-8CF51F2E5424}"/>
              </a:ext>
            </a:extLst>
          </p:cNvPr>
          <p:cNvSpPr/>
          <p:nvPr/>
        </p:nvSpPr>
        <p:spPr>
          <a:xfrm>
            <a:off x="5833985" y="5651838"/>
            <a:ext cx="3496962" cy="421413"/>
          </a:xfrm>
          <a:prstGeom prst="rightArrow">
            <a:avLst/>
          </a:prstGeom>
          <a:gradFill flip="none" rotWithShape="1">
            <a:gsLst>
              <a:gs pos="0">
                <a:schemeClr val="accent6">
                  <a:lumMod val="75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矢印: 右 7">
            <a:extLst>
              <a:ext uri="{FF2B5EF4-FFF2-40B4-BE49-F238E27FC236}">
                <a16:creationId xmlns:a16="http://schemas.microsoft.com/office/drawing/2014/main" id="{B6CCC4F6-204B-18A3-0099-D6D8C29C4448}"/>
              </a:ext>
            </a:extLst>
          </p:cNvPr>
          <p:cNvSpPr/>
          <p:nvPr/>
        </p:nvSpPr>
        <p:spPr>
          <a:xfrm>
            <a:off x="5833985" y="6122965"/>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矢印: 右 8">
            <a:extLst>
              <a:ext uri="{FF2B5EF4-FFF2-40B4-BE49-F238E27FC236}">
                <a16:creationId xmlns:a16="http://schemas.microsoft.com/office/drawing/2014/main" id="{BC14CB7E-A6E6-F87F-52CD-451DA6EC9C17}"/>
              </a:ext>
            </a:extLst>
          </p:cNvPr>
          <p:cNvSpPr/>
          <p:nvPr/>
        </p:nvSpPr>
        <p:spPr>
          <a:xfrm>
            <a:off x="7639051" y="6594092"/>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矢印: 右 9">
            <a:extLst>
              <a:ext uri="{FF2B5EF4-FFF2-40B4-BE49-F238E27FC236}">
                <a16:creationId xmlns:a16="http://schemas.microsoft.com/office/drawing/2014/main" id="{6D7DFD1A-B95D-DD90-8C57-8DB6731463D6}"/>
              </a:ext>
            </a:extLst>
          </p:cNvPr>
          <p:cNvSpPr/>
          <p:nvPr/>
        </p:nvSpPr>
        <p:spPr>
          <a:xfrm>
            <a:off x="9496427" y="7139827"/>
            <a:ext cx="3639004" cy="421413"/>
          </a:xfrm>
          <a:prstGeom prst="rightArrow">
            <a:avLst/>
          </a:prstGeom>
          <a:gradFill flip="none" rotWithShape="1">
            <a:gsLst>
              <a:gs pos="0">
                <a:schemeClr val="accent6">
                  <a:lumMod val="60000"/>
                  <a:lumOff val="40000"/>
                </a:schemeClr>
              </a:gs>
              <a:gs pos="0">
                <a:schemeClr val="accent6">
                  <a:lumMod val="40000"/>
                  <a:lumOff val="6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矢印: 右 10">
            <a:extLst>
              <a:ext uri="{FF2B5EF4-FFF2-40B4-BE49-F238E27FC236}">
                <a16:creationId xmlns:a16="http://schemas.microsoft.com/office/drawing/2014/main" id="{D9AF92E0-A958-A397-52A6-211C1F97E44C}"/>
              </a:ext>
            </a:extLst>
          </p:cNvPr>
          <p:cNvSpPr/>
          <p:nvPr/>
        </p:nvSpPr>
        <p:spPr>
          <a:xfrm>
            <a:off x="11315928" y="7659082"/>
            <a:ext cx="5461214"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矢印: 右 11">
            <a:extLst>
              <a:ext uri="{FF2B5EF4-FFF2-40B4-BE49-F238E27FC236}">
                <a16:creationId xmlns:a16="http://schemas.microsoft.com/office/drawing/2014/main" id="{EE25D4E8-888A-B509-E3A4-7032EDEC226F}"/>
              </a:ext>
            </a:extLst>
          </p:cNvPr>
          <p:cNvSpPr/>
          <p:nvPr/>
        </p:nvSpPr>
        <p:spPr>
          <a:xfrm>
            <a:off x="5779468" y="8287622"/>
            <a:ext cx="5536458"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矢印: 右 12">
            <a:extLst>
              <a:ext uri="{FF2B5EF4-FFF2-40B4-BE49-F238E27FC236}">
                <a16:creationId xmlns:a16="http://schemas.microsoft.com/office/drawing/2014/main" id="{E016E846-142D-E362-AA0B-615A8BDE5F9A}"/>
              </a:ext>
            </a:extLst>
          </p:cNvPr>
          <p:cNvSpPr/>
          <p:nvPr/>
        </p:nvSpPr>
        <p:spPr>
          <a:xfrm>
            <a:off x="7641538" y="8884575"/>
            <a:ext cx="9135601" cy="415897"/>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 name="コネクタ: カギ線 3">
            <a:extLst>
              <a:ext uri="{FF2B5EF4-FFF2-40B4-BE49-F238E27FC236}">
                <a16:creationId xmlns:a16="http://schemas.microsoft.com/office/drawing/2014/main" id="{0B7900AC-89A3-7B7A-D80B-E07348414082}"/>
              </a:ext>
            </a:extLst>
          </p:cNvPr>
          <p:cNvCxnSpPr>
            <a:cxnSpLocks/>
          </p:cNvCxnSpPr>
          <p:nvPr/>
        </p:nvCxnSpPr>
        <p:spPr>
          <a:xfrm>
            <a:off x="7100239" y="6335068"/>
            <a:ext cx="538812" cy="464566"/>
          </a:xfrm>
          <a:prstGeom prst="bentConnector3">
            <a:avLst>
              <a:gd name="adj1" fmla="val 874"/>
            </a:avLst>
          </a:prstGeom>
          <a:ln w="114300">
            <a:solidFill>
              <a:schemeClr val="accent2">
                <a:lumMod val="40000"/>
                <a:lumOff val="6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01A2B85-2DC7-BDFB-96F7-342F6FF8ECB8}"/>
              </a:ext>
            </a:extLst>
          </p:cNvPr>
          <p:cNvSpPr txBox="1"/>
          <p:nvPr/>
        </p:nvSpPr>
        <p:spPr>
          <a:xfrm>
            <a:off x="5970681" y="6520673"/>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STEP1</a:t>
            </a:r>
          </a:p>
        </p:txBody>
      </p:sp>
      <p:cxnSp>
        <p:nvCxnSpPr>
          <p:cNvPr id="17" name="コネクタ: カギ線 16">
            <a:extLst>
              <a:ext uri="{FF2B5EF4-FFF2-40B4-BE49-F238E27FC236}">
                <a16:creationId xmlns:a16="http://schemas.microsoft.com/office/drawing/2014/main" id="{02BC1275-55A8-0FDA-1793-C8AA393F4499}"/>
              </a:ext>
            </a:extLst>
          </p:cNvPr>
          <p:cNvCxnSpPr>
            <a:cxnSpLocks/>
          </p:cNvCxnSpPr>
          <p:nvPr/>
        </p:nvCxnSpPr>
        <p:spPr>
          <a:xfrm>
            <a:off x="8858032" y="6826753"/>
            <a:ext cx="904785" cy="525613"/>
          </a:xfrm>
          <a:prstGeom prst="bentConnector3">
            <a:avLst>
              <a:gd name="adj1" fmla="val 644"/>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2C3142C-E53F-9F91-EB78-10AF6CB95972}"/>
              </a:ext>
            </a:extLst>
          </p:cNvPr>
          <p:cNvSpPr txBox="1"/>
          <p:nvPr/>
        </p:nvSpPr>
        <p:spPr>
          <a:xfrm>
            <a:off x="7667368" y="7139827"/>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STEP2</a:t>
            </a:r>
          </a:p>
        </p:txBody>
      </p:sp>
      <p:grpSp>
        <p:nvGrpSpPr>
          <p:cNvPr id="19" name="グループ化 18">
            <a:extLst>
              <a:ext uri="{FF2B5EF4-FFF2-40B4-BE49-F238E27FC236}">
                <a16:creationId xmlns:a16="http://schemas.microsoft.com/office/drawing/2014/main" id="{4C1E0C4E-4C0E-ACEE-A0CF-A028B69CE8FB}"/>
              </a:ext>
            </a:extLst>
          </p:cNvPr>
          <p:cNvGrpSpPr/>
          <p:nvPr/>
        </p:nvGrpSpPr>
        <p:grpSpPr>
          <a:xfrm>
            <a:off x="9882014" y="6812906"/>
            <a:ext cx="2811365" cy="296092"/>
            <a:chOff x="7196595" y="7212163"/>
            <a:chExt cx="2811364" cy="296092"/>
          </a:xfrm>
        </p:grpSpPr>
        <p:sp>
          <p:nvSpPr>
            <p:cNvPr id="20" name="楕円 19">
              <a:extLst>
                <a:ext uri="{FF2B5EF4-FFF2-40B4-BE49-F238E27FC236}">
                  <a16:creationId xmlns:a16="http://schemas.microsoft.com/office/drawing/2014/main" id="{71A32A7C-5D42-728B-7EBF-B8CFC940E51D}"/>
                </a:ext>
              </a:extLst>
            </p:cNvPr>
            <p:cNvSpPr/>
            <p:nvPr/>
          </p:nvSpPr>
          <p:spPr>
            <a:xfrm>
              <a:off x="7196595" y="7212164"/>
              <a:ext cx="1242137" cy="296091"/>
            </a:xfrm>
            <a:prstGeom prst="ellipse">
              <a:avLst/>
            </a:prstGeom>
            <a:solidFill>
              <a:srgbClr val="DFB9B3"/>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Before</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楕円 20">
              <a:extLst>
                <a:ext uri="{FF2B5EF4-FFF2-40B4-BE49-F238E27FC236}">
                  <a16:creationId xmlns:a16="http://schemas.microsoft.com/office/drawing/2014/main" id="{82521859-EDCD-F124-F844-1A71C3A0B39F}"/>
                </a:ext>
              </a:extLst>
            </p:cNvPr>
            <p:cNvSpPr/>
            <p:nvPr/>
          </p:nvSpPr>
          <p:spPr>
            <a:xfrm>
              <a:off x="8878744" y="7212163"/>
              <a:ext cx="1129215" cy="296091"/>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After</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22" name="直線コネクタ 21">
            <a:extLst>
              <a:ext uri="{FF2B5EF4-FFF2-40B4-BE49-F238E27FC236}">
                <a16:creationId xmlns:a16="http://schemas.microsoft.com/office/drawing/2014/main" id="{C2F19C19-A15C-591A-2061-9D13E461EEF5}"/>
              </a:ext>
            </a:extLst>
          </p:cNvPr>
          <p:cNvCxnSpPr>
            <a:cxnSpLocks/>
          </p:cNvCxnSpPr>
          <p:nvPr/>
        </p:nvCxnSpPr>
        <p:spPr>
          <a:xfrm>
            <a:off x="10712409" y="7370659"/>
            <a:ext cx="0" cy="1727095"/>
          </a:xfrm>
          <a:prstGeom prst="line">
            <a:avLst/>
          </a:prstGeom>
          <a:ln w="76200">
            <a:solidFill>
              <a:schemeClr val="bg2">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E7EB23F-D266-4CAB-3653-3B9D30DEB10D}"/>
              </a:ext>
            </a:extLst>
          </p:cNvPr>
          <p:cNvSpPr txBox="1"/>
          <p:nvPr/>
        </p:nvSpPr>
        <p:spPr>
          <a:xfrm>
            <a:off x="9501601" y="7727568"/>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STEP3</a:t>
            </a:r>
          </a:p>
        </p:txBody>
      </p:sp>
      <p:sp>
        <p:nvSpPr>
          <p:cNvPr id="25" name="正方形/長方形 24">
            <a:extLst>
              <a:ext uri="{FF2B5EF4-FFF2-40B4-BE49-F238E27FC236}">
                <a16:creationId xmlns:a16="http://schemas.microsoft.com/office/drawing/2014/main" id="{258BACF5-DD86-7714-6F8B-E58332808560}"/>
              </a:ext>
            </a:extLst>
          </p:cNvPr>
          <p:cNvSpPr/>
          <p:nvPr/>
        </p:nvSpPr>
        <p:spPr>
          <a:xfrm>
            <a:off x="9489777" y="3947184"/>
            <a:ext cx="1826146" cy="5360491"/>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6" name="コネクタ: カギ線 25">
            <a:extLst>
              <a:ext uri="{FF2B5EF4-FFF2-40B4-BE49-F238E27FC236}">
                <a16:creationId xmlns:a16="http://schemas.microsoft.com/office/drawing/2014/main" id="{7C0CAF2D-F9E8-9ACE-80E4-5B99525D41E6}"/>
              </a:ext>
            </a:extLst>
          </p:cNvPr>
          <p:cNvCxnSpPr>
            <a:cxnSpLocks/>
          </p:cNvCxnSpPr>
          <p:nvPr/>
        </p:nvCxnSpPr>
        <p:spPr>
          <a:xfrm>
            <a:off x="11036162" y="7370659"/>
            <a:ext cx="547356" cy="517168"/>
          </a:xfrm>
          <a:prstGeom prst="bentConnector3">
            <a:avLst>
              <a:gd name="adj1" fmla="val -506"/>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9117C6-FDA9-99DD-77F0-3D78284AB957}"/>
              </a:ext>
            </a:extLst>
          </p:cNvPr>
          <p:cNvSpPr txBox="1"/>
          <p:nvPr/>
        </p:nvSpPr>
        <p:spPr>
          <a:xfrm>
            <a:off x="11781660" y="7879165"/>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+α</a:t>
            </a:r>
          </a:p>
        </p:txBody>
      </p:sp>
    </p:spTree>
    <p:extLst>
      <p:ext uri="{BB962C8B-B14F-4D97-AF65-F5344CB8AC3E}">
        <p14:creationId xmlns:p14="http://schemas.microsoft.com/office/powerpoint/2010/main" val="4562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19F63-598F-9D5C-1B29-58308435DF12}"/>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B96D7BF6-D12B-17A3-A5C8-1ACA6BC27337}"/>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en-US" altLang="ja-JP" sz="4000" dirty="0">
                <a:latin typeface="BIZ UDPゴシック" panose="020B0400000000000000" pitchFamily="50" charset="-128"/>
                <a:ea typeface="BIZ UDPゴシック" panose="020B0400000000000000" pitchFamily="50" charset="-128"/>
              </a:rPr>
              <a:t>NIST CSF 2.0 Recover (RC) </a:t>
            </a:r>
            <a:r>
              <a:rPr lang="ja-JP" altLang="en-US" sz="4000" dirty="0">
                <a:latin typeface="BIZ UDPゴシック" panose="020B0400000000000000" pitchFamily="50" charset="-128"/>
                <a:ea typeface="BIZ UDPゴシック" panose="020B0400000000000000" pitchFamily="50" charset="-128"/>
              </a:rPr>
              <a:t>機能に基づく復旧基準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02AB734D-4B5E-CF35-8F13-5BBCF74696A1}"/>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2400C1D8-2C76-9528-B63B-AA72495E4711}"/>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復旧のためのコミュニケーション（</a:t>
            </a:r>
            <a:r>
              <a:rPr lang="en-US" altLang="ja-JP" sz="3600" dirty="0">
                <a:latin typeface="BIZ UDPゴシック" panose="020B0400000000000000" pitchFamily="50" charset="-128"/>
                <a:ea typeface="BIZ UDPゴシック" panose="020B0400000000000000" pitchFamily="50" charset="-128"/>
              </a:rPr>
              <a:t>RC.CO</a:t>
            </a:r>
            <a:r>
              <a:rPr lang="ja-JP" altLang="en-US" sz="3600" dirty="0">
                <a:latin typeface="BIZ UDPゴシック" panose="020B0400000000000000" pitchFamily="50" charset="-128"/>
                <a:ea typeface="BIZ UDPゴシック" panose="020B0400000000000000" pitchFamily="50" charset="-128"/>
              </a:rPr>
              <a:t>）</a:t>
            </a:r>
          </a:p>
        </p:txBody>
      </p:sp>
      <p:sp>
        <p:nvSpPr>
          <p:cNvPr id="2" name="object 40">
            <a:extLst>
              <a:ext uri="{FF2B5EF4-FFF2-40B4-BE49-F238E27FC236}">
                <a16:creationId xmlns:a16="http://schemas.microsoft.com/office/drawing/2014/main" id="{218139BF-2472-E88F-309B-2DBFF511375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E9103C53-94DA-C086-85BC-0603492036C7}"/>
              </a:ext>
            </a:extLst>
          </p:cNvPr>
          <p:cNvSpPr txBox="1"/>
          <p:nvPr/>
        </p:nvSpPr>
        <p:spPr>
          <a:xfrm>
            <a:off x="1332852" y="2169415"/>
            <a:ext cx="15648862" cy="3266215"/>
          </a:xfrm>
          <a:prstGeom prst="rect">
            <a:avLst/>
          </a:prstGeom>
          <a:noFill/>
        </p:spPr>
        <p:txBody>
          <a:bodyPr wrap="square" lIns="91440" tIns="45720" rIns="91440" bIns="45720" anchor="t">
            <a:spAutoFit/>
          </a:bodyPr>
          <a:lstStyle/>
          <a:p>
            <a:pPr>
              <a:lnSpc>
                <a:spcPct val="110000"/>
              </a:lnSpc>
            </a:pPr>
            <a:r>
              <a:rPr kumimoji="1" lang="en-US" altLang="ja-JP" sz="3200" b="1" dirty="0">
                <a:latin typeface="BIZ UDPゴシック" panose="020B0400000000000000" pitchFamily="50" charset="-128"/>
                <a:ea typeface="BIZ UDPゴシック" panose="020B0400000000000000" pitchFamily="50" charset="-128"/>
              </a:rPr>
              <a:t>RC.CO</a:t>
            </a:r>
            <a:r>
              <a:rPr kumimoji="1" lang="ja-JP" altLang="en-US" sz="3200" b="1" dirty="0">
                <a:latin typeface="BIZ UDPゴシック" panose="020B0400000000000000" pitchFamily="50" charset="-128"/>
                <a:ea typeface="BIZ UDPゴシック" panose="020B0400000000000000" pitchFamily="50" charset="-128"/>
              </a:rPr>
              <a:t>（復旧コミュニケーション）の目的</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復旧時に、内部（従業員・経営）と外部（顧客・規制当局・</a:t>
            </a:r>
            <a:r>
              <a:rPr kumimoji="1" lang="en-US" altLang="ja-JP" sz="3200" dirty="0">
                <a:latin typeface="BIZ UDPゴシック" panose="020B0400000000000000" pitchFamily="50" charset="-128"/>
                <a:ea typeface="BIZ UDPゴシック" panose="020B0400000000000000" pitchFamily="50" charset="-128"/>
              </a:rPr>
              <a:t>IPA</a:t>
            </a:r>
            <a:r>
              <a:rPr kumimoji="1" lang="ja-JP" altLang="en-US" sz="3200" dirty="0">
                <a:latin typeface="BIZ UDPゴシック" panose="020B0400000000000000" pitchFamily="50" charset="-128"/>
                <a:ea typeface="BIZ UDPゴシック" panose="020B0400000000000000" pitchFamily="50" charset="-128"/>
              </a:rPr>
              <a:t>等）との情報調整を行い、透明性を確保するための機能である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インシデントの被害状況・初動対応・復旧状況を適切なタイミングで正確に通知することが求められ</a:t>
            </a:r>
            <a:r>
              <a:rPr lang="ja-JP" altLang="en-US" sz="3200" dirty="0">
                <a:latin typeface="BIZ UDPゴシック" panose="020B0400000000000000" pitchFamily="50" charset="-128"/>
                <a:ea typeface="BIZ UDPゴシック" panose="020B0400000000000000" pitchFamily="50" charset="-128"/>
              </a:rPr>
              <a:t>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適切なコミュニケーションは 信頼維持に直結する</a:t>
            </a:r>
            <a:endParaRPr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727B901-9BC7-0212-B90B-FCB136524660}"/>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27-3.】</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P21</a:t>
            </a:r>
          </a:p>
        </p:txBody>
      </p:sp>
    </p:spTree>
    <p:extLst>
      <p:ext uri="{BB962C8B-B14F-4D97-AF65-F5344CB8AC3E}">
        <p14:creationId xmlns:p14="http://schemas.microsoft.com/office/powerpoint/2010/main" val="2474744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3603-65BE-9968-F588-0592F42AF85A}"/>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955A518-579F-7796-25AC-7CF3CE9B595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en-US" altLang="ja-JP" sz="4000" dirty="0">
                <a:latin typeface="BIZ UDPゴシック" panose="020B0400000000000000" pitchFamily="50" charset="-128"/>
                <a:ea typeface="BIZ UDPゴシック" panose="020B0400000000000000" pitchFamily="50" charset="-128"/>
              </a:rPr>
              <a:t>NIST CSF 2.0 Recover (RC) </a:t>
            </a:r>
            <a:r>
              <a:rPr lang="ja-JP" altLang="en-US" sz="4000" dirty="0">
                <a:latin typeface="BIZ UDPゴシック" panose="020B0400000000000000" pitchFamily="50" charset="-128"/>
                <a:ea typeface="BIZ UDPゴシック" panose="020B0400000000000000" pitchFamily="50" charset="-128"/>
              </a:rPr>
              <a:t>機能に基づく復旧基準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8D16EA5-CDAF-2248-7A28-CFAE55EEFC2B}"/>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677BAF0E-0ED0-6092-99D1-5B542422F8C2}"/>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75E5E2F9-FAC4-D769-3FC3-1538C6271DE8}"/>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b="0" dirty="0">
                <a:latin typeface="BIZ UDPゴシック" panose="020B0400000000000000" pitchFamily="50" charset="-128"/>
                <a:ea typeface="BIZ UDPゴシック" panose="020B0400000000000000" pitchFamily="50" charset="-128"/>
              </a:rPr>
              <a:t>CSF 2.0 </a:t>
            </a:r>
            <a:r>
              <a:rPr lang="ja-JP" altLang="en-US" sz="3200" b="0" dirty="0">
                <a:latin typeface="BIZ UDPゴシック" panose="020B0400000000000000" pitchFamily="50" charset="-128"/>
                <a:ea typeface="BIZ UDPゴシック" panose="020B0400000000000000" pitchFamily="50" charset="-128"/>
              </a:rPr>
              <a:t>対応・復旧機能に基づく対応計画の基準</a:t>
            </a:r>
          </a:p>
        </p:txBody>
      </p:sp>
      <p:sp>
        <p:nvSpPr>
          <p:cNvPr id="2" name="object 40">
            <a:extLst>
              <a:ext uri="{FF2B5EF4-FFF2-40B4-BE49-F238E27FC236}">
                <a16:creationId xmlns:a16="http://schemas.microsoft.com/office/drawing/2014/main" id="{3477C2FE-AFAF-9E1D-B449-C1CA96531C3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5" name="表 4">
            <a:extLst>
              <a:ext uri="{FF2B5EF4-FFF2-40B4-BE49-F238E27FC236}">
                <a16:creationId xmlns:a16="http://schemas.microsoft.com/office/drawing/2014/main" id="{6316010E-B2AE-0D16-54DB-C7E0B3893442}"/>
              </a:ext>
            </a:extLst>
          </p:cNvPr>
          <p:cNvGraphicFramePr>
            <a:graphicFrameLocks noGrp="1"/>
          </p:cNvGraphicFramePr>
          <p:nvPr>
            <p:extLst>
              <p:ext uri="{D42A27DB-BD31-4B8C-83A1-F6EECF244321}">
                <p14:modId xmlns:p14="http://schemas.microsoft.com/office/powerpoint/2010/main" val="2547120343"/>
              </p:ext>
            </p:extLst>
          </p:nvPr>
        </p:nvGraphicFramePr>
        <p:xfrm>
          <a:off x="1707318" y="2294612"/>
          <a:ext cx="15478411" cy="7064715"/>
        </p:xfrm>
        <a:graphic>
          <a:graphicData uri="http://schemas.openxmlformats.org/drawingml/2006/table">
            <a:tbl>
              <a:tblPr firstRow="1" bandRow="1">
                <a:tableStyleId>{5C22544A-7EE6-4342-B048-85BDC9FD1C3A}</a:tableStyleId>
              </a:tblPr>
              <a:tblGrid>
                <a:gridCol w="2066660">
                  <a:extLst>
                    <a:ext uri="{9D8B030D-6E8A-4147-A177-3AD203B41FA5}">
                      <a16:colId xmlns:a16="http://schemas.microsoft.com/office/drawing/2014/main" val="3707433289"/>
                    </a:ext>
                  </a:extLst>
                </a:gridCol>
                <a:gridCol w="3794440">
                  <a:extLst>
                    <a:ext uri="{9D8B030D-6E8A-4147-A177-3AD203B41FA5}">
                      <a16:colId xmlns:a16="http://schemas.microsoft.com/office/drawing/2014/main" val="2662950708"/>
                    </a:ext>
                  </a:extLst>
                </a:gridCol>
                <a:gridCol w="5126628">
                  <a:extLst>
                    <a:ext uri="{9D8B030D-6E8A-4147-A177-3AD203B41FA5}">
                      <a16:colId xmlns:a16="http://schemas.microsoft.com/office/drawing/2014/main" val="1835097081"/>
                    </a:ext>
                  </a:extLst>
                </a:gridCol>
                <a:gridCol w="4490683">
                  <a:extLst>
                    <a:ext uri="{9D8B030D-6E8A-4147-A177-3AD203B41FA5}">
                      <a16:colId xmlns:a16="http://schemas.microsoft.com/office/drawing/2014/main" val="2315629150"/>
                    </a:ext>
                  </a:extLst>
                </a:gridCol>
              </a:tblGrid>
              <a:tr h="564347">
                <a:tc>
                  <a:txBody>
                    <a:bodyPr/>
                    <a:lstStyle/>
                    <a:p>
                      <a:pPr indent="0" algn="ctr">
                        <a:lnSpc>
                          <a:spcPct val="110000"/>
                        </a:lnSpc>
                        <a:buNone/>
                      </a:pPr>
                      <a:r>
                        <a:rPr lang="en-US"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CSF</a:t>
                      </a: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機能</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indent="0" algn="ctr">
                        <a:lnSpc>
                          <a:spcPct val="110000"/>
                        </a:lnSpc>
                        <a:buNone/>
                        <a:tabLst>
                          <a:tab pos="288925" algn="l"/>
                          <a:tab pos="1162050" algn="l"/>
                        </a:tabLst>
                      </a:pP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カテゴリー </a:t>
                      </a:r>
                      <a:r>
                        <a:rPr lang="en-US"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(RC/RS)</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indent="0" algn="ctr">
                        <a:lnSpc>
                          <a:spcPct val="110000"/>
                        </a:lnSpc>
                        <a:buNone/>
                        <a:tabLst>
                          <a:tab pos="288925" algn="l"/>
                          <a:tab pos="1162050" algn="l"/>
                        </a:tabLst>
                      </a:pP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機能の目的</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indent="0" algn="ctr">
                        <a:lnSpc>
                          <a:spcPct val="110000"/>
                        </a:lnSpc>
                        <a:buNone/>
                        <a:tabLst>
                          <a:tab pos="288925" algn="l"/>
                          <a:tab pos="1162050" algn="l"/>
                        </a:tabLst>
                      </a:pP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対応基準</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58497073"/>
                  </a:ext>
                </a:extLst>
              </a:tr>
              <a:tr h="1082800">
                <a:tc rowSpan="3">
                  <a:txBody>
                    <a:bodyPr/>
                    <a:lstStyle/>
                    <a:p>
                      <a:pPr indent="0" algn="ctr">
                        <a:lnSpc>
                          <a:spcPct val="110000"/>
                        </a:lnSpc>
                        <a:buNone/>
                      </a:pP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Respond (RS)</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1162050" algn="l"/>
                        </a:tabLst>
                      </a:pP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インシデント管理</a:t>
                      </a: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(RS.IM)</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封じ込め、インシデントの管理と追跡</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初動対応の実施、ネットワーク遮断措置</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397185"/>
                  </a:ext>
                </a:extLst>
              </a:tr>
              <a:tr h="56434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インシデント分析</a:t>
                      </a: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(RS.AN)</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原因究明と影響範囲の特定、証拠保全</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証拠保全手順の確立、フォレンジック対応</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406996"/>
                  </a:ext>
                </a:extLst>
              </a:tr>
              <a:tr h="56434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288925" algn="l"/>
                          <a:tab pos="1162050" algn="l"/>
                        </a:tabLst>
                      </a:pP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インシデント軽減</a:t>
                      </a: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(RS.MI)</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被害拡大防止と根絶策の実行</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特権</a:t>
                      </a: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管理、多要素認証、ジャンプサーバ利用</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5116271"/>
                  </a:ext>
                </a:extLst>
              </a:tr>
              <a:tr h="564347">
                <a:tc rowSpan="3">
                  <a:txBody>
                    <a:bodyPr/>
                    <a:lstStyle/>
                    <a:p>
                      <a:pPr indent="0" algn="ctr">
                        <a:lnSpc>
                          <a:spcPct val="110000"/>
                        </a:lnSpc>
                        <a:buNone/>
                      </a:pP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Recover (RC)</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288925" algn="l"/>
                          <a:tab pos="1162050" algn="l"/>
                        </a:tabLst>
                      </a:pP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復旧計画の実行</a:t>
                      </a: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(RC.RP)</a:t>
                      </a:r>
                      <a:endPar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事業継続計画に基づくサービスの復元</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RTO/RPO</a:t>
                      </a: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の策定、定期的なバックアップと冗長化</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55046"/>
                  </a:ext>
                </a:extLst>
              </a:tr>
              <a:tr h="56434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復旧のための</a:t>
                      </a:r>
                      <a:br>
                        <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コミュニケーション</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ctr">
                        <a:lnSpc>
                          <a:spcPct val="110000"/>
                        </a:lnSpc>
                        <a:buNone/>
                        <a:tabLst>
                          <a:tab pos="288925" algn="l"/>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(RC.CO)</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復旧状況の調整と外部ステークホルダーへの説明責任</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関係者への適切な通知と公表手順の確立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375174"/>
                  </a:ext>
                </a:extLst>
              </a:tr>
              <a:tr h="10828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改善</a:t>
                      </a: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p>
                    <a:p>
                      <a:pPr indent="0" algn="ctr">
                        <a:lnSpc>
                          <a:spcPct val="110000"/>
                        </a:lnSpc>
                        <a:buNone/>
                        <a:tabLst>
                          <a:tab pos="288925" algn="l"/>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(RC.IM)</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ja-JP" sz="2800" kern="100">
                          <a:effectLst/>
                          <a:latin typeface="BIZ UDPゴシック" panose="020B0400000000000000" pitchFamily="50" charset="-128"/>
                          <a:ea typeface="BIZ UDPゴシック" panose="020B0400000000000000" pitchFamily="50" charset="-128"/>
                          <a:cs typeface="Times New Roman" panose="02020603050405020304" pitchFamily="18" charset="0"/>
                        </a:rPr>
                        <a:t>復旧計画とプロセスへの教訓の反映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10000"/>
                        </a:lnSpc>
                        <a:buNone/>
                        <a:tabLst>
                          <a:tab pos="288925" algn="l"/>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事後評価に基づく再発防止策の実施、ポリシー改訂</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565392"/>
                  </a:ext>
                </a:extLst>
              </a:tr>
            </a:tbl>
          </a:graphicData>
        </a:graphic>
      </p:graphicFrame>
      <p:sp>
        <p:nvSpPr>
          <p:cNvPr id="4" name="テキスト ボックス 3">
            <a:extLst>
              <a:ext uri="{FF2B5EF4-FFF2-40B4-BE49-F238E27FC236}">
                <a16:creationId xmlns:a16="http://schemas.microsoft.com/office/drawing/2014/main" id="{0FAD0CBB-3BB0-316D-DCCD-ADCB549F21C8}"/>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27-3.】</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P21</a:t>
            </a:r>
          </a:p>
        </p:txBody>
      </p:sp>
    </p:spTree>
    <p:extLst>
      <p:ext uri="{BB962C8B-B14F-4D97-AF65-F5344CB8AC3E}">
        <p14:creationId xmlns:p14="http://schemas.microsoft.com/office/powerpoint/2010/main" val="1676431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0A396-42C8-221E-F9E1-47416FB950FB}"/>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05ECB76F-CBC1-D9C8-7A67-8CE95B97E719}"/>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en-US" altLang="ja-JP" sz="4000" dirty="0">
                <a:latin typeface="BIZ UDPゴシック" panose="020B0400000000000000" pitchFamily="50" charset="-128"/>
                <a:ea typeface="BIZ UDPゴシック" panose="020B0400000000000000" pitchFamily="50" charset="-128"/>
              </a:rPr>
              <a:t>NIST CSF 2.0 Recover (RC) </a:t>
            </a:r>
            <a:r>
              <a:rPr lang="ja-JP" altLang="en-US" sz="4000" dirty="0">
                <a:latin typeface="BIZ UDPゴシック" panose="020B0400000000000000" pitchFamily="50" charset="-128"/>
                <a:ea typeface="BIZ UDPゴシック" panose="020B0400000000000000" pitchFamily="50" charset="-128"/>
              </a:rPr>
              <a:t>機能に基づく復旧基準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9581CB1-A4C2-9BE4-7D0F-BEDE1899E035}"/>
              </a:ext>
            </a:extLst>
          </p:cNvPr>
          <p:cNvSpPr txBox="1"/>
          <p:nvPr/>
        </p:nvSpPr>
        <p:spPr>
          <a:xfrm>
            <a:off x="1332852" y="2408571"/>
            <a:ext cx="15648862" cy="1641155"/>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ja-JP" altLang="en-US"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266A258D-78CC-0D19-E6A4-348C916C084B}"/>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D2465A7C-2E4E-AAB3-EAC1-05340552DF8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9" name="テキスト プレースホルダー 2">
            <a:extLst>
              <a:ext uri="{FF2B5EF4-FFF2-40B4-BE49-F238E27FC236}">
                <a16:creationId xmlns:a16="http://schemas.microsoft.com/office/drawing/2014/main" id="{26029AA1-95C9-EC10-B692-7D8607A9E9DD}"/>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復旧のためのコミュニケーション（</a:t>
            </a:r>
            <a:r>
              <a:rPr lang="en-US" altLang="ja-JP" sz="3600" dirty="0">
                <a:latin typeface="BIZ UDPゴシック" panose="020B0400000000000000" pitchFamily="50" charset="-128"/>
                <a:ea typeface="BIZ UDPゴシック" panose="020B0400000000000000" pitchFamily="50" charset="-128"/>
              </a:rPr>
              <a:t>RC.CO</a:t>
            </a:r>
            <a:r>
              <a:rPr lang="ja-JP" altLang="en-US" sz="3600" dirty="0">
                <a:latin typeface="BIZ UDPゴシック" panose="020B0400000000000000" pitchFamily="50" charset="-128"/>
                <a:ea typeface="BIZ UDPゴシック" panose="020B0400000000000000" pitchFamily="50" charset="-128"/>
              </a:rPr>
              <a:t>）</a:t>
            </a:r>
          </a:p>
        </p:txBody>
      </p:sp>
      <p:sp>
        <p:nvSpPr>
          <p:cNvPr id="11" name="テキスト ボックス 10">
            <a:extLst>
              <a:ext uri="{FF2B5EF4-FFF2-40B4-BE49-F238E27FC236}">
                <a16:creationId xmlns:a16="http://schemas.microsoft.com/office/drawing/2014/main" id="{E8E270DB-89EF-8458-A1CF-317FD133C68C}"/>
              </a:ext>
            </a:extLst>
          </p:cNvPr>
          <p:cNvSpPr txBox="1"/>
          <p:nvPr/>
        </p:nvSpPr>
        <p:spPr>
          <a:xfrm>
            <a:off x="1332852" y="2169415"/>
            <a:ext cx="15648862" cy="6516336"/>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中小企業が整備すべき</a:t>
            </a:r>
            <a:r>
              <a:rPr kumimoji="1" lang="en-US" altLang="ja-JP" sz="3200" b="1" dirty="0">
                <a:latin typeface="BIZ UDPゴシック" panose="020B0400000000000000" pitchFamily="50" charset="-128"/>
                <a:ea typeface="BIZ UDPゴシック" panose="020B0400000000000000" pitchFamily="50" charset="-128"/>
              </a:rPr>
              <a:t>RC.CO</a:t>
            </a:r>
            <a:r>
              <a:rPr kumimoji="1" lang="ja-JP" altLang="en-US" sz="3200" b="1" dirty="0">
                <a:latin typeface="BIZ UDPゴシック" panose="020B0400000000000000" pitchFamily="50" charset="-128"/>
                <a:ea typeface="BIZ UDPゴシック" panose="020B0400000000000000" pitchFamily="50" charset="-128"/>
              </a:rPr>
              <a:t>の</a:t>
            </a:r>
            <a:r>
              <a:rPr kumimoji="1" lang="en-US" altLang="ja-JP" sz="3200" b="1" dirty="0">
                <a:latin typeface="BIZ UDPゴシック" panose="020B0400000000000000" pitchFamily="50" charset="-128"/>
                <a:ea typeface="BIZ UDPゴシック" panose="020B0400000000000000" pitchFamily="50" charset="-128"/>
              </a:rPr>
              <a:t>3</a:t>
            </a:r>
            <a:r>
              <a:rPr kumimoji="1" lang="ja-JP" altLang="en-US" sz="3200" b="1" dirty="0">
                <a:latin typeface="BIZ UDPゴシック" panose="020B0400000000000000" pitchFamily="50" charset="-128"/>
                <a:ea typeface="BIZ UDPゴシック" panose="020B0400000000000000" pitchFamily="50" charset="-128"/>
              </a:rPr>
              <a:t>要素</a:t>
            </a:r>
            <a:endParaRPr kumimoji="1" lang="en-US" altLang="ja-JP" sz="3200" b="1"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責任体制の明確化</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技術・広報・顧客対応の責任者を事前に指定する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緊急連絡先リストを作成し、オフラインでも参照可能にしておく</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外部調整と情報発信</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クラウド・委託先との連絡体制を契約書や</a:t>
            </a:r>
            <a:r>
              <a:rPr lang="en-US" altLang="ja-JP" sz="3200" dirty="0">
                <a:latin typeface="BIZ UDPゴシック" panose="020B0400000000000000" pitchFamily="50" charset="-128"/>
                <a:ea typeface="BIZ UDPゴシック" panose="020B0400000000000000" pitchFamily="50" charset="-128"/>
              </a:rPr>
              <a:t>SLA</a:t>
            </a:r>
            <a:r>
              <a:rPr lang="ja-JP" altLang="en-US" sz="3200" dirty="0">
                <a:latin typeface="BIZ UDPゴシック" panose="020B0400000000000000" pitchFamily="50" charset="-128"/>
                <a:ea typeface="BIZ UDPゴシック" panose="020B0400000000000000" pitchFamily="50" charset="-128"/>
              </a:rPr>
              <a:t>に明記し、窓口を共有する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顧客・取引先への報告は 事実のみ、推測なしで行う</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訓練と改善</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年</a:t>
            </a:r>
            <a:r>
              <a:rPr lang="en-US" altLang="ja-JP" sz="3200" dirty="0">
                <a:latin typeface="BIZ UDPゴシック" panose="020B0400000000000000" pitchFamily="50" charset="-128"/>
                <a:ea typeface="BIZ UDPゴシック" panose="020B0400000000000000" pitchFamily="50" charset="-128"/>
              </a:rPr>
              <a:t>1</a:t>
            </a:r>
            <a:r>
              <a:rPr lang="ja-JP" altLang="en-US" sz="3200" dirty="0">
                <a:latin typeface="BIZ UDPゴシック" panose="020B0400000000000000" pitchFamily="50" charset="-128"/>
                <a:ea typeface="BIZ UDPゴシック" panose="020B0400000000000000" pitchFamily="50" charset="-128"/>
              </a:rPr>
              <a:t>回以上、情報伝達を想定した訓練（報告・連絡・公表）を実施する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演習結果を手順書へ反映し、役割理解と精度を向上させる</a:t>
            </a:r>
            <a:endParaRPr lang="en-US" altLang="ja-JP" sz="3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078ACC4-ACF6-9E2B-EC55-D55EB2448C7F}"/>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27-3.】</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P21</a:t>
            </a:r>
          </a:p>
        </p:txBody>
      </p:sp>
    </p:spTree>
    <p:extLst>
      <p:ext uri="{BB962C8B-B14F-4D97-AF65-F5344CB8AC3E}">
        <p14:creationId xmlns:p14="http://schemas.microsoft.com/office/powerpoint/2010/main" val="1033459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34FDB-8DD3-69E8-12FB-DF60947A86E7}"/>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8B6BC62D-0C6D-E27A-5E35-2488EB84817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28</a:t>
            </a:r>
            <a:r>
              <a:rPr lang="ja-JP" altLang="en-US" sz="4000" dirty="0">
                <a:latin typeface="BIZ UDPゴシック" panose="020B0400000000000000" pitchFamily="50" charset="-128"/>
                <a:ea typeface="BIZ UDPゴシック" panose="020B0400000000000000" pitchFamily="50" charset="-128"/>
              </a:rPr>
              <a:t>章</a:t>
            </a:r>
            <a:r>
              <a:rPr lang="en-US" altLang="ja-JP" sz="4000" dirty="0">
                <a:latin typeface="BIZ UDPゴシック" panose="020B0400000000000000" pitchFamily="50" charset="-128"/>
                <a:ea typeface="BIZ UDPゴシック" panose="020B0400000000000000" pitchFamily="50" charset="-128"/>
              </a:rPr>
              <a:t>. IT-BCP</a:t>
            </a:r>
            <a:r>
              <a:rPr lang="ja-JP" altLang="en-US" sz="4000" dirty="0">
                <a:latin typeface="BIZ UDPゴシック" panose="020B0400000000000000" pitchFamily="50" charset="-128"/>
                <a:ea typeface="BIZ UDPゴシック" panose="020B0400000000000000" pitchFamily="50" charset="-128"/>
              </a:rPr>
              <a:t>の一環としてのインシデントに対応する体制</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91CD8763-77EF-5197-BB90-34135D29016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情報システム継続計画（</a:t>
            </a:r>
            <a:r>
              <a:rPr lang="en-US" altLang="ja-JP" sz="3600" dirty="0">
                <a:latin typeface="BIZ UDPゴシック" panose="020B0400000000000000" pitchFamily="50" charset="-128"/>
                <a:ea typeface="BIZ UDPゴシック" panose="020B0400000000000000" pitchFamily="50" charset="-128"/>
              </a:rPr>
              <a:t>IT-BCP</a:t>
            </a:r>
            <a:r>
              <a:rPr lang="ja-JP" altLang="en-US" sz="3600" dirty="0">
                <a:latin typeface="BIZ UDPゴシック" panose="020B0400000000000000" pitchFamily="50" charset="-128"/>
                <a:ea typeface="BIZ UDPゴシック" panose="020B0400000000000000" pitchFamily="50" charset="-128"/>
              </a:rPr>
              <a:t>）の基本要素と体制</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インシデント対応体制の確立と初動対応の具体的手順</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復旧・回復プロセスと教訓の反映（継続的改善）</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サイバーレジリエンス能力向上のための実践的な演習と訓練</a:t>
            </a:r>
            <a:endParaRPr lang="en-US" altLang="ja-JP" sz="36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77EF6200-8D59-0AE7-C4F1-EBB3992EB8D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869597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5A65F-3E84-09A7-FFF3-3C2AE7D9B650}"/>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E723A0CB-A745-E22F-39B2-D91D785276D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情報システム継続計画（</a:t>
            </a:r>
            <a:r>
              <a:rPr lang="en-US" altLang="ja-JP" sz="4000" dirty="0">
                <a:latin typeface="BIZ UDPゴシック" panose="020B0400000000000000" pitchFamily="50" charset="-128"/>
                <a:ea typeface="BIZ UDPゴシック" panose="020B0400000000000000" pitchFamily="50" charset="-128"/>
              </a:rPr>
              <a:t>IT-BCP</a:t>
            </a:r>
            <a:r>
              <a:rPr lang="ja-JP" altLang="en-US" sz="4000" dirty="0">
                <a:latin typeface="BIZ UDPゴシック" panose="020B0400000000000000" pitchFamily="50" charset="-128"/>
                <a:ea typeface="BIZ UDPゴシック" panose="020B0400000000000000" pitchFamily="50" charset="-128"/>
              </a:rPr>
              <a:t>）の基本要素と体制</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BCAF9408-2373-4EAE-3C32-7AF01DCC5849}"/>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63AFDA94-58BD-2940-97DF-B4B29C61CB9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ACD3DDAE-007C-89FE-ED2C-274C2459FE41}"/>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サイバーレジリエンスと</a:t>
            </a:r>
            <a:r>
              <a:rPr lang="en-US" altLang="ja-JP" sz="3600" dirty="0">
                <a:latin typeface="BIZ UDPゴシック" panose="020B0400000000000000" pitchFamily="50" charset="-128"/>
                <a:ea typeface="BIZ UDPゴシック" panose="020B0400000000000000" pitchFamily="50" charset="-128"/>
              </a:rPr>
              <a:t>IT-BCP</a:t>
            </a:r>
            <a:endParaRPr lang="ja-JP" altLang="en-US"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0EA039E-6CD7-EAD9-FD0A-0738D8958AA5}"/>
              </a:ext>
            </a:extLst>
          </p:cNvPr>
          <p:cNvSpPr txBox="1"/>
          <p:nvPr/>
        </p:nvSpPr>
        <p:spPr>
          <a:xfrm>
            <a:off x="1332852" y="2169415"/>
            <a:ext cx="15648862" cy="4349589"/>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　サイバーレジリエンスは </a:t>
            </a:r>
            <a:r>
              <a:rPr kumimoji="1" lang="en-US" altLang="ja-JP" sz="3200" dirty="0">
                <a:latin typeface="BIZ UDPゴシック" panose="020B0400000000000000" pitchFamily="50" charset="-128"/>
                <a:ea typeface="BIZ UDPゴシック" panose="020B0400000000000000" pitchFamily="50" charset="-128"/>
              </a:rPr>
              <a:t>IT-BCP</a:t>
            </a:r>
            <a:r>
              <a:rPr kumimoji="1" lang="ja-JP" altLang="en-US" sz="3200" dirty="0">
                <a:latin typeface="BIZ UDPゴシック" panose="020B0400000000000000" pitchFamily="50" charset="-128"/>
                <a:ea typeface="BIZ UDPゴシック" panose="020B0400000000000000" pitchFamily="50" charset="-128"/>
              </a:rPr>
              <a:t>（情報システム継続計画）と不可分であり、両者を一体として整備することが重要である。また、</a:t>
            </a:r>
            <a:r>
              <a:rPr kumimoji="1" lang="en-US" altLang="ja-JP" sz="3200" dirty="0">
                <a:latin typeface="BIZ UDPゴシック" panose="020B0400000000000000" pitchFamily="50" charset="-128"/>
                <a:ea typeface="BIZ UDPゴシック" panose="020B0400000000000000" pitchFamily="50" charset="-128"/>
              </a:rPr>
              <a:t>IT-BCP</a:t>
            </a:r>
            <a:r>
              <a:rPr kumimoji="1" lang="ja-JP" altLang="en-US" sz="3200" dirty="0">
                <a:latin typeface="BIZ UDPゴシック" panose="020B0400000000000000" pitchFamily="50" charset="-128"/>
                <a:ea typeface="BIZ UDPゴシック" panose="020B0400000000000000" pitchFamily="50" charset="-128"/>
              </a:rPr>
              <a:t>はサイバー攻撃を含む障害を想定し、事業の早期再開を目的とする組織的対策である。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経営層の役割と計画統合</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レジリエンス体制の構築は経営層のリーダーシップが不可欠である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CSIRT</a:t>
            </a:r>
            <a:r>
              <a:rPr lang="ja-JP" altLang="en-US" sz="3200" dirty="0">
                <a:latin typeface="BIZ UDPゴシック" panose="020B0400000000000000" pitchFamily="50" charset="-128"/>
                <a:ea typeface="BIZ UDPゴシック" panose="020B0400000000000000" pitchFamily="50" charset="-128"/>
              </a:rPr>
              <a:t>等の役割・責任を明確化し、インシデント発生時は 経営者が指揮を執る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中小企業では、リソース効率化のため</a:t>
            </a:r>
            <a:r>
              <a:rPr lang="en-US" altLang="ja-JP" sz="3200" dirty="0">
                <a:latin typeface="BIZ UDPゴシック" panose="020B0400000000000000" pitchFamily="50" charset="-128"/>
                <a:ea typeface="BIZ UDPゴシック" panose="020B0400000000000000" pitchFamily="50" charset="-128"/>
              </a:rPr>
              <a:t>IT-BCP</a:t>
            </a:r>
            <a:r>
              <a:rPr lang="ja-JP" altLang="en-US" sz="3200" dirty="0">
                <a:latin typeface="BIZ UDPゴシック" panose="020B0400000000000000" pitchFamily="50" charset="-128"/>
                <a:ea typeface="BIZ UDPゴシック" panose="020B0400000000000000" pitchFamily="50" charset="-128"/>
              </a:rPr>
              <a:t>と</a:t>
            </a:r>
            <a:r>
              <a:rPr lang="en-US" altLang="ja-JP" sz="3200" dirty="0">
                <a:latin typeface="BIZ UDPゴシック" panose="020B0400000000000000" pitchFamily="50" charset="-128"/>
                <a:ea typeface="BIZ UDPゴシック" panose="020B0400000000000000" pitchFamily="50" charset="-128"/>
              </a:rPr>
              <a:t>IRP</a:t>
            </a:r>
            <a:r>
              <a:rPr lang="ja-JP" altLang="en-US" sz="3200" dirty="0">
                <a:latin typeface="BIZ UDPゴシック" panose="020B0400000000000000" pitchFamily="50" charset="-128"/>
                <a:ea typeface="BIZ UDPゴシック" panose="020B0400000000000000" pitchFamily="50" charset="-128"/>
              </a:rPr>
              <a:t>の統合が推奨される</a:t>
            </a:r>
            <a:endParaRPr lang="en-US" altLang="ja-JP" sz="3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911551A-8F81-E195-5C46-21736BEF49F8}"/>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P23</a:t>
            </a:r>
          </a:p>
        </p:txBody>
      </p:sp>
    </p:spTree>
    <p:extLst>
      <p:ext uri="{BB962C8B-B14F-4D97-AF65-F5344CB8AC3E}">
        <p14:creationId xmlns:p14="http://schemas.microsoft.com/office/powerpoint/2010/main" val="4041955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EC076-8013-667A-845B-724DB5E281F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9E054223-77AE-2895-360B-E5449FC10E1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情報システム継続計画（</a:t>
            </a:r>
            <a:r>
              <a:rPr lang="en-US" altLang="ja-JP" sz="4000" dirty="0">
                <a:latin typeface="BIZ UDPゴシック" panose="020B0400000000000000" pitchFamily="50" charset="-128"/>
                <a:ea typeface="BIZ UDPゴシック" panose="020B0400000000000000" pitchFamily="50" charset="-128"/>
              </a:rPr>
              <a:t>IT-BCP</a:t>
            </a:r>
            <a:r>
              <a:rPr lang="ja-JP" altLang="en-US" sz="4000" dirty="0">
                <a:latin typeface="BIZ UDPゴシック" panose="020B0400000000000000" pitchFamily="50" charset="-128"/>
                <a:ea typeface="BIZ UDPゴシック" panose="020B0400000000000000" pitchFamily="50" charset="-128"/>
              </a:rPr>
              <a:t>）の基本要素と体制</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FA0EB181-C0B2-6C40-80E9-4360A64A7CC5}"/>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A80A5747-0FF5-2E3A-013B-13145DD5807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43806ED8-FFEE-40DC-0613-5CF15923E963}"/>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サイバーレジリエンスと</a:t>
            </a:r>
            <a:r>
              <a:rPr lang="en-US" altLang="ja-JP" sz="3600" dirty="0">
                <a:latin typeface="BIZ UDPゴシック" panose="020B0400000000000000" pitchFamily="50" charset="-128"/>
                <a:ea typeface="BIZ UDPゴシック" panose="020B0400000000000000" pitchFamily="50" charset="-128"/>
              </a:rPr>
              <a:t>IT-BCP</a:t>
            </a:r>
            <a:endParaRPr lang="ja-JP" altLang="en-US"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999B85E-F675-DDA5-0BC5-C5A428AC4385}"/>
              </a:ext>
            </a:extLst>
          </p:cNvPr>
          <p:cNvSpPr txBox="1"/>
          <p:nvPr/>
        </p:nvSpPr>
        <p:spPr>
          <a:xfrm>
            <a:off x="1332852" y="2169415"/>
            <a:ext cx="15648862" cy="6941644"/>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中小企業</a:t>
            </a:r>
            <a:r>
              <a:rPr lang="ja-JP" altLang="en-US" sz="3200" b="1" dirty="0">
                <a:latin typeface="BIZ UDPゴシック" panose="020B0400000000000000" pitchFamily="50" charset="-128"/>
                <a:ea typeface="BIZ UDPゴシック" panose="020B0400000000000000" pitchFamily="50" charset="-128"/>
              </a:rPr>
              <a:t>における</a:t>
            </a:r>
            <a:r>
              <a:rPr kumimoji="1" lang="en-US" altLang="ja-JP" sz="3200" b="1" dirty="0">
                <a:latin typeface="BIZ UDPゴシック" panose="020B0400000000000000" pitchFamily="50" charset="-128"/>
                <a:ea typeface="BIZ UDPゴシック" panose="020B0400000000000000" pitchFamily="50" charset="-128"/>
              </a:rPr>
              <a:t>IT-BCP</a:t>
            </a:r>
            <a:r>
              <a:rPr kumimoji="1" lang="ja-JP" altLang="en-US" sz="3200" b="1" dirty="0">
                <a:latin typeface="BIZ UDPゴシック" panose="020B0400000000000000" pitchFamily="50" charset="-128"/>
                <a:ea typeface="BIZ UDPゴシック" panose="020B0400000000000000" pitchFamily="50" charset="-128"/>
              </a:rPr>
              <a:t>の</a:t>
            </a:r>
            <a:r>
              <a:rPr kumimoji="1" lang="en-US" altLang="ja-JP" sz="3200" b="1" dirty="0">
                <a:latin typeface="BIZ UDPゴシック" panose="020B0400000000000000" pitchFamily="50" charset="-128"/>
                <a:ea typeface="BIZ UDPゴシック" panose="020B0400000000000000" pitchFamily="50" charset="-128"/>
              </a:rPr>
              <a:t>3</a:t>
            </a:r>
            <a:r>
              <a:rPr kumimoji="1" lang="ja-JP" altLang="en-US" sz="3200" b="1" dirty="0">
                <a:latin typeface="BIZ UDPゴシック" panose="020B0400000000000000" pitchFamily="50" charset="-128"/>
                <a:ea typeface="BIZ UDPゴシック" panose="020B0400000000000000" pitchFamily="50" charset="-128"/>
              </a:rPr>
              <a:t>要素</a:t>
            </a:r>
            <a:endParaRPr kumimoji="1" lang="en-US" altLang="ja-JP" sz="32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u="sng" dirty="0">
                <a:latin typeface="BIZ UDPゴシック" panose="020B0400000000000000" pitchFamily="50" charset="-128"/>
                <a:ea typeface="BIZ UDPゴシック" panose="020B0400000000000000" pitchFamily="50" charset="-128"/>
              </a:rPr>
              <a:t>体制の明確化</a:t>
            </a:r>
            <a:endParaRPr kumimoji="1" lang="en-US" altLang="ja-JP" sz="3200" b="1"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経営層（統括）、</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担当者（技術）、総務（連絡）、外部ベンダ（支援）の役割を整理する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u="sng" dirty="0">
                <a:latin typeface="BIZ UDPゴシック" panose="020B0400000000000000" pitchFamily="50" charset="-128"/>
                <a:ea typeface="BIZ UDPゴシック" panose="020B0400000000000000" pitchFamily="50" charset="-128"/>
              </a:rPr>
              <a:t>復旧優先順位の設定</a:t>
            </a:r>
            <a:endParaRPr kumimoji="1" lang="en-US" altLang="ja-JP" sz="3200" b="1"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システムの重要度に応じて </a:t>
            </a:r>
            <a:r>
              <a:rPr kumimoji="1" lang="en-US" altLang="ja-JP" sz="3200" dirty="0">
                <a:latin typeface="BIZ UDPゴシック" panose="020B0400000000000000" pitchFamily="50" charset="-128"/>
                <a:ea typeface="BIZ UDPゴシック" panose="020B0400000000000000" pitchFamily="50" charset="-128"/>
              </a:rPr>
              <a:t>RTO</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RPO </a:t>
            </a:r>
            <a:r>
              <a:rPr kumimoji="1" lang="ja-JP" altLang="en-US" sz="3200" dirty="0">
                <a:latin typeface="BIZ UDPゴシック" panose="020B0400000000000000" pitchFamily="50" charset="-128"/>
                <a:ea typeface="BIZ UDPゴシック" panose="020B0400000000000000" pitchFamily="50" charset="-128"/>
              </a:rPr>
              <a:t>を設定し、復旧責任者を決定しておく</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u="sng" dirty="0">
                <a:latin typeface="BIZ UDPゴシック" panose="020B0400000000000000" pitchFamily="50" charset="-128"/>
                <a:ea typeface="BIZ UDPゴシック" panose="020B0400000000000000" pitchFamily="50" charset="-128"/>
              </a:rPr>
              <a:t>訓練と見直し</a:t>
            </a:r>
            <a:endParaRPr kumimoji="1" lang="en-US" altLang="ja-JP" sz="3200" b="1"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NCO</a:t>
            </a:r>
            <a:r>
              <a:rPr kumimoji="1" lang="ja-JP" altLang="en-US" sz="3200" dirty="0">
                <a:latin typeface="BIZ UDPゴシック" panose="020B0400000000000000" pitchFamily="50" charset="-128"/>
                <a:ea typeface="BIZ UDPゴシック" panose="020B0400000000000000" pitchFamily="50" charset="-128"/>
              </a:rPr>
              <a:t>や</a:t>
            </a:r>
            <a:r>
              <a:rPr lang="ja-JP" altLang="en-US" sz="3200" dirty="0">
                <a:latin typeface="BIZ UDPゴシック" panose="020B0400000000000000" pitchFamily="50" charset="-128"/>
                <a:ea typeface="BIZ UDPゴシック" panose="020B0400000000000000" pitchFamily="50" charset="-128"/>
              </a:rPr>
              <a:t>日本シーサート協議会（</a:t>
            </a:r>
            <a:r>
              <a:rPr kumimoji="1" lang="en-US" altLang="ja-JP" sz="3200" dirty="0">
                <a:latin typeface="BIZ UDPゴシック" panose="020B0400000000000000" pitchFamily="50" charset="-128"/>
                <a:ea typeface="BIZ UDPゴシック" panose="020B0400000000000000" pitchFamily="50" charset="-128"/>
              </a:rPr>
              <a:t>NCA</a:t>
            </a:r>
            <a:r>
              <a:rPr kumimoji="1" lang="ja-JP" altLang="en-US" sz="3200" dirty="0">
                <a:latin typeface="BIZ UDPゴシック" panose="020B0400000000000000" pitchFamily="50" charset="-128"/>
                <a:ea typeface="BIZ UDPゴシック" panose="020B0400000000000000" pitchFamily="50" charset="-128"/>
              </a:rPr>
              <a:t>）の演習資料を活用し、訓練と改善を継続する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2400" dirty="0">
              <a:latin typeface="BIZ UDPゴシック" panose="020B0400000000000000" pitchFamily="50" charset="-128"/>
              <a:ea typeface="BIZ UDPゴシック" panose="020B0400000000000000" pitchFamily="50" charset="-128"/>
            </a:endParaRPr>
          </a:p>
          <a:p>
            <a:pPr>
              <a:lnSpc>
                <a:spcPct val="110000"/>
              </a:lnSpc>
            </a:pP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参考</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演習資料例</a:t>
            </a:r>
            <a:endParaRPr lang="en-US" altLang="ja-JP" sz="2400" dirty="0">
              <a:latin typeface="BIZ UDPゴシック" panose="020B0400000000000000" pitchFamily="50" charset="-128"/>
              <a:ea typeface="BIZ UDPゴシック" panose="020B0400000000000000" pitchFamily="50" charset="-128"/>
            </a:endParaRPr>
          </a:p>
          <a:p>
            <a:pPr lvl="1" defTabSz="1030288">
              <a:lnSpc>
                <a:spcPct val="110000"/>
              </a:lnSpc>
            </a:pPr>
            <a:r>
              <a:rPr lang="en-US" altLang="ja-JP" sz="2400" dirty="0">
                <a:latin typeface="BIZ UDPゴシック" panose="020B0400000000000000" pitchFamily="50" charset="-128"/>
                <a:ea typeface="BIZ UDPゴシック" panose="020B0400000000000000" pitchFamily="50" charset="-128"/>
              </a:rPr>
              <a:t>NCA</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「サイバー攻撃演習訓練実施マニュアル」</a:t>
            </a:r>
            <a:endParaRPr lang="en-US" altLang="ja-JP" sz="2400" dirty="0">
              <a:latin typeface="BIZ UDPゴシック" panose="020B0400000000000000" pitchFamily="50" charset="-128"/>
              <a:ea typeface="BIZ UDPゴシック" panose="020B0400000000000000" pitchFamily="50" charset="-128"/>
            </a:endParaRPr>
          </a:p>
          <a:p>
            <a:pPr lvl="1" defTabSz="1030288">
              <a:lnSpc>
                <a:spcPct val="110000"/>
              </a:lnSpc>
            </a:pPr>
            <a:r>
              <a:rPr lang="en-US" altLang="ja-JP" sz="2400" dirty="0">
                <a:latin typeface="BIZ UDPゴシック" panose="020B0400000000000000" pitchFamily="50" charset="-128"/>
                <a:ea typeface="BIZ UDPゴシック" panose="020B0400000000000000" pitchFamily="50" charset="-128"/>
              </a:rPr>
              <a:t>IPA</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「セキュリティインシデント対応机上演習教材」</a:t>
            </a:r>
            <a:endParaRPr lang="en-US" altLang="ja-JP" sz="2400" dirty="0">
              <a:latin typeface="BIZ UDPゴシック" panose="020B0400000000000000" pitchFamily="50" charset="-128"/>
              <a:ea typeface="BIZ UDPゴシック" panose="020B0400000000000000" pitchFamily="50" charset="-128"/>
            </a:endParaRPr>
          </a:p>
          <a:p>
            <a:pPr lvl="1" defTabSz="1030288">
              <a:lnSpc>
                <a:spcPct val="110000"/>
              </a:lnSpc>
            </a:pPr>
            <a:r>
              <a:rPr lang="en-US" altLang="ja-JP" sz="2400" dirty="0">
                <a:latin typeface="BIZ UDPゴシック" panose="020B0400000000000000" pitchFamily="50" charset="-128"/>
                <a:ea typeface="BIZ UDPゴシック" panose="020B0400000000000000" pitchFamily="50" charset="-128"/>
              </a:rPr>
              <a:t>NCO</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普及啓発ポータル「みんなで使おうサイバーセキュリティ・ポータルサイト」</a:t>
            </a:r>
            <a:endParaRPr lang="en-US" altLang="ja-JP" sz="2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9783A63-01C4-AF3D-6DEC-6C3DC81A9EAF}"/>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P23</a:t>
            </a:r>
          </a:p>
        </p:txBody>
      </p:sp>
    </p:spTree>
    <p:extLst>
      <p:ext uri="{BB962C8B-B14F-4D97-AF65-F5344CB8AC3E}">
        <p14:creationId xmlns:p14="http://schemas.microsoft.com/office/powerpoint/2010/main" val="305379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455CE-D806-02B5-804A-644DE5E3B05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09809FC8-E1EE-8004-3B83-368C87A1A32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インシデント対応体制の確立と初動対応の具体的手順</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6038CE6C-56BB-1750-5AD6-9919080FC785}"/>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E8C53695-F9C4-659D-7750-79D864DBF85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17517886-DCF1-A011-5653-599FE7382300}"/>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初動対応のフェーズと実践（</a:t>
            </a:r>
            <a:r>
              <a:rPr lang="en-US" altLang="ja-JP" sz="3600" dirty="0">
                <a:latin typeface="BIZ UDPゴシック" panose="020B0400000000000000" pitchFamily="50" charset="-128"/>
                <a:ea typeface="BIZ UDPゴシック" panose="020B0400000000000000" pitchFamily="50" charset="-128"/>
              </a:rPr>
              <a:t>Respond</a:t>
            </a:r>
            <a:r>
              <a:rPr lang="ja-JP" altLang="en-US" sz="3600" dirty="0">
                <a:latin typeface="BIZ UDPゴシック" panose="020B0400000000000000" pitchFamily="50" charset="-128"/>
                <a:ea typeface="BIZ UDPゴシック" panose="020B0400000000000000" pitchFamily="50" charset="-128"/>
              </a:rPr>
              <a:t>機能の実装）</a:t>
            </a:r>
          </a:p>
        </p:txBody>
      </p:sp>
      <p:sp>
        <p:nvSpPr>
          <p:cNvPr id="4" name="テキスト ボックス 3">
            <a:extLst>
              <a:ext uri="{FF2B5EF4-FFF2-40B4-BE49-F238E27FC236}">
                <a16:creationId xmlns:a16="http://schemas.microsoft.com/office/drawing/2014/main" id="{427650DE-B257-5F64-649A-4516BB6ACC4E}"/>
              </a:ext>
            </a:extLst>
          </p:cNvPr>
          <p:cNvSpPr txBox="1"/>
          <p:nvPr/>
        </p:nvSpPr>
        <p:spPr>
          <a:xfrm>
            <a:off x="1332852" y="2169415"/>
            <a:ext cx="15648862" cy="7058022"/>
          </a:xfrm>
          <a:prstGeom prst="rect">
            <a:avLst/>
          </a:prstGeom>
          <a:noFill/>
        </p:spPr>
        <p:txBody>
          <a:bodyPr wrap="square" lIns="91440" tIns="45720" rIns="91440" bIns="45720" anchor="t">
            <a:spAutoFit/>
          </a:bodyPr>
          <a:lstStyle/>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初動対応は 被害拡大防止・迅速復旧のため極めて重要である。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中小企業では専任担当者が不足するため、簡潔・実践的な行動</a:t>
            </a:r>
            <a:r>
              <a:rPr lang="ja-JP" altLang="en-US" sz="3200" dirty="0">
                <a:latin typeface="BIZ UDPゴシック" panose="020B0400000000000000" pitchFamily="50" charset="-128"/>
                <a:ea typeface="BIZ UDPゴシック" panose="020B0400000000000000" pitchFamily="50" charset="-128"/>
              </a:rPr>
              <a:t>指針を</a:t>
            </a:r>
            <a:r>
              <a:rPr kumimoji="1" lang="en-US" altLang="ja-JP" sz="3200" dirty="0">
                <a:latin typeface="BIZ UDPゴシック" panose="020B0400000000000000" pitchFamily="50" charset="-128"/>
                <a:ea typeface="BIZ UDPゴシック" panose="020B0400000000000000" pitchFamily="50" charset="-128"/>
              </a:rPr>
              <a:t>3</a:t>
            </a:r>
            <a:r>
              <a:rPr kumimoji="1" lang="ja-JP" altLang="en-US" sz="3200" dirty="0">
                <a:latin typeface="BIZ UDPゴシック" panose="020B0400000000000000" pitchFamily="50" charset="-128"/>
                <a:ea typeface="BIZ UDPゴシック" panose="020B0400000000000000" pitchFamily="50" charset="-128"/>
              </a:rPr>
              <a:t>フェーズの</a:t>
            </a:r>
            <a:r>
              <a:rPr lang="ja-JP" altLang="en-US" sz="3200" dirty="0">
                <a:latin typeface="BIZ UDPゴシック" panose="020B0400000000000000" pitchFamily="50" charset="-128"/>
                <a:ea typeface="BIZ UDPゴシック" panose="020B0400000000000000" pitchFamily="50" charset="-128"/>
              </a:rPr>
              <a:t>初動対応について</a:t>
            </a:r>
            <a:r>
              <a:rPr kumimoji="1" lang="ja-JP" altLang="en-US" sz="3200" dirty="0">
                <a:latin typeface="BIZ UDPゴシック" panose="020B0400000000000000" pitchFamily="50" charset="-128"/>
                <a:ea typeface="BIZ UDPゴシック" panose="020B0400000000000000" pitchFamily="50" charset="-128"/>
              </a:rPr>
              <a:t>整備することが必要である。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u="sng" dirty="0">
                <a:latin typeface="BIZ UDPゴシック" panose="020B0400000000000000" pitchFamily="50" charset="-128"/>
                <a:ea typeface="BIZ UDPゴシック" panose="020B0400000000000000" pitchFamily="50" charset="-128"/>
              </a:rPr>
              <a:t>初動対応の</a:t>
            </a:r>
            <a:r>
              <a:rPr kumimoji="1" lang="en-US" altLang="ja-JP" sz="3200" b="1" u="sng" dirty="0">
                <a:latin typeface="BIZ UDPゴシック" panose="020B0400000000000000" pitchFamily="50" charset="-128"/>
                <a:ea typeface="BIZ UDPゴシック" panose="020B0400000000000000" pitchFamily="50" charset="-128"/>
              </a:rPr>
              <a:t>3</a:t>
            </a:r>
            <a:r>
              <a:rPr lang="ja-JP" altLang="en-US" sz="3200" b="1" u="sng" dirty="0">
                <a:latin typeface="BIZ UDPゴシック" panose="020B0400000000000000" pitchFamily="50" charset="-128"/>
                <a:ea typeface="BIZ UDPゴシック" panose="020B0400000000000000" pitchFamily="50" charset="-128"/>
              </a:rPr>
              <a:t>フェーズ</a:t>
            </a:r>
            <a:endParaRPr lang="en-US" altLang="ja-JP" sz="3200" b="1"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1"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1"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1"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1" dirty="0">
              <a:latin typeface="BIZ UDPゴシック" panose="020B0400000000000000" pitchFamily="50" charset="-128"/>
              <a:ea typeface="BIZ UDPゴシック" panose="020B0400000000000000" pitchFamily="50" charset="-128"/>
            </a:endParaRPr>
          </a:p>
          <a:p>
            <a:pPr marL="514350" indent="-514350">
              <a:lnSpc>
                <a:spcPct val="110000"/>
              </a:lnSpc>
              <a:buFont typeface="+mj-ea"/>
              <a:buAutoNum type="circleNumDbPlain"/>
            </a:pPr>
            <a:r>
              <a:rPr kumimoji="1" lang="ja-JP" altLang="en-US" sz="3200" b="1" dirty="0">
                <a:latin typeface="BIZ UDPゴシック" panose="020B0400000000000000" pitchFamily="50" charset="-128"/>
                <a:ea typeface="BIZ UDPゴシック" panose="020B0400000000000000" pitchFamily="50" charset="-128"/>
              </a:rPr>
              <a:t>検知と報告</a:t>
            </a:r>
            <a:endParaRPr kumimoji="1" lang="en-US" altLang="ja-JP" sz="3200" b="1" dirty="0">
              <a:latin typeface="BIZ UDPゴシック" panose="020B0400000000000000" pitchFamily="50" charset="-128"/>
              <a:ea typeface="BIZ UDPゴシック" panose="020B0400000000000000" pitchFamily="50" charset="-128"/>
            </a:endParaRPr>
          </a:p>
          <a:p>
            <a:pPr marL="1174650" lvl="1" indent="-51435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EDR</a:t>
            </a:r>
            <a:r>
              <a:rPr kumimoji="1" lang="ja-JP" altLang="en-US" sz="3200" dirty="0">
                <a:latin typeface="BIZ UDPゴシック" panose="020B0400000000000000" pitchFamily="50" charset="-128"/>
                <a:ea typeface="BIZ UDPゴシック" panose="020B0400000000000000" pitchFamily="50" charset="-128"/>
              </a:rPr>
              <a:t>、ログ監視、従業員通報などで異常を検知したら即座に責任者へ報告</a:t>
            </a:r>
            <a:endParaRPr kumimoji="1" lang="en-US" altLang="ja-JP" sz="3200" dirty="0">
              <a:latin typeface="BIZ UDPゴシック" panose="020B0400000000000000" pitchFamily="50" charset="-128"/>
              <a:ea typeface="BIZ UDPゴシック" panose="020B0400000000000000" pitchFamily="50" charset="-128"/>
            </a:endParaRPr>
          </a:p>
          <a:p>
            <a:pPr marL="1174650" lvl="1" indent="-51435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「インシデント報告書」に日時・対象・事象・対応状況を記録して共有</a:t>
            </a:r>
            <a:endParaRPr kumimoji="1" lang="en-US" altLang="ja-JP" sz="3200" dirty="0">
              <a:latin typeface="BIZ UDPゴシック" panose="020B0400000000000000" pitchFamily="50" charset="-128"/>
              <a:ea typeface="BIZ UDPゴシック" panose="020B0400000000000000" pitchFamily="50" charset="-128"/>
            </a:endParaRPr>
          </a:p>
          <a:p>
            <a:pPr marL="1174650" lvl="1" indent="-51435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重大な場合は </a:t>
            </a:r>
            <a:r>
              <a:rPr kumimoji="1" lang="en-US" altLang="ja-JP" sz="3200" dirty="0">
                <a:latin typeface="BIZ UDPゴシック" panose="020B0400000000000000" pitchFamily="50" charset="-128"/>
                <a:ea typeface="BIZ UDPゴシック" panose="020B0400000000000000" pitchFamily="50" charset="-128"/>
              </a:rPr>
              <a:t>IPA</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JPCERT/CC</a:t>
            </a:r>
            <a:r>
              <a:rPr kumimoji="1" lang="ja-JP" altLang="en-US" sz="3200" dirty="0">
                <a:latin typeface="BIZ UDPゴシック" panose="020B0400000000000000" pitchFamily="50" charset="-128"/>
                <a:ea typeface="BIZ UDPゴシック" panose="020B0400000000000000" pitchFamily="50" charset="-128"/>
              </a:rPr>
              <a:t>、個人情報漏えい時は規制当局へ報告</a:t>
            </a:r>
            <a:endParaRPr kumimoji="1" lang="en-US" altLang="ja-JP" sz="3200"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2474D575-3580-5CEE-3151-02ECE2D85482}"/>
              </a:ext>
            </a:extLst>
          </p:cNvPr>
          <p:cNvGrpSpPr/>
          <p:nvPr/>
        </p:nvGrpSpPr>
        <p:grpSpPr>
          <a:xfrm>
            <a:off x="1613646" y="5046222"/>
            <a:ext cx="15275860" cy="1087829"/>
            <a:chOff x="1613646" y="5046222"/>
            <a:chExt cx="15275860" cy="1087829"/>
          </a:xfrm>
        </p:grpSpPr>
        <p:sp>
          <p:nvSpPr>
            <p:cNvPr id="5" name="正方形/長方形 4">
              <a:extLst>
                <a:ext uri="{FF2B5EF4-FFF2-40B4-BE49-F238E27FC236}">
                  <a16:creationId xmlns:a16="http://schemas.microsoft.com/office/drawing/2014/main" id="{6DAFD079-8616-852B-7F22-73830B5AB9B7}"/>
                </a:ext>
              </a:extLst>
            </p:cNvPr>
            <p:cNvSpPr/>
            <p:nvPr/>
          </p:nvSpPr>
          <p:spPr>
            <a:xfrm>
              <a:off x="1613646" y="5046222"/>
              <a:ext cx="3196557" cy="1087829"/>
            </a:xfrm>
            <a:prstGeom prst="rect">
              <a:avLst/>
            </a:prstGeom>
            <a:solidFill>
              <a:srgbClr val="B4E5A2"/>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① 検知と報告</a:t>
              </a:r>
            </a:p>
          </p:txBody>
        </p:sp>
        <p:sp>
          <p:nvSpPr>
            <p:cNvPr id="9" name="矢印: 右 8">
              <a:extLst>
                <a:ext uri="{FF2B5EF4-FFF2-40B4-BE49-F238E27FC236}">
                  <a16:creationId xmlns:a16="http://schemas.microsoft.com/office/drawing/2014/main" id="{10980622-D43E-D0A7-1B29-AAEE8F2F7A0B}"/>
                </a:ext>
              </a:extLst>
            </p:cNvPr>
            <p:cNvSpPr/>
            <p:nvPr/>
          </p:nvSpPr>
          <p:spPr>
            <a:xfrm>
              <a:off x="4883669" y="5246837"/>
              <a:ext cx="418395" cy="68802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F4E16FD-AAB4-1D1C-B31C-1945919A5075}"/>
                </a:ext>
              </a:extLst>
            </p:cNvPr>
            <p:cNvSpPr/>
            <p:nvPr/>
          </p:nvSpPr>
          <p:spPr>
            <a:xfrm>
              <a:off x="5383214" y="5046222"/>
              <a:ext cx="6094720" cy="1087829"/>
            </a:xfrm>
            <a:prstGeom prst="rect">
              <a:avLst/>
            </a:prstGeom>
            <a:solidFill>
              <a:srgbClr val="B4E5A2"/>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② 封じ込め（</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Containment</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 </a:t>
              </a:r>
            </a:p>
          </p:txBody>
        </p:sp>
        <p:sp>
          <p:nvSpPr>
            <p:cNvPr id="11" name="正方形/長方形 10">
              <a:extLst>
                <a:ext uri="{FF2B5EF4-FFF2-40B4-BE49-F238E27FC236}">
                  <a16:creationId xmlns:a16="http://schemas.microsoft.com/office/drawing/2014/main" id="{57157E80-FA8E-C017-7C98-34D617005FB1}"/>
                </a:ext>
              </a:extLst>
            </p:cNvPr>
            <p:cNvSpPr/>
            <p:nvPr/>
          </p:nvSpPr>
          <p:spPr>
            <a:xfrm>
              <a:off x="12066315" y="5046222"/>
              <a:ext cx="4823191" cy="1087829"/>
            </a:xfrm>
            <a:prstGeom prst="rect">
              <a:avLst/>
            </a:prstGeom>
            <a:solidFill>
              <a:srgbClr val="B4E5A2"/>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③ 根絶（</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Eradication</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a:t>
              </a:r>
            </a:p>
          </p:txBody>
        </p:sp>
        <p:sp>
          <p:nvSpPr>
            <p:cNvPr id="12" name="矢印: 右 11">
              <a:extLst>
                <a:ext uri="{FF2B5EF4-FFF2-40B4-BE49-F238E27FC236}">
                  <a16:creationId xmlns:a16="http://schemas.microsoft.com/office/drawing/2014/main" id="{AFB69A58-08C1-E04B-E21A-74BAB9DEA90E}"/>
                </a:ext>
              </a:extLst>
            </p:cNvPr>
            <p:cNvSpPr/>
            <p:nvPr/>
          </p:nvSpPr>
          <p:spPr>
            <a:xfrm>
              <a:off x="11559084" y="5246837"/>
              <a:ext cx="418395" cy="68802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B94938C3-8B4B-F4CA-9A8F-7A2DAAB78D44}"/>
              </a:ext>
            </a:extLst>
          </p:cNvPr>
          <p:cNvSpPr txBox="1"/>
          <p:nvPr/>
        </p:nvSpPr>
        <p:spPr>
          <a:xfrm>
            <a:off x="12266573" y="6188172"/>
            <a:ext cx="3337818"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図</a:t>
            </a:r>
            <a:r>
              <a:rPr lang="en-US" altLang="ja-JP" sz="1100" dirty="0">
                <a:latin typeface="BIZ UDPゴシック" panose="020B0400000000000000" pitchFamily="50" charset="-128"/>
                <a:ea typeface="BIZ UDPゴシック" panose="020B0400000000000000" pitchFamily="50" charset="-128"/>
              </a:rPr>
              <a:t>7. </a:t>
            </a:r>
            <a:r>
              <a:rPr lang="ja-JP" altLang="en-US" sz="1100" dirty="0">
                <a:latin typeface="BIZ UDPゴシック" panose="020B0400000000000000" pitchFamily="50" charset="-128"/>
                <a:ea typeface="BIZ UDPゴシック" panose="020B0400000000000000" pitchFamily="50" charset="-128"/>
              </a:rPr>
              <a:t>初動対応の３フェーズ</a:t>
            </a:r>
          </a:p>
        </p:txBody>
      </p:sp>
      <p:sp>
        <p:nvSpPr>
          <p:cNvPr id="13" name="テキスト ボックス 12">
            <a:extLst>
              <a:ext uri="{FF2B5EF4-FFF2-40B4-BE49-F238E27FC236}">
                <a16:creationId xmlns:a16="http://schemas.microsoft.com/office/drawing/2014/main" id="{3D506A1D-E841-D71F-C169-6584796107B8}"/>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Tree>
    <p:extLst>
      <p:ext uri="{BB962C8B-B14F-4D97-AF65-F5344CB8AC3E}">
        <p14:creationId xmlns:p14="http://schemas.microsoft.com/office/powerpoint/2010/main" val="2818471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4CE38-CAE8-52AF-DBBF-815A35FF58F7}"/>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4BDEEE-9705-4579-E305-D94A6D66083A}"/>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インシデント対応体制の確立と初動対応の具体的手順</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3F5AB3A1-B52C-8A06-DA3E-001053DF61B5}"/>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5E3FAD84-6DA7-624C-F6C0-3B03822E4A2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3FDD848A-4D1C-6F6C-D579-394345E7E6B1}"/>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初動対応のフェーズと実践（</a:t>
            </a:r>
            <a:r>
              <a:rPr lang="en-US" altLang="ja-JP" sz="3600" dirty="0">
                <a:latin typeface="BIZ UDPゴシック" panose="020B0400000000000000" pitchFamily="50" charset="-128"/>
                <a:ea typeface="BIZ UDPゴシック" panose="020B0400000000000000" pitchFamily="50" charset="-128"/>
              </a:rPr>
              <a:t>Respond</a:t>
            </a:r>
            <a:r>
              <a:rPr lang="ja-JP" altLang="en-US" sz="3600" dirty="0">
                <a:latin typeface="BIZ UDPゴシック" panose="020B0400000000000000" pitchFamily="50" charset="-128"/>
                <a:ea typeface="BIZ UDPゴシック" panose="020B0400000000000000" pitchFamily="50" charset="-128"/>
              </a:rPr>
              <a:t>機能の実装）</a:t>
            </a:r>
          </a:p>
        </p:txBody>
      </p:sp>
      <p:sp>
        <p:nvSpPr>
          <p:cNvPr id="4" name="テキスト ボックス 3">
            <a:extLst>
              <a:ext uri="{FF2B5EF4-FFF2-40B4-BE49-F238E27FC236}">
                <a16:creationId xmlns:a16="http://schemas.microsoft.com/office/drawing/2014/main" id="{5FB2AB7A-5EB2-E4C3-975F-F2544C191DA8}"/>
              </a:ext>
            </a:extLst>
          </p:cNvPr>
          <p:cNvSpPr txBox="1"/>
          <p:nvPr/>
        </p:nvSpPr>
        <p:spPr>
          <a:xfrm>
            <a:off x="1332852" y="2169415"/>
            <a:ext cx="15648862" cy="6516336"/>
          </a:xfrm>
          <a:prstGeom prst="rect">
            <a:avLst/>
          </a:prstGeom>
          <a:noFill/>
        </p:spPr>
        <p:txBody>
          <a:bodyPr wrap="square" lIns="91440" tIns="45720" rIns="91440" bIns="45720" anchor="t">
            <a:spAutoFit/>
          </a:bodyPr>
          <a:lstStyle/>
          <a:p>
            <a:pPr marL="514350" indent="-514350">
              <a:lnSpc>
                <a:spcPct val="110000"/>
              </a:lnSpc>
              <a:buFont typeface="+mj-ea"/>
              <a:buAutoNum type="circleNumDbPlain" startAt="2"/>
            </a:pPr>
            <a:r>
              <a:rPr kumimoji="1" lang="ja-JP" altLang="en-US" sz="3200" b="1" dirty="0">
                <a:latin typeface="BIZ UDPゴシック" panose="020B0400000000000000" pitchFamily="50" charset="-128"/>
                <a:ea typeface="BIZ UDPゴシック" panose="020B0400000000000000" pitchFamily="50" charset="-128"/>
              </a:rPr>
              <a:t>封じ込め（</a:t>
            </a:r>
            <a:r>
              <a:rPr kumimoji="1" lang="en-US" altLang="ja-JP" sz="3200" b="1" dirty="0">
                <a:latin typeface="BIZ UDPゴシック" panose="020B0400000000000000" pitchFamily="50" charset="-128"/>
                <a:ea typeface="BIZ UDPゴシック" panose="020B0400000000000000" pitchFamily="50" charset="-128"/>
              </a:rPr>
              <a:t>Containment</a:t>
            </a:r>
            <a:r>
              <a:rPr kumimoji="1" lang="ja-JP" altLang="en-US" sz="3200" b="1" dirty="0">
                <a:latin typeface="BIZ UDPゴシック" panose="020B0400000000000000" pitchFamily="50" charset="-128"/>
                <a:ea typeface="BIZ UDPゴシック" panose="020B0400000000000000" pitchFamily="50" charset="-128"/>
              </a:rPr>
              <a:t>）</a:t>
            </a:r>
            <a:endParaRPr kumimoji="1" lang="en-US" altLang="ja-JP" sz="3200" b="1" dirty="0">
              <a:latin typeface="BIZ UDPゴシック" panose="020B0400000000000000" pitchFamily="50" charset="-128"/>
              <a:ea typeface="BIZ UDPゴシック" panose="020B0400000000000000" pitchFamily="50" charset="-128"/>
            </a:endParaRPr>
          </a:p>
          <a:p>
            <a:pPr marL="1174650" lvl="1" indent="-51435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攻撃拡大を防ぐため、感染端末の隔離・ネットワーク遮断を実施</a:t>
            </a:r>
            <a:endParaRPr kumimoji="1" lang="en-US" altLang="ja-JP" sz="3200" dirty="0">
              <a:latin typeface="BIZ UDPゴシック" panose="020B0400000000000000" pitchFamily="50" charset="-128"/>
              <a:ea typeface="BIZ UDPゴシック" panose="020B0400000000000000" pitchFamily="50" charset="-128"/>
            </a:endParaRPr>
          </a:p>
          <a:p>
            <a:pPr marL="1174650" lvl="1" indent="-51435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証拠保全のため、ログ・記録を消さずに保存</a:t>
            </a:r>
            <a:endParaRPr kumimoji="1" lang="en-US" altLang="ja-JP" sz="3200" dirty="0">
              <a:latin typeface="BIZ UDPゴシック" panose="020B0400000000000000" pitchFamily="50" charset="-128"/>
              <a:ea typeface="BIZ UDPゴシック" panose="020B0400000000000000" pitchFamily="50" charset="-128"/>
            </a:endParaRPr>
          </a:p>
          <a:p>
            <a:pPr marL="1174650" lvl="1" indent="-51435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必要に応じて、外部ベンダーやクラウド事業者へ支援依頼</a:t>
            </a:r>
            <a:endParaRPr kumimoji="1" lang="en-US" altLang="ja-JP" sz="3200" dirty="0">
              <a:latin typeface="BIZ UDPゴシック" panose="020B0400000000000000" pitchFamily="50" charset="-128"/>
              <a:ea typeface="BIZ UDPゴシック" panose="020B0400000000000000" pitchFamily="50" charset="-128"/>
            </a:endParaRPr>
          </a:p>
          <a:p>
            <a:pPr marL="1174650" lvl="1" indent="-51435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514350" indent="-514350">
              <a:lnSpc>
                <a:spcPct val="110000"/>
              </a:lnSpc>
              <a:buFont typeface="+mj-ea"/>
              <a:buAutoNum type="circleNumDbPlain" startAt="2"/>
            </a:pPr>
            <a:r>
              <a:rPr kumimoji="1" lang="ja-JP" altLang="en-US" sz="3200" b="1" dirty="0">
                <a:latin typeface="BIZ UDPゴシック" panose="020B0400000000000000" pitchFamily="50" charset="-128"/>
                <a:ea typeface="BIZ UDPゴシック" panose="020B0400000000000000" pitchFamily="50" charset="-128"/>
              </a:rPr>
              <a:t>根絶（</a:t>
            </a:r>
            <a:r>
              <a:rPr kumimoji="1" lang="en-US" altLang="ja-JP" sz="3200" b="1" dirty="0">
                <a:latin typeface="BIZ UDPゴシック" panose="020B0400000000000000" pitchFamily="50" charset="-128"/>
                <a:ea typeface="BIZ UDPゴシック" panose="020B0400000000000000" pitchFamily="50" charset="-128"/>
              </a:rPr>
              <a:t>Eradication</a:t>
            </a:r>
            <a:r>
              <a:rPr kumimoji="1" lang="ja-JP" altLang="en-US" sz="3200" b="1" dirty="0">
                <a:latin typeface="BIZ UDPゴシック" panose="020B0400000000000000" pitchFamily="50" charset="-128"/>
                <a:ea typeface="BIZ UDPゴシック" panose="020B0400000000000000" pitchFamily="50" charset="-128"/>
              </a:rPr>
              <a:t>）</a:t>
            </a:r>
            <a:endParaRPr kumimoji="1" lang="en-US" altLang="ja-JP" sz="3200" b="1"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マルウェア・不正設定・脆弱性などの原因を完全に除去</a:t>
            </a:r>
            <a:endParaRPr kumimoji="1" lang="en-US" altLang="ja-JP" sz="3200"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感染ファイル削除、パッチ適用、アカウント再発行、再スキャンで安全性を確認</a:t>
            </a:r>
            <a:endParaRPr kumimoji="1" lang="en-US" altLang="ja-JP" sz="3200"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作業記録は「インシデント対応記録」として保存し、復旧計画や再発防止策に活用</a:t>
            </a:r>
            <a:endParaRPr kumimoji="1" lang="en-US" altLang="ja-JP" sz="3200" dirty="0">
              <a:latin typeface="BIZ UDPゴシック" panose="020B0400000000000000" pitchFamily="50" charset="-128"/>
              <a:ea typeface="BIZ UDPゴシック" panose="020B0400000000000000" pitchFamily="50" charset="-128"/>
            </a:endParaRPr>
          </a:p>
          <a:p>
            <a:pPr marL="1117500" lvl="1"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　根絶後の対応として、事業継続の観点で</a:t>
            </a:r>
            <a:r>
              <a:rPr lang="en-US" altLang="ja-JP" sz="3200" dirty="0">
                <a:latin typeface="BIZ UDPゴシック" panose="020B0400000000000000" pitchFamily="50" charset="-128"/>
                <a:ea typeface="BIZ UDPゴシック" panose="020B0400000000000000" pitchFamily="50" charset="-128"/>
              </a:rPr>
              <a:t>IT-BCP</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IRP</a:t>
            </a:r>
            <a:r>
              <a:rPr lang="ja-JP" altLang="en-US" sz="3200" dirty="0">
                <a:latin typeface="BIZ UDPゴシック" panose="020B0400000000000000" pitchFamily="50" charset="-128"/>
                <a:ea typeface="BIZ UDPゴシック" panose="020B0400000000000000" pitchFamily="50" charset="-128"/>
              </a:rPr>
              <a:t>に反映し、対応ログをもとに、初動・封じ込め・連絡手順の有効性をレビューし、年次更新を行う。</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EB55AF5-3103-151E-3D41-C68242A96698}"/>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Tree>
    <p:extLst>
      <p:ext uri="{BB962C8B-B14F-4D97-AF65-F5344CB8AC3E}">
        <p14:creationId xmlns:p14="http://schemas.microsoft.com/office/powerpoint/2010/main" val="1938045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703FE-271B-5CA7-1E35-5AE8F960D635}"/>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32C4269F-9D01-D29B-AEA8-07BE97C5D190}"/>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インシデント対応体制の確立と初動対応の具体的手順</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45389E4B-5174-9B1A-991D-C2BE9B8C9B37}"/>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DEBA9BF0-C9B5-2DA1-87EA-957F9D31339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6C31C5BF-8565-AD61-764B-36118FFDF418}"/>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ランサムウェア被害からの回復を確実にする技術的対策の実装</a:t>
            </a:r>
          </a:p>
        </p:txBody>
      </p:sp>
      <p:sp>
        <p:nvSpPr>
          <p:cNvPr id="4" name="テキスト ボックス 3">
            <a:extLst>
              <a:ext uri="{FF2B5EF4-FFF2-40B4-BE49-F238E27FC236}">
                <a16:creationId xmlns:a16="http://schemas.microsoft.com/office/drawing/2014/main" id="{265FE536-F2A7-3BEB-25F4-711DC3296E54}"/>
              </a:ext>
            </a:extLst>
          </p:cNvPr>
          <p:cNvSpPr txBox="1"/>
          <p:nvPr/>
        </p:nvSpPr>
        <p:spPr>
          <a:xfrm>
            <a:off x="1332852" y="2169415"/>
            <a:ext cx="15648862" cy="6516336"/>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　ランサムウェアからの確実な復旧には、具体策をサイバーレジリエンスの必須要件として組み込むことが重要である。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多要素認証（</a:t>
            </a:r>
            <a:r>
              <a:rPr kumimoji="1" lang="en-US" altLang="ja-JP" sz="3200" b="1" dirty="0">
                <a:latin typeface="BIZ UDPゴシック" panose="020B0400000000000000" pitchFamily="50" charset="-128"/>
                <a:ea typeface="BIZ UDPゴシック" panose="020B0400000000000000" pitchFamily="50" charset="-128"/>
              </a:rPr>
              <a:t>MFA</a:t>
            </a:r>
            <a:r>
              <a:rPr kumimoji="1" lang="ja-JP" altLang="en-US" sz="3200" b="1" dirty="0">
                <a:latin typeface="BIZ UDPゴシック" panose="020B0400000000000000" pitchFamily="50" charset="-128"/>
                <a:ea typeface="BIZ UDPゴシック" panose="020B0400000000000000" pitchFamily="50" charset="-128"/>
              </a:rPr>
              <a:t>）の重要性</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VPN</a:t>
            </a:r>
            <a:r>
              <a:rPr kumimoji="1" lang="ja-JP" altLang="en-US" sz="3200" dirty="0">
                <a:latin typeface="BIZ UDPゴシック" panose="020B0400000000000000" pitchFamily="50" charset="-128"/>
                <a:ea typeface="BIZ UDPゴシック" panose="020B0400000000000000" pitchFamily="50" charset="-128"/>
              </a:rPr>
              <a:t>・クラウド管理画面など全リモート接続に多要素認証（</a:t>
            </a:r>
            <a:r>
              <a:rPr kumimoji="1" lang="en-US" altLang="ja-JP" sz="3200" dirty="0">
                <a:latin typeface="BIZ UDPゴシック" panose="020B0400000000000000" pitchFamily="50" charset="-128"/>
                <a:ea typeface="BIZ UDPゴシック" panose="020B0400000000000000" pitchFamily="50" charset="-128"/>
              </a:rPr>
              <a:t>MFA</a:t>
            </a:r>
            <a:r>
              <a:rPr kumimoji="1" lang="ja-JP" altLang="en-US" sz="3200" dirty="0">
                <a:latin typeface="BIZ UDPゴシック" panose="020B0400000000000000" pitchFamily="50" charset="-128"/>
                <a:ea typeface="BIZ UDPゴシック" panose="020B0400000000000000" pitchFamily="50" charset="-128"/>
              </a:rPr>
              <a:t>）を適用し、</a:t>
            </a:r>
            <a:r>
              <a:rPr kumimoji="1" lang="en-US" altLang="ja-JP" sz="3200" dirty="0">
                <a:latin typeface="BIZ UDPゴシック" panose="020B0400000000000000" pitchFamily="50" charset="-128"/>
                <a:ea typeface="BIZ UDPゴシック" panose="020B0400000000000000" pitchFamily="50" charset="-128"/>
              </a:rPr>
              <a:t>ID</a:t>
            </a:r>
            <a:r>
              <a:rPr kumimoji="1" lang="ja-JP" altLang="en-US" sz="3200" dirty="0">
                <a:latin typeface="BIZ UDPゴシック" panose="020B0400000000000000" pitchFamily="50" charset="-128"/>
                <a:ea typeface="BIZ UDPゴシック" panose="020B0400000000000000" pitchFamily="50" charset="-128"/>
              </a:rPr>
              <a:t>・パスワード漏洩による侵入を遮断する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特に、管理者アカウントは必須と考えるべき</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スマートフォンアプリによるワンタイムパスワード（</a:t>
            </a:r>
            <a:r>
              <a:rPr kumimoji="1" lang="en-US" altLang="ja-JP" sz="3200" dirty="0">
                <a:latin typeface="BIZ UDPゴシック" panose="020B0400000000000000" pitchFamily="50" charset="-128"/>
                <a:ea typeface="BIZ UDPゴシック" panose="020B0400000000000000" pitchFamily="50" charset="-128"/>
              </a:rPr>
              <a:t>TOTP</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Time-based One Time Password</a:t>
            </a:r>
            <a:r>
              <a:rPr kumimoji="1" lang="ja-JP" altLang="en-US" sz="3200" dirty="0">
                <a:latin typeface="BIZ UDPゴシック" panose="020B0400000000000000" pitchFamily="50" charset="-128"/>
                <a:ea typeface="BIZ UDPゴシック" panose="020B0400000000000000" pitchFamily="50" charset="-128"/>
              </a:rPr>
              <a:t>）方式や緊急コードの安全管理を推奨する</a:t>
            </a:r>
            <a:endParaRPr kumimoji="1" lang="en-US" altLang="ja-JP" sz="3200" dirty="0">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D7D61A06-DEB1-160B-D52F-8A552C18C413}"/>
              </a:ext>
            </a:extLst>
          </p:cNvPr>
          <p:cNvGrpSpPr/>
          <p:nvPr/>
        </p:nvGrpSpPr>
        <p:grpSpPr>
          <a:xfrm>
            <a:off x="1747864" y="3611598"/>
            <a:ext cx="15084889" cy="1087830"/>
            <a:chOff x="1747864" y="3611598"/>
            <a:chExt cx="15084889" cy="1087830"/>
          </a:xfrm>
        </p:grpSpPr>
        <p:sp>
          <p:nvSpPr>
            <p:cNvPr id="5" name="正方形/長方形 4">
              <a:extLst>
                <a:ext uri="{FF2B5EF4-FFF2-40B4-BE49-F238E27FC236}">
                  <a16:creationId xmlns:a16="http://schemas.microsoft.com/office/drawing/2014/main" id="{B4B11064-F942-129E-1187-D0CDA7DF1A3E}"/>
                </a:ext>
              </a:extLst>
            </p:cNvPr>
            <p:cNvSpPr/>
            <p:nvPr/>
          </p:nvSpPr>
          <p:spPr>
            <a:xfrm>
              <a:off x="1747864" y="3611599"/>
              <a:ext cx="4860000" cy="1087829"/>
            </a:xfrm>
            <a:prstGeom prst="rect">
              <a:avLst/>
            </a:prstGeom>
            <a:solidFill>
              <a:srgbClr val="009F4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3200" b="1" dirty="0">
                  <a:solidFill>
                    <a:schemeClr val="bg1"/>
                  </a:solidFill>
                  <a:latin typeface="BIZ UDPゴシック" panose="020B0400000000000000" pitchFamily="50" charset="-128"/>
                  <a:ea typeface="BIZ UDPゴシック" panose="020B0400000000000000" pitchFamily="50" charset="-128"/>
                </a:rPr>
                <a:t>多要素認証（</a:t>
              </a:r>
              <a:r>
                <a:rPr kumimoji="1" lang="en-US" altLang="zh-TW" sz="3200" b="1" dirty="0">
                  <a:solidFill>
                    <a:schemeClr val="bg1"/>
                  </a:solidFill>
                  <a:latin typeface="BIZ UDPゴシック" panose="020B0400000000000000" pitchFamily="50" charset="-128"/>
                  <a:ea typeface="BIZ UDPゴシック" panose="020B0400000000000000" pitchFamily="50" charset="-128"/>
                </a:rPr>
                <a:t>MFA</a:t>
              </a:r>
              <a:r>
                <a:rPr kumimoji="1" lang="zh-TW" altLang="en-US" sz="3200" b="1" dirty="0">
                  <a:solidFill>
                    <a:schemeClr val="bg1"/>
                  </a:solidFill>
                  <a:latin typeface="BIZ UDPゴシック" panose="020B0400000000000000" pitchFamily="50" charset="-128"/>
                  <a:ea typeface="BIZ UDPゴシック" panose="020B0400000000000000" pitchFamily="50" charset="-128"/>
                </a:rPr>
                <a:t>）</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の適用</a:t>
              </a:r>
            </a:p>
          </p:txBody>
        </p:sp>
        <p:sp>
          <p:nvSpPr>
            <p:cNvPr id="9" name="正方形/長方形 8">
              <a:extLst>
                <a:ext uri="{FF2B5EF4-FFF2-40B4-BE49-F238E27FC236}">
                  <a16:creationId xmlns:a16="http://schemas.microsoft.com/office/drawing/2014/main" id="{1BE13B09-2AC4-E254-9D9D-25AD1B755578}"/>
                </a:ext>
              </a:extLst>
            </p:cNvPr>
            <p:cNvSpPr/>
            <p:nvPr/>
          </p:nvSpPr>
          <p:spPr>
            <a:xfrm>
              <a:off x="6860308" y="3611598"/>
              <a:ext cx="4860000" cy="1087829"/>
            </a:xfrm>
            <a:prstGeom prst="rect">
              <a:avLst/>
            </a:prstGeom>
            <a:solidFill>
              <a:srgbClr val="009F4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アクセス制御の強化</a:t>
              </a:r>
            </a:p>
          </p:txBody>
        </p:sp>
        <p:sp>
          <p:nvSpPr>
            <p:cNvPr id="10" name="正方形/長方形 9">
              <a:extLst>
                <a:ext uri="{FF2B5EF4-FFF2-40B4-BE49-F238E27FC236}">
                  <a16:creationId xmlns:a16="http://schemas.microsoft.com/office/drawing/2014/main" id="{CB9437C1-E90C-C5AA-F049-39E642356742}"/>
                </a:ext>
              </a:extLst>
            </p:cNvPr>
            <p:cNvSpPr/>
            <p:nvPr/>
          </p:nvSpPr>
          <p:spPr>
            <a:xfrm>
              <a:off x="11972753" y="3611598"/>
              <a:ext cx="4860000" cy="1087829"/>
            </a:xfrm>
            <a:prstGeom prst="rect">
              <a:avLst/>
            </a:prstGeom>
            <a:solidFill>
              <a:srgbClr val="009F4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バックアップと冗長化</a:t>
              </a:r>
            </a:p>
          </p:txBody>
        </p:sp>
      </p:grpSp>
      <p:sp>
        <p:nvSpPr>
          <p:cNvPr id="11" name="テキスト ボックス 10">
            <a:extLst>
              <a:ext uri="{FF2B5EF4-FFF2-40B4-BE49-F238E27FC236}">
                <a16:creationId xmlns:a16="http://schemas.microsoft.com/office/drawing/2014/main" id="{9D02FF62-AACF-A241-B05C-7089C9E5A572}"/>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Tree>
    <p:extLst>
      <p:ext uri="{BB962C8B-B14F-4D97-AF65-F5344CB8AC3E}">
        <p14:creationId xmlns:p14="http://schemas.microsoft.com/office/powerpoint/2010/main" val="4143671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A3D7F-78E1-75A4-31C3-70B14B3D6647}"/>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A56CBD0A-F285-A4E2-1B29-996C7B97C098}"/>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インシデント対応体制の確立と初動対応の具体的手順</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7640010D-78D3-C2DD-2B73-08A5B23D4A08}"/>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3CFCC2EC-ADA4-23AF-0C96-64E002D6E592}"/>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A4CB9F8D-6A8D-EF97-5429-C93A6ED8C0CD}"/>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ランサムウェア被害からの回復を確実にする技術的対策の実装</a:t>
            </a:r>
          </a:p>
        </p:txBody>
      </p:sp>
      <p:sp>
        <p:nvSpPr>
          <p:cNvPr id="4" name="テキスト ボックス 3">
            <a:extLst>
              <a:ext uri="{FF2B5EF4-FFF2-40B4-BE49-F238E27FC236}">
                <a16:creationId xmlns:a16="http://schemas.microsoft.com/office/drawing/2014/main" id="{B6BCEE4D-BD63-E238-52EF-9635DB82889F}"/>
              </a:ext>
            </a:extLst>
          </p:cNvPr>
          <p:cNvSpPr txBox="1"/>
          <p:nvPr/>
        </p:nvSpPr>
        <p:spPr>
          <a:xfrm>
            <a:off x="1332852" y="2169415"/>
            <a:ext cx="15648862" cy="4349589"/>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アクセス制御の強化</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重要サーバへの接続はジャンプサーバ経由に限定し、横展開を防止する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不要なポート閉鎖、共有アカウント廃止、権限分離、アクセスログ保存などを実施する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バックアップと冗長化</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ランサムウェア後の復元には バックアップの完全性の確保が不可欠である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オフラインバックアップ、クラウド版の過去バージョン保持、複数保存先を確保する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バックアップデータ保管責任者の明確化が重要である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285429B-6933-7CE4-BE19-BE7CCADAD7FF}"/>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Tree>
    <p:extLst>
      <p:ext uri="{BB962C8B-B14F-4D97-AF65-F5344CB8AC3E}">
        <p14:creationId xmlns:p14="http://schemas.microsoft.com/office/powerpoint/2010/main" val="254675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96BF-6A9E-16AD-958D-55CC00235D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158F54-EC30-7B90-AE4C-D1725C15479D}"/>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支援内容の全体像</a:t>
            </a:r>
          </a:p>
        </p:txBody>
      </p:sp>
      <p:sp>
        <p:nvSpPr>
          <p:cNvPr id="32" name="正方形/長方形 31">
            <a:extLst>
              <a:ext uri="{FF2B5EF4-FFF2-40B4-BE49-F238E27FC236}">
                <a16:creationId xmlns:a16="http://schemas.microsoft.com/office/drawing/2014/main" id="{21B0C5C2-0E54-8EA0-04FA-B3861971D9D3}"/>
              </a:ext>
            </a:extLst>
          </p:cNvPr>
          <p:cNvSpPr/>
          <p:nvPr/>
        </p:nvSpPr>
        <p:spPr>
          <a:xfrm>
            <a:off x="14589919" y="4142801"/>
            <a:ext cx="2169993" cy="1460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3" name="図 32">
            <a:extLst>
              <a:ext uri="{FF2B5EF4-FFF2-40B4-BE49-F238E27FC236}">
                <a16:creationId xmlns:a16="http://schemas.microsoft.com/office/drawing/2014/main" id="{798E2038-8943-A0D7-258D-77F179A07723}"/>
              </a:ext>
            </a:extLst>
          </p:cNvPr>
          <p:cNvPicPr>
            <a:picLocks noChangeAspect="1"/>
          </p:cNvPicPr>
          <p:nvPr/>
        </p:nvPicPr>
        <p:blipFill>
          <a:blip r:embed="rId2"/>
          <a:stretch>
            <a:fillRect/>
          </a:stretch>
        </p:blipFill>
        <p:spPr>
          <a:xfrm>
            <a:off x="1129608" y="1841433"/>
            <a:ext cx="15924131" cy="7071972"/>
          </a:xfrm>
          <a:prstGeom prst="rect">
            <a:avLst/>
          </a:prstGeom>
        </p:spPr>
      </p:pic>
      <p:sp>
        <p:nvSpPr>
          <p:cNvPr id="34" name="楕円 33">
            <a:extLst>
              <a:ext uri="{FF2B5EF4-FFF2-40B4-BE49-F238E27FC236}">
                <a16:creationId xmlns:a16="http://schemas.microsoft.com/office/drawing/2014/main" id="{81349641-6F23-D02A-5446-32757E8F312B}"/>
              </a:ext>
            </a:extLst>
          </p:cNvPr>
          <p:cNvSpPr/>
          <p:nvPr/>
        </p:nvSpPr>
        <p:spPr>
          <a:xfrm>
            <a:off x="7478973" y="4884194"/>
            <a:ext cx="286603" cy="246796"/>
          </a:xfrm>
          <a:prstGeom prst="ellipse">
            <a:avLst/>
          </a:prstGeom>
          <a:solidFill>
            <a:srgbClr val="DFE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43541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41321-9D97-56E8-AECB-8D27C03C11EF}"/>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41DB79AB-760E-CB6D-F4E5-5BBFA8F4E6F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復旧・回復プロセスと教訓の反映（継続的改善）</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99D84FE3-D498-89F6-178E-0EC85D4CCE2E}"/>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475F4A93-4BFA-31A4-8816-1FA5BB2C1DF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4D62F9F2-92A1-FA1E-5208-1B659117BBAA}"/>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復旧・回復プロセスと教訓の反映（継続的改善）</a:t>
            </a:r>
          </a:p>
        </p:txBody>
      </p:sp>
      <p:sp>
        <p:nvSpPr>
          <p:cNvPr id="4" name="テキスト ボックス 3">
            <a:extLst>
              <a:ext uri="{FF2B5EF4-FFF2-40B4-BE49-F238E27FC236}">
                <a16:creationId xmlns:a16="http://schemas.microsoft.com/office/drawing/2014/main" id="{BF56C530-9DEE-C97F-17F5-592EB970B6C2}"/>
              </a:ext>
            </a:extLst>
          </p:cNvPr>
          <p:cNvSpPr txBox="1"/>
          <p:nvPr/>
        </p:nvSpPr>
        <p:spPr>
          <a:xfrm>
            <a:off x="1332852" y="2169415"/>
            <a:ext cx="15648862" cy="705802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　復旧後は、根本原因に基づく恒久的な対策を実施することが不可欠であり、特権アカウント管理や脆弱性確認などの運用改善を手順化し、</a:t>
            </a:r>
            <a:r>
              <a:rPr kumimoji="1" lang="en-US" altLang="ja-JP" sz="3200" dirty="0">
                <a:latin typeface="BIZ UDPゴシック" panose="020B0400000000000000" pitchFamily="50" charset="-128"/>
                <a:ea typeface="BIZ UDPゴシック" panose="020B0400000000000000" pitchFamily="50" charset="-128"/>
              </a:rPr>
              <a:t>PDCA</a:t>
            </a:r>
            <a:r>
              <a:rPr kumimoji="1" lang="ja-JP" altLang="en-US" sz="3200" dirty="0">
                <a:latin typeface="BIZ UDPゴシック" panose="020B0400000000000000" pitchFamily="50" charset="-128"/>
                <a:ea typeface="BIZ UDPゴシック" panose="020B0400000000000000" pitchFamily="50" charset="-128"/>
              </a:rPr>
              <a:t>で継続強化する。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 </a:t>
            </a:r>
            <a:r>
              <a:rPr kumimoji="1" lang="ja-JP" altLang="en-US" sz="3200" b="1" dirty="0">
                <a:latin typeface="BIZ UDPゴシック" panose="020B0400000000000000" pitchFamily="50" charset="-128"/>
                <a:ea typeface="BIZ UDPゴシック" panose="020B0400000000000000" pitchFamily="50" charset="-128"/>
              </a:rPr>
              <a:t>原因分析と改善策</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インシデントの原因を 技術的・組織的・人的の</a:t>
            </a:r>
            <a:r>
              <a:rPr kumimoji="1" lang="en-US" altLang="ja-JP" sz="3200" dirty="0">
                <a:latin typeface="BIZ UDPゴシック" panose="020B0400000000000000" pitchFamily="50" charset="-128"/>
                <a:ea typeface="BIZ UDPゴシック" panose="020B0400000000000000" pitchFamily="50" charset="-128"/>
              </a:rPr>
              <a:t>3</a:t>
            </a:r>
            <a:r>
              <a:rPr kumimoji="1" lang="ja-JP" altLang="en-US" sz="3200" dirty="0">
                <a:latin typeface="BIZ UDPゴシック" panose="020B0400000000000000" pitchFamily="50" charset="-128"/>
                <a:ea typeface="BIZ UDPゴシック" panose="020B0400000000000000" pitchFamily="50" charset="-128"/>
              </a:rPr>
              <a:t>視点で分析。</a:t>
            </a:r>
            <a:endParaRPr kumimoji="1" lang="en-US" altLang="ja-JP" sz="3200" dirty="0">
              <a:latin typeface="BIZ UDPゴシック" panose="020B0400000000000000" pitchFamily="50" charset="-128"/>
              <a:ea typeface="BIZ UDPゴシック" panose="020B0400000000000000" pitchFamily="50" charset="-128"/>
            </a:endParaRPr>
          </a:p>
          <a:p>
            <a:pPr marL="1117500" lvl="1" indent="-457200" defTabSz="987425">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技術的：</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設定不備、脆弱性、更新漏れ</a:t>
            </a:r>
            <a:endParaRPr kumimoji="1" lang="en-US" altLang="ja-JP" sz="3200" dirty="0">
              <a:latin typeface="BIZ UDPゴシック" panose="020B0400000000000000" pitchFamily="50" charset="-128"/>
              <a:ea typeface="BIZ UDPゴシック" panose="020B0400000000000000" pitchFamily="50" charset="-128"/>
            </a:endParaRPr>
          </a:p>
          <a:p>
            <a:pPr marL="1117500" lvl="1" indent="-457200" defTabSz="987425">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組織的：</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連絡体制の不備</a:t>
            </a:r>
            <a:endParaRPr kumimoji="1" lang="en-US" altLang="ja-JP" sz="3200" dirty="0">
              <a:latin typeface="BIZ UDPゴシック" panose="020B0400000000000000" pitchFamily="50" charset="-128"/>
              <a:ea typeface="BIZ UDPゴシック" panose="020B0400000000000000" pitchFamily="50" charset="-128"/>
            </a:endParaRPr>
          </a:p>
          <a:p>
            <a:pPr marL="1117500" lvl="1" indent="-457200" defTabSz="987425">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人的：</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教育不足</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改善策を明確化し、</a:t>
            </a:r>
            <a:r>
              <a:rPr kumimoji="1" lang="en-US" altLang="ja-JP" sz="3200" dirty="0">
                <a:latin typeface="BIZ UDPゴシック" panose="020B0400000000000000" pitchFamily="50" charset="-128"/>
                <a:ea typeface="BIZ UDPゴシック" panose="020B0400000000000000" pitchFamily="50" charset="-128"/>
              </a:rPr>
              <a:t>IT-BCP</a:t>
            </a:r>
            <a:r>
              <a:rPr kumimoji="1" lang="ja-JP" altLang="en-US" sz="3200" dirty="0">
                <a:latin typeface="BIZ UDPゴシック" panose="020B0400000000000000" pitchFamily="50" charset="-128"/>
                <a:ea typeface="BIZ UDPゴシック" panose="020B0400000000000000" pitchFamily="50" charset="-128"/>
              </a:rPr>
              <a:t>や対応記録に反映。</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6BCB17D3-7EA4-3CC8-0944-2057EB2EE24A}"/>
              </a:ext>
            </a:extLst>
          </p:cNvPr>
          <p:cNvSpPr/>
          <p:nvPr/>
        </p:nvSpPr>
        <p:spPr>
          <a:xfrm>
            <a:off x="1747864" y="3611599"/>
            <a:ext cx="4860000" cy="1087829"/>
          </a:xfrm>
          <a:prstGeom prst="rect">
            <a:avLst/>
          </a:prstGeom>
          <a:solidFill>
            <a:srgbClr val="009F4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原因分析と改善策の立案</a:t>
            </a:r>
          </a:p>
        </p:txBody>
      </p:sp>
      <p:sp>
        <p:nvSpPr>
          <p:cNvPr id="9" name="正方形/長方形 8">
            <a:extLst>
              <a:ext uri="{FF2B5EF4-FFF2-40B4-BE49-F238E27FC236}">
                <a16:creationId xmlns:a16="http://schemas.microsoft.com/office/drawing/2014/main" id="{DBCE4394-9387-D941-05FC-89B46FC5BEAC}"/>
              </a:ext>
            </a:extLst>
          </p:cNvPr>
          <p:cNvSpPr/>
          <p:nvPr/>
        </p:nvSpPr>
        <p:spPr>
          <a:xfrm>
            <a:off x="6860308" y="3611598"/>
            <a:ext cx="4860000" cy="1087829"/>
          </a:xfrm>
          <a:prstGeom prst="rect">
            <a:avLst/>
          </a:prstGeom>
          <a:solidFill>
            <a:srgbClr val="009F4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改善の実行と記録</a:t>
            </a:r>
          </a:p>
        </p:txBody>
      </p:sp>
      <p:sp>
        <p:nvSpPr>
          <p:cNvPr id="10" name="正方形/長方形 9">
            <a:extLst>
              <a:ext uri="{FF2B5EF4-FFF2-40B4-BE49-F238E27FC236}">
                <a16:creationId xmlns:a16="http://schemas.microsoft.com/office/drawing/2014/main" id="{2B798477-101A-2DBC-62DE-B0BE02DAAB38}"/>
              </a:ext>
            </a:extLst>
          </p:cNvPr>
          <p:cNvSpPr/>
          <p:nvPr/>
        </p:nvSpPr>
        <p:spPr>
          <a:xfrm>
            <a:off x="11972753" y="3611598"/>
            <a:ext cx="4860000" cy="1087829"/>
          </a:xfrm>
          <a:prstGeom prst="rect">
            <a:avLst/>
          </a:prstGeom>
          <a:solidFill>
            <a:srgbClr val="009F4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再発防止計画とレビュー</a:t>
            </a:r>
          </a:p>
        </p:txBody>
      </p:sp>
      <p:sp>
        <p:nvSpPr>
          <p:cNvPr id="11" name="テキスト ボックス 10">
            <a:extLst>
              <a:ext uri="{FF2B5EF4-FFF2-40B4-BE49-F238E27FC236}">
                <a16:creationId xmlns:a16="http://schemas.microsoft.com/office/drawing/2014/main" id="{32AC56B1-EC73-07CD-1D27-E381CE2AD415}"/>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P30</a:t>
            </a:r>
          </a:p>
        </p:txBody>
      </p:sp>
    </p:spTree>
    <p:extLst>
      <p:ext uri="{BB962C8B-B14F-4D97-AF65-F5344CB8AC3E}">
        <p14:creationId xmlns:p14="http://schemas.microsoft.com/office/powerpoint/2010/main" val="3677051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6EDA-0A23-B7E6-6E12-A9D0AD1277C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30F80B0E-3AE0-3E63-5678-758764FFB05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インシデント対応体制の確立と初動対応の具体的手順</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9D52320B-BCE2-2F00-33BF-0ECD90E10258}"/>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BD40B892-4058-5215-97FB-402BA9227BA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435A7694-5C03-5DC9-E066-99CFA5CF40C6}"/>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復旧・回復プロセスと教訓の反映（継続的改善）</a:t>
            </a:r>
          </a:p>
        </p:txBody>
      </p:sp>
      <p:sp>
        <p:nvSpPr>
          <p:cNvPr id="4" name="テキスト ボックス 3">
            <a:extLst>
              <a:ext uri="{FF2B5EF4-FFF2-40B4-BE49-F238E27FC236}">
                <a16:creationId xmlns:a16="http://schemas.microsoft.com/office/drawing/2014/main" id="{74BD062D-E222-B3E7-0925-4EBCEA513FB2}"/>
              </a:ext>
            </a:extLst>
          </p:cNvPr>
          <p:cNvSpPr txBox="1"/>
          <p:nvPr/>
        </p:nvSpPr>
        <p:spPr>
          <a:xfrm>
            <a:off x="1332852" y="2169415"/>
            <a:ext cx="15648862" cy="4349589"/>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改善の実行と記録</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対策は担当・期限・確認方法を決めて実行する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技術・運用・教育・外部委託の分類で整理し、効果を記録して見直す</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再発防止計画とレビュー</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改善結果を半期・年次で点検し、未完了項目は翌年へ繰り越す</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必要に応じて外部専門家の助言を活用する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経営層に報告し、</a:t>
            </a:r>
            <a:r>
              <a:rPr kumimoji="1" lang="en-US" altLang="ja-JP" sz="3200" dirty="0">
                <a:latin typeface="BIZ UDPゴシック" panose="020B0400000000000000" pitchFamily="50" charset="-128"/>
                <a:ea typeface="BIZ UDPゴシック" panose="020B0400000000000000" pitchFamily="50" charset="-128"/>
              </a:rPr>
              <a:t>IT-BCP</a:t>
            </a:r>
            <a:r>
              <a:rPr kumimoji="1" lang="ja-JP" altLang="en-US" sz="3200" dirty="0">
                <a:latin typeface="BIZ UDPゴシック" panose="020B0400000000000000" pitchFamily="50" charset="-128"/>
                <a:ea typeface="BIZ UDPゴシック" panose="020B0400000000000000" pitchFamily="50" charset="-128"/>
              </a:rPr>
              <a:t>の更新に反映する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EC2ADE9-095F-4EB4-9222-0066EC218792}"/>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P30</a:t>
            </a:r>
          </a:p>
        </p:txBody>
      </p:sp>
    </p:spTree>
    <p:extLst>
      <p:ext uri="{BB962C8B-B14F-4D97-AF65-F5344CB8AC3E}">
        <p14:creationId xmlns:p14="http://schemas.microsoft.com/office/powerpoint/2010/main" val="1534611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DFD35-872B-A262-C9A7-55AFCC4A012B}"/>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4CEC8F49-87CB-91DB-D39A-260C654D988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インシデント対応体制の確立と初動対応の具体的手順</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701FFF15-011D-F14C-D777-CBE917C84CA8}"/>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46884EF3-E938-3755-987C-8599645E75C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3082ED27-14D0-1879-2A1A-A491601E756B}"/>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教訓の反映と継続的改善（</a:t>
            </a:r>
            <a:r>
              <a:rPr lang="en-US" altLang="ja-JP" sz="3600" dirty="0">
                <a:latin typeface="BIZ UDPゴシック" panose="020B0400000000000000" pitchFamily="50" charset="-128"/>
                <a:ea typeface="BIZ UDPゴシック" panose="020B0400000000000000" pitchFamily="50" charset="-128"/>
              </a:rPr>
              <a:t>RC.IM</a:t>
            </a:r>
            <a:r>
              <a:rPr lang="ja-JP" altLang="en-US" sz="3600" dirty="0">
                <a:latin typeface="BIZ UDPゴシック" panose="020B0400000000000000" pitchFamily="50" charset="-128"/>
                <a:ea typeface="BIZ UDPゴシック" panose="020B0400000000000000" pitchFamily="50" charset="-128"/>
              </a:rPr>
              <a:t>）</a:t>
            </a:r>
          </a:p>
        </p:txBody>
      </p:sp>
      <p:sp>
        <p:nvSpPr>
          <p:cNvPr id="4" name="テキスト ボックス 3">
            <a:extLst>
              <a:ext uri="{FF2B5EF4-FFF2-40B4-BE49-F238E27FC236}">
                <a16:creationId xmlns:a16="http://schemas.microsoft.com/office/drawing/2014/main" id="{A4AFA44D-DAF4-5BE1-83F8-65BD7CC146A9}"/>
              </a:ext>
            </a:extLst>
          </p:cNvPr>
          <p:cNvSpPr txBox="1"/>
          <p:nvPr/>
        </p:nvSpPr>
        <p:spPr>
          <a:xfrm>
            <a:off x="1332852" y="2169415"/>
            <a:ext cx="15648862" cy="326621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　サイバーレジリエンス向上の基本的な考え方として、インシデント対応で得た 教訓を体系化し改善につなげることが不可欠であり、</a:t>
            </a:r>
            <a:r>
              <a:rPr kumimoji="1" lang="en-US" altLang="ja-JP" sz="3200" dirty="0">
                <a:latin typeface="BIZ UDPゴシック" panose="020B0400000000000000" pitchFamily="50" charset="-128"/>
                <a:ea typeface="BIZ UDPゴシック" panose="020B0400000000000000" pitchFamily="50" charset="-128"/>
              </a:rPr>
              <a:t>ISMS </a:t>
            </a:r>
            <a:r>
              <a:rPr kumimoji="1" lang="ja-JP" altLang="en-US" sz="3200" dirty="0">
                <a:latin typeface="BIZ UDPゴシック" panose="020B0400000000000000" pitchFamily="50" charset="-128"/>
                <a:ea typeface="BIZ UDPゴシック" panose="020B0400000000000000" pitchFamily="50" charset="-128"/>
              </a:rPr>
              <a:t>の「改善」プロセスを活用し、復旧後の事後評価を必ず実施する。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　また、</a:t>
            </a:r>
            <a:r>
              <a:rPr lang="en-US" altLang="ja-JP" sz="3200" dirty="0">
                <a:latin typeface="BIZ UDPゴシック" panose="020B0400000000000000" pitchFamily="50" charset="-128"/>
                <a:ea typeface="BIZ UDPゴシック" panose="020B0400000000000000" pitchFamily="50" charset="-128"/>
              </a:rPr>
              <a:t>RC.IM</a:t>
            </a:r>
            <a:r>
              <a:rPr lang="ja-JP" altLang="en-US" sz="3200" dirty="0">
                <a:latin typeface="BIZ UDPゴシック" panose="020B0400000000000000" pitchFamily="50" charset="-128"/>
                <a:ea typeface="BIZ UDPゴシック" panose="020B0400000000000000" pitchFamily="50" charset="-128"/>
              </a:rPr>
              <a:t>は、復旧プロセスに過去の教訓を反映することを要求されており、ポリシー見直し、設計改善、訓練更新を通じてレジリエンスを継続的に向上させる。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0452AA01-F500-1220-1549-CE956F320A94}"/>
              </a:ext>
            </a:extLst>
          </p:cNvPr>
          <p:cNvSpPr/>
          <p:nvPr/>
        </p:nvSpPr>
        <p:spPr>
          <a:xfrm>
            <a:off x="1640289" y="5494187"/>
            <a:ext cx="4680079" cy="1087829"/>
          </a:xfrm>
          <a:prstGeom prst="rect">
            <a:avLst/>
          </a:prstGeom>
          <a:solidFill>
            <a:srgbClr val="009F4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成功点と課題の明確化</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及び教訓の整理</a:t>
            </a:r>
          </a:p>
        </p:txBody>
      </p:sp>
      <p:sp>
        <p:nvSpPr>
          <p:cNvPr id="9" name="正方形/長方形 8">
            <a:extLst>
              <a:ext uri="{FF2B5EF4-FFF2-40B4-BE49-F238E27FC236}">
                <a16:creationId xmlns:a16="http://schemas.microsoft.com/office/drawing/2014/main" id="{96111D1D-0B02-B617-763E-FCED7F8C376F}"/>
              </a:ext>
            </a:extLst>
          </p:cNvPr>
          <p:cNvSpPr/>
          <p:nvPr/>
        </p:nvSpPr>
        <p:spPr>
          <a:xfrm>
            <a:off x="6752733" y="5494186"/>
            <a:ext cx="4680079" cy="1087829"/>
          </a:xfrm>
          <a:prstGeom prst="rect">
            <a:avLst/>
          </a:prstGeom>
          <a:solidFill>
            <a:srgbClr val="009F4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改善項目の管理と反映</a:t>
            </a:r>
          </a:p>
        </p:txBody>
      </p:sp>
      <p:sp>
        <p:nvSpPr>
          <p:cNvPr id="10" name="正方形/長方形 9">
            <a:extLst>
              <a:ext uri="{FF2B5EF4-FFF2-40B4-BE49-F238E27FC236}">
                <a16:creationId xmlns:a16="http://schemas.microsoft.com/office/drawing/2014/main" id="{F2871B1E-16FA-6B97-66BC-8E496900D4D9}"/>
              </a:ext>
            </a:extLst>
          </p:cNvPr>
          <p:cNvSpPr/>
          <p:nvPr/>
        </p:nvSpPr>
        <p:spPr>
          <a:xfrm>
            <a:off x="11865178" y="5494186"/>
            <a:ext cx="4680079" cy="1087829"/>
          </a:xfrm>
          <a:prstGeom prst="rect">
            <a:avLst/>
          </a:prstGeom>
          <a:solidFill>
            <a:srgbClr val="009F4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継続的改善の仕組み化</a:t>
            </a:r>
          </a:p>
        </p:txBody>
      </p:sp>
      <p:sp>
        <p:nvSpPr>
          <p:cNvPr id="11" name="テキスト ボックス 10">
            <a:extLst>
              <a:ext uri="{FF2B5EF4-FFF2-40B4-BE49-F238E27FC236}">
                <a16:creationId xmlns:a16="http://schemas.microsoft.com/office/drawing/2014/main" id="{7F811B32-2882-75DD-6D77-CED279D9BFE0}"/>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P30</a:t>
            </a:r>
          </a:p>
        </p:txBody>
      </p:sp>
    </p:spTree>
    <p:extLst>
      <p:ext uri="{BB962C8B-B14F-4D97-AF65-F5344CB8AC3E}">
        <p14:creationId xmlns:p14="http://schemas.microsoft.com/office/powerpoint/2010/main" val="840062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279E-0B08-2555-A297-945547A61BB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AA88BCC7-A4E3-3315-6BF5-0059AA5CFC4B}"/>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4000" dirty="0">
                <a:latin typeface="BIZ UDPゴシック" panose="020B0400000000000000" pitchFamily="50" charset="-128"/>
                <a:ea typeface="BIZ UDPゴシック" panose="020B0400000000000000" pitchFamily="50" charset="-128"/>
              </a:rPr>
              <a:t>インシデント対応体制の確立と初動対応の具体的手順</a:t>
            </a:r>
            <a:endParaRPr lang="en-US" altLang="ja-JP" sz="40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3CFFC425-6D45-AD6D-B3E7-A62B4C687BC0}"/>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559890DB-1C0C-3A12-C632-F4EA0589D69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59BD545E-32C8-E2A3-7467-093E075C0CBB}"/>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教訓の反映と継続的改善（</a:t>
            </a:r>
            <a:r>
              <a:rPr lang="en-US" altLang="ja-JP" sz="3600" dirty="0">
                <a:latin typeface="BIZ UDPゴシック" panose="020B0400000000000000" pitchFamily="50" charset="-128"/>
                <a:ea typeface="BIZ UDPゴシック" panose="020B0400000000000000" pitchFamily="50" charset="-128"/>
              </a:rPr>
              <a:t>RC.IM</a:t>
            </a:r>
            <a:r>
              <a:rPr lang="ja-JP" altLang="en-US" sz="3600" dirty="0">
                <a:latin typeface="BIZ UDPゴシック" panose="020B0400000000000000" pitchFamily="50" charset="-128"/>
                <a:ea typeface="BIZ UDPゴシック" panose="020B0400000000000000" pitchFamily="50" charset="-128"/>
              </a:rPr>
              <a:t>）</a:t>
            </a:r>
          </a:p>
        </p:txBody>
      </p:sp>
      <p:sp>
        <p:nvSpPr>
          <p:cNvPr id="4" name="テキスト ボックス 3">
            <a:extLst>
              <a:ext uri="{FF2B5EF4-FFF2-40B4-BE49-F238E27FC236}">
                <a16:creationId xmlns:a16="http://schemas.microsoft.com/office/drawing/2014/main" id="{BC851F01-B092-93CD-71D2-03EBB79C8E07}"/>
              </a:ext>
            </a:extLst>
          </p:cNvPr>
          <p:cNvSpPr txBox="1"/>
          <p:nvPr/>
        </p:nvSpPr>
        <p:spPr>
          <a:xfrm>
            <a:off x="1332852" y="2169415"/>
            <a:ext cx="15648862" cy="5974649"/>
          </a:xfrm>
          <a:prstGeom prst="rect">
            <a:avLst/>
          </a:prstGeom>
          <a:noFill/>
        </p:spPr>
        <p:txBody>
          <a:bodyPr wrap="square" lIns="91440" tIns="45720" rIns="91440" bIns="45720" anchor="t">
            <a:spAutoFit/>
          </a:bodyPr>
          <a:lstStyle/>
          <a:p>
            <a:pPr>
              <a:lnSpc>
                <a:spcPct val="110000"/>
              </a:lnSpc>
            </a:pPr>
            <a:r>
              <a:rPr lang="ja-JP" altLang="en-US" sz="3200" b="1" dirty="0">
                <a:latin typeface="BIZ UDPゴシック" panose="020B0400000000000000" pitchFamily="50" charset="-128"/>
                <a:ea typeface="BIZ UDPゴシック" panose="020B0400000000000000" pitchFamily="50" charset="-128"/>
              </a:rPr>
              <a:t>成功点・課題の整理（事後レビュー）</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復旧後に初動～復旧までを振り返り、成功点と課題を明確化する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手順・技術・体制の観点で教訓を整理し、「改善記録表」にまとめる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1" dirty="0">
                <a:latin typeface="BIZ UDPゴシック" panose="020B0400000000000000" pitchFamily="50" charset="-128"/>
                <a:ea typeface="BIZ UDPゴシック" panose="020B0400000000000000" pitchFamily="50" charset="-128"/>
              </a:rPr>
              <a:t>改善項目の管理と反映</a:t>
            </a:r>
            <a:endParaRPr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各改善項目に 担当・期限・確認方法 を設定して管理する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改善結果は </a:t>
            </a:r>
            <a:r>
              <a:rPr lang="en-US" altLang="ja-JP" sz="3200" dirty="0">
                <a:latin typeface="BIZ UDPゴシック" panose="020B0400000000000000" pitchFamily="50" charset="-128"/>
                <a:ea typeface="BIZ UDPゴシック" panose="020B0400000000000000" pitchFamily="50" charset="-128"/>
              </a:rPr>
              <a:t>IT-BCP</a:t>
            </a:r>
            <a:r>
              <a:rPr lang="ja-JP" altLang="en-US" sz="3200" dirty="0">
                <a:latin typeface="BIZ UDPゴシック" panose="020B0400000000000000" pitchFamily="50" charset="-128"/>
                <a:ea typeface="BIZ UDPゴシック" panose="020B0400000000000000" pitchFamily="50" charset="-128"/>
              </a:rPr>
              <a:t>・手順書・関連文書へ反映し、経営層とも共有する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継続的改善の仕組み化</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改善効果を確認し、未実施項目は次年度計画へ繰り越す</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教訓を定例会や研修で共有し、組織全体の意識を向上させる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E52FC1E-262C-8CA5-A6EA-C891D19FADCE}"/>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P30</a:t>
            </a:r>
          </a:p>
        </p:txBody>
      </p:sp>
    </p:spTree>
    <p:extLst>
      <p:ext uri="{BB962C8B-B14F-4D97-AF65-F5344CB8AC3E}">
        <p14:creationId xmlns:p14="http://schemas.microsoft.com/office/powerpoint/2010/main" val="3385644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E90F-9044-5AAA-87E4-CBFBCB3C2ACC}"/>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94767D8-5F98-A0DB-40A6-5AF5E3F2ABB8}"/>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サイバーレジリエンス能力向上のための実践的な演習と訓練</a:t>
            </a:r>
          </a:p>
        </p:txBody>
      </p:sp>
      <p:sp>
        <p:nvSpPr>
          <p:cNvPr id="6" name="テキスト プレースホルダー 2">
            <a:extLst>
              <a:ext uri="{FF2B5EF4-FFF2-40B4-BE49-F238E27FC236}">
                <a16:creationId xmlns:a16="http://schemas.microsoft.com/office/drawing/2014/main" id="{A43373CB-A480-7DE4-28CA-3CB4314190B7}"/>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BBE0A89B-9FD0-9507-4912-99CC72A20B7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79B03AFD-AA76-79DD-E4A1-2886A0ACB867}"/>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E324454-22F5-5BBC-04A8-0D8D457BC80A}"/>
              </a:ext>
            </a:extLst>
          </p:cNvPr>
          <p:cNvSpPr txBox="1"/>
          <p:nvPr/>
        </p:nvSpPr>
        <p:spPr>
          <a:xfrm>
            <a:off x="1332852" y="2169415"/>
            <a:ext cx="15648862" cy="5974649"/>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文書化された </a:t>
            </a:r>
            <a:r>
              <a:rPr kumimoji="1" lang="en-US" altLang="ja-JP" sz="3200" dirty="0">
                <a:latin typeface="BIZ UDPゴシック" panose="020B0400000000000000" pitchFamily="50" charset="-128"/>
                <a:ea typeface="BIZ UDPゴシック" panose="020B0400000000000000" pitchFamily="50" charset="-128"/>
              </a:rPr>
              <a:t>IT-BCP</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IRP </a:t>
            </a:r>
            <a:r>
              <a:rPr kumimoji="1" lang="ja-JP" altLang="en-US" sz="3200" dirty="0">
                <a:latin typeface="BIZ UDPゴシック" panose="020B0400000000000000" pitchFamily="50" charset="-128"/>
                <a:ea typeface="BIZ UDPゴシック" panose="020B0400000000000000" pitchFamily="50" charset="-128"/>
              </a:rPr>
              <a:t>を実効的にするには、定期的な訓練・演習が必須であり、訓練は、計画の有効性検証、役割の明確化、習熟度向上に直結する。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対象別の訓練の推奨</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経営層向け：</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サイバーリスク判断や対外説明のシミュレーション訓練</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実務担当者向け：</a:t>
            </a:r>
            <a:r>
              <a:rPr kumimoji="1" lang="en-US" altLang="ja-JP" sz="3200" dirty="0">
                <a:latin typeface="BIZ UDPゴシック" panose="020B0400000000000000" pitchFamily="50" charset="-128"/>
                <a:ea typeface="BIZ UDPゴシック" panose="020B0400000000000000" pitchFamily="50" charset="-128"/>
              </a:rPr>
              <a:t>	CYDER</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RPCI</a:t>
            </a:r>
            <a:r>
              <a:rPr kumimoji="1" lang="ja-JP" altLang="en-US" sz="3200" dirty="0">
                <a:latin typeface="BIZ UDPゴシック" panose="020B0400000000000000" pitchFamily="50" charset="-128"/>
                <a:ea typeface="BIZ UDPゴシック" panose="020B0400000000000000" pitchFamily="50" charset="-128"/>
              </a:rPr>
              <a:t>などの実践的演習で封じ込め・復旧手順を習得</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人材育成の統合</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非専門人材も初期対応（報告・連絡・封じ込め補助）を行えるよう、「プラス・セキュリティ」などの基礎教育を継続する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中小企業では、これが外部専門家との橋渡し役として重要である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10" name="テキスト プレースホルダー 2">
            <a:extLst>
              <a:ext uri="{FF2B5EF4-FFF2-40B4-BE49-F238E27FC236}">
                <a16:creationId xmlns:a16="http://schemas.microsoft.com/office/drawing/2014/main" id="{8D38F4CE-C20F-4B38-0A00-34509DC6A4C3}"/>
              </a:ext>
            </a:extLst>
          </p:cNvPr>
          <p:cNvSpPr txBox="1">
            <a:spLocks/>
          </p:cNvSpPr>
          <p:nvPr/>
        </p:nvSpPr>
        <p:spPr>
          <a:xfrm>
            <a:off x="1343582" y="1605667"/>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サイバーレジリエンス能力向上のための演習と訓練</a:t>
            </a:r>
          </a:p>
        </p:txBody>
      </p:sp>
      <p:sp>
        <p:nvSpPr>
          <p:cNvPr id="5" name="テキスト ボックス 4">
            <a:extLst>
              <a:ext uri="{FF2B5EF4-FFF2-40B4-BE49-F238E27FC236}">
                <a16:creationId xmlns:a16="http://schemas.microsoft.com/office/drawing/2014/main" id="{9EDE77DC-E69A-EA5A-6403-23DB27C339DD}"/>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P31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P33</a:t>
            </a:r>
          </a:p>
        </p:txBody>
      </p:sp>
    </p:spTree>
    <p:extLst>
      <p:ext uri="{BB962C8B-B14F-4D97-AF65-F5344CB8AC3E}">
        <p14:creationId xmlns:p14="http://schemas.microsoft.com/office/powerpoint/2010/main" val="1895231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F2D99-A6F9-AE68-E63F-D6BE0DB63E37}"/>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56323F2-6208-62AA-7E96-F11066F58B5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サイバーレジリエンス能力向上のための実践的な演習と訓練</a:t>
            </a:r>
          </a:p>
        </p:txBody>
      </p:sp>
      <p:sp>
        <p:nvSpPr>
          <p:cNvPr id="6" name="テキスト プレースホルダー 2">
            <a:extLst>
              <a:ext uri="{FF2B5EF4-FFF2-40B4-BE49-F238E27FC236}">
                <a16:creationId xmlns:a16="http://schemas.microsoft.com/office/drawing/2014/main" id="{5AA8EE65-F5BC-2910-F1F4-966731BB5D6C}"/>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0914EAF1-DFBE-ABD8-4933-0926E2D14F8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C3613130-4053-839F-392F-EFC0B34C428E}"/>
              </a:ext>
            </a:extLst>
          </p:cNvPr>
          <p:cNvSpPr txBox="1">
            <a:spLocks/>
          </p:cNvSpPr>
          <p:nvPr/>
        </p:nvSpPr>
        <p:spPr>
          <a:xfrm>
            <a:off x="1566769" y="2077493"/>
            <a:ext cx="15564231"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IT-BCP</a:t>
            </a:r>
            <a:r>
              <a:rPr lang="ja-JP" altLang="en-US" sz="2800" dirty="0">
                <a:latin typeface="BIZ UDPゴシック" panose="020B0400000000000000" pitchFamily="50" charset="-128"/>
                <a:ea typeface="BIZ UDPゴシック" panose="020B0400000000000000" pitchFamily="50" charset="-128"/>
              </a:rPr>
              <a:t>におけるインシデント対応（</a:t>
            </a:r>
            <a:r>
              <a:rPr lang="en-US" altLang="ja-JP" sz="2800" dirty="0">
                <a:latin typeface="BIZ UDPゴシック" panose="020B0400000000000000" pitchFamily="50" charset="-128"/>
                <a:ea typeface="BIZ UDPゴシック" panose="020B0400000000000000" pitchFamily="50" charset="-128"/>
              </a:rPr>
              <a:t>IR</a:t>
            </a:r>
            <a:r>
              <a:rPr lang="ja-JP" altLang="en-US" sz="2800" dirty="0">
                <a:latin typeface="BIZ UDPゴシック" panose="020B0400000000000000" pitchFamily="50" charset="-128"/>
                <a:ea typeface="BIZ UDPゴシック" panose="020B0400000000000000" pitchFamily="50" charset="-128"/>
              </a:rPr>
              <a:t>）体制の実践ステップと教訓の反映</a:t>
            </a:r>
          </a:p>
        </p:txBody>
      </p:sp>
      <p:graphicFrame>
        <p:nvGraphicFramePr>
          <p:cNvPr id="5" name="表 4">
            <a:extLst>
              <a:ext uri="{FF2B5EF4-FFF2-40B4-BE49-F238E27FC236}">
                <a16:creationId xmlns:a16="http://schemas.microsoft.com/office/drawing/2014/main" id="{B80D8977-B868-C422-829B-D89B6A8CD344}"/>
              </a:ext>
            </a:extLst>
          </p:cNvPr>
          <p:cNvGraphicFramePr>
            <a:graphicFrameLocks noGrp="1"/>
          </p:cNvGraphicFramePr>
          <p:nvPr>
            <p:extLst>
              <p:ext uri="{D42A27DB-BD31-4B8C-83A1-F6EECF244321}">
                <p14:modId xmlns:p14="http://schemas.microsoft.com/office/powerpoint/2010/main" val="2628254427"/>
              </p:ext>
            </p:extLst>
          </p:nvPr>
        </p:nvGraphicFramePr>
        <p:xfrm>
          <a:off x="1707318" y="2704563"/>
          <a:ext cx="15397924" cy="6665378"/>
        </p:xfrm>
        <a:graphic>
          <a:graphicData uri="http://schemas.openxmlformats.org/drawingml/2006/table">
            <a:tbl>
              <a:tblPr firstRow="1" bandRow="1">
                <a:tableStyleId>{5C22544A-7EE6-4342-B048-85BDC9FD1C3A}</a:tableStyleId>
              </a:tblPr>
              <a:tblGrid>
                <a:gridCol w="3689630">
                  <a:extLst>
                    <a:ext uri="{9D8B030D-6E8A-4147-A177-3AD203B41FA5}">
                      <a16:colId xmlns:a16="http://schemas.microsoft.com/office/drawing/2014/main" val="3707433289"/>
                    </a:ext>
                  </a:extLst>
                </a:gridCol>
                <a:gridCol w="5277678">
                  <a:extLst>
                    <a:ext uri="{9D8B030D-6E8A-4147-A177-3AD203B41FA5}">
                      <a16:colId xmlns:a16="http://schemas.microsoft.com/office/drawing/2014/main" val="2662950708"/>
                    </a:ext>
                  </a:extLst>
                </a:gridCol>
                <a:gridCol w="6430616">
                  <a:extLst>
                    <a:ext uri="{9D8B030D-6E8A-4147-A177-3AD203B41FA5}">
                      <a16:colId xmlns:a16="http://schemas.microsoft.com/office/drawing/2014/main" val="2315629150"/>
                    </a:ext>
                  </a:extLst>
                </a:gridCol>
              </a:tblGrid>
              <a:tr h="940004">
                <a:tc>
                  <a:txBody>
                    <a:bodyPr/>
                    <a:lstStyle/>
                    <a:p>
                      <a:pPr marL="0" indent="0" algn="ctr">
                        <a:lnSpc>
                          <a:spcPct val="110000"/>
                        </a:lnSpc>
                        <a:buNone/>
                      </a:pPr>
                      <a:r>
                        <a:rPr lang="ja-JP" altLang="en-US"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ステップ</a:t>
                      </a:r>
                      <a:endParaRPr lang="en-US" alt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A72E"/>
                    </a:solidFill>
                  </a:tcPr>
                </a:tc>
                <a:tc>
                  <a:txBody>
                    <a:bodyPr/>
                    <a:lstStyle/>
                    <a:p>
                      <a:pPr indent="152400" algn="ctr">
                        <a:lnSpc>
                          <a:spcPct val="110000"/>
                        </a:lnSpc>
                        <a:buNone/>
                      </a:pP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実践内容の概要</a:t>
                      </a:r>
                      <a:endParaRPr lang="en-US" alt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ctr">
                        <a:lnSpc>
                          <a:spcPct val="110000"/>
                        </a:lnSpc>
                        <a:buNone/>
                      </a:pP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（サイバーレジリエンス視点）</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indent="152400" algn="ctr">
                        <a:lnSpc>
                          <a:spcPct val="110000"/>
                        </a:lnSpc>
                        <a:buNone/>
                      </a:pP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サイバーレジリエンス能力への貢献</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58497073"/>
                  </a:ext>
                </a:extLst>
              </a:tr>
              <a:tr h="1531240">
                <a:tc>
                  <a:txBody>
                    <a:bodyPr/>
                    <a:lstStyle/>
                    <a:p>
                      <a:pPr marL="0" indent="0" algn="ctr">
                        <a:lnSpc>
                          <a:spcPct val="110000"/>
                        </a:lnSpc>
                        <a:buNone/>
                        <a:tabLst>
                          <a:tab pos="1162050" algn="l"/>
                        </a:tabLst>
                      </a:pPr>
                      <a:r>
                        <a:rPr 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準備・計画</a:t>
                      </a: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p>
                    <a:p>
                      <a:pPr marL="0" indent="0" algn="ctr">
                        <a:lnSpc>
                          <a:spcPct val="110000"/>
                        </a:lnSpc>
                        <a:buNone/>
                        <a:tabLst>
                          <a:tab pos="1162050" algn="l"/>
                        </a:tabLst>
                      </a:pP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(Plan)</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IT-BCP/IRP</a:t>
                      </a: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策定、</a:t>
                      </a:r>
                      <a:r>
                        <a:rPr 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RTO/RPO</a:t>
                      </a: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設定、体制構築、演習実施</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事態発生時の対応能力と迅速性の確保</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397185"/>
                  </a:ext>
                </a:extLst>
              </a:tr>
              <a:tr h="1420894">
                <a:tc>
                  <a:txBody>
                    <a:bodyPr/>
                    <a:lstStyle/>
                    <a:p>
                      <a:pPr marL="0" indent="0" algn="ctr">
                        <a:lnSpc>
                          <a:spcPct val="110000"/>
                        </a:lnSpc>
                        <a:buNone/>
                        <a:tabLst>
                          <a:tab pos="1162050" algn="l"/>
                        </a:tabLst>
                      </a:pPr>
                      <a:r>
                        <a:rPr 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検知・分析</a:t>
                      </a: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(Detect/Analyze)</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脅威の早期検知と影響範囲の特定、ログ保全</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被害拡大の防止（封じ込め）</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406996"/>
                  </a:ext>
                </a:extLst>
              </a:tr>
              <a:tr h="1373450">
                <a:tc>
                  <a:txBody>
                    <a:bodyPr/>
                    <a:lstStyle/>
                    <a:p>
                      <a:pPr marL="0" indent="0" algn="ctr">
                        <a:lnSpc>
                          <a:spcPct val="110000"/>
                        </a:lnSpc>
                        <a:buNone/>
                        <a:tabLst>
                          <a:tab pos="1162050" algn="l"/>
                        </a:tabLst>
                      </a:pPr>
                      <a:r>
                        <a:rPr 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復旧・回復</a:t>
                      </a: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(Recover)</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システムの復元、サービス再開、恒久対策の実施</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タイムリーな事業の再開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5116271"/>
                  </a:ext>
                </a:extLst>
              </a:tr>
              <a:tr h="1373450">
                <a:tc>
                  <a:txBody>
                    <a:bodyPr/>
                    <a:lstStyle/>
                    <a:p>
                      <a:pPr marL="0" indent="0" algn="ctr">
                        <a:lnSpc>
                          <a:spcPct val="110000"/>
                        </a:lnSpc>
                        <a:buNone/>
                        <a:tabLst>
                          <a:tab pos="1162050" algn="l"/>
                        </a:tabLst>
                      </a:pPr>
                      <a:r>
                        <a:rPr 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改善・教訓</a:t>
                      </a:r>
                      <a:r>
                        <a:rPr 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(Improve)</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事後評価に基づく再発防止策の実施、ポリシー改訂、訓練見直し</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0000"/>
                        </a:lnSpc>
                        <a:buNone/>
                        <a:tabLst>
                          <a:tab pos="1162050" algn="l"/>
                        </a:tabLst>
                      </a:pPr>
                      <a:r>
                        <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組織全体のレジリエンス向上と適応性の獲得</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55046"/>
                  </a:ext>
                </a:extLst>
              </a:tr>
            </a:tbl>
          </a:graphicData>
        </a:graphic>
      </p:graphicFrame>
      <p:sp>
        <p:nvSpPr>
          <p:cNvPr id="4" name="テキスト ボックス 3">
            <a:extLst>
              <a:ext uri="{FF2B5EF4-FFF2-40B4-BE49-F238E27FC236}">
                <a16:creationId xmlns:a16="http://schemas.microsoft.com/office/drawing/2014/main" id="{5D6ACC81-BD10-E6CC-A04E-40A1B7B14597}"/>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P31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P33</a:t>
            </a:r>
          </a:p>
        </p:txBody>
      </p:sp>
    </p:spTree>
    <p:extLst>
      <p:ext uri="{BB962C8B-B14F-4D97-AF65-F5344CB8AC3E}">
        <p14:creationId xmlns:p14="http://schemas.microsoft.com/office/powerpoint/2010/main" val="3971027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05215-5B7E-19D4-AC03-3D6EFC61813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E456DEA8-1AA5-BC57-9FCC-92A30E0290EE}"/>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サイバーレジリエンス能力向上のための実践的な演習と訓練</a:t>
            </a:r>
          </a:p>
        </p:txBody>
      </p:sp>
      <p:sp>
        <p:nvSpPr>
          <p:cNvPr id="6" name="テキスト プレースホルダー 2">
            <a:extLst>
              <a:ext uri="{FF2B5EF4-FFF2-40B4-BE49-F238E27FC236}">
                <a16:creationId xmlns:a16="http://schemas.microsoft.com/office/drawing/2014/main" id="{B6697FF2-00D0-A163-126B-5F1258CB9D46}"/>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2" name="object 40">
            <a:extLst>
              <a:ext uri="{FF2B5EF4-FFF2-40B4-BE49-F238E27FC236}">
                <a16:creationId xmlns:a16="http://schemas.microsoft.com/office/drawing/2014/main" id="{D393628B-A9EB-EA74-4333-01A32166F67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プレースホルダー 2">
            <a:extLst>
              <a:ext uri="{FF2B5EF4-FFF2-40B4-BE49-F238E27FC236}">
                <a16:creationId xmlns:a16="http://schemas.microsoft.com/office/drawing/2014/main" id="{0AC6B2CB-728B-F9F8-623D-3298EBB1CC5A}"/>
              </a:ext>
            </a:extLst>
          </p:cNvPr>
          <p:cNvSpPr txBox="1">
            <a:spLocks/>
          </p:cNvSpPr>
          <p:nvPr/>
        </p:nvSpPr>
        <p:spPr>
          <a:xfrm>
            <a:off x="1332851" y="16078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訓練・教育のおける定着のための実践的な手順</a:t>
            </a:r>
          </a:p>
        </p:txBody>
      </p:sp>
      <p:sp>
        <p:nvSpPr>
          <p:cNvPr id="4" name="テキスト ボックス 3">
            <a:extLst>
              <a:ext uri="{FF2B5EF4-FFF2-40B4-BE49-F238E27FC236}">
                <a16:creationId xmlns:a16="http://schemas.microsoft.com/office/drawing/2014/main" id="{6B4A82F4-96F0-4A1D-3096-A8736537234C}"/>
              </a:ext>
            </a:extLst>
          </p:cNvPr>
          <p:cNvSpPr txBox="1"/>
          <p:nvPr/>
        </p:nvSpPr>
        <p:spPr>
          <a:xfrm>
            <a:off x="1332852" y="2169415"/>
            <a:ext cx="15648862" cy="7058022"/>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訓練・教育の実施方法</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組織の成熟度に合わせて 机上 → 模擬 → 外部演習 を段階的に導入する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訓練目的・対象・頻度（年</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回以上）を明確化する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訓練結果の活用</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訓練後は評価表で改善点（連絡体制・判断・文書整合性）を整理する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結果を </a:t>
            </a:r>
            <a:r>
              <a:rPr kumimoji="1" lang="en-US" altLang="ja-JP" sz="3200" dirty="0">
                <a:latin typeface="BIZ UDPゴシック" panose="020B0400000000000000" pitchFamily="50" charset="-128"/>
                <a:ea typeface="BIZ UDPゴシック" panose="020B0400000000000000" pitchFamily="50" charset="-128"/>
              </a:rPr>
              <a:t>IT-BCP </a:t>
            </a:r>
            <a:r>
              <a:rPr kumimoji="1" lang="ja-JP" altLang="en-US" sz="3200" dirty="0">
                <a:latin typeface="BIZ UDPゴシック" panose="020B0400000000000000" pitchFamily="50" charset="-128"/>
                <a:ea typeface="BIZ UDPゴシック" panose="020B0400000000000000" pitchFamily="50" charset="-128"/>
              </a:rPr>
              <a:t>に添付し、次回改善サイクルへ反映 → レジリエンス向上に直結する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外部支援の活用</a:t>
            </a:r>
            <a:endParaRPr kumimoji="1" lang="en-US" altLang="ja-JP" sz="32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IPA</a:t>
            </a:r>
            <a:r>
              <a:rPr kumimoji="1" lang="ja-JP" altLang="en-US" sz="3200" dirty="0">
                <a:latin typeface="BIZ UDPゴシック" panose="020B0400000000000000" pitchFamily="50" charset="-128"/>
                <a:ea typeface="BIZ UDPゴシック" panose="020B0400000000000000" pitchFamily="50" charset="-128"/>
              </a:rPr>
              <a:t>：サイバー演習教材・</a:t>
            </a:r>
            <a:r>
              <a:rPr kumimoji="1" lang="en-US" altLang="ja-JP" sz="3200" dirty="0">
                <a:latin typeface="BIZ UDPゴシック" panose="020B0400000000000000" pitchFamily="50" charset="-128"/>
                <a:ea typeface="BIZ UDPゴシック" panose="020B0400000000000000" pitchFamily="50" charset="-128"/>
              </a:rPr>
              <a:t>CYDER</a:t>
            </a:r>
          </a:p>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NCO</a:t>
            </a:r>
            <a:r>
              <a:rPr kumimoji="1" lang="ja-JP" altLang="en-US" sz="3200" dirty="0">
                <a:latin typeface="BIZ UDPゴシック" panose="020B0400000000000000" pitchFamily="50" charset="-128"/>
                <a:ea typeface="BIZ UDPゴシック" panose="020B0400000000000000" pitchFamily="50" charset="-128"/>
              </a:rPr>
              <a:t>：演習モデル・訓練シナリオ</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地域組織：商工会等との合同訓練</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外部支援</a:t>
            </a:r>
            <a:r>
              <a:rPr lang="ja-JP" altLang="en-US" sz="3200" dirty="0">
                <a:latin typeface="BIZ UDPゴシック" panose="020B0400000000000000" pitchFamily="50" charset="-128"/>
                <a:ea typeface="BIZ UDPゴシック" panose="020B0400000000000000" pitchFamily="50" charset="-128"/>
              </a:rPr>
              <a:t>の</a:t>
            </a:r>
            <a:r>
              <a:rPr kumimoji="1" lang="ja-JP" altLang="en-US" sz="3200" dirty="0">
                <a:latin typeface="BIZ UDPゴシック" panose="020B0400000000000000" pitchFamily="50" charset="-128"/>
                <a:ea typeface="BIZ UDPゴシック" panose="020B0400000000000000" pitchFamily="50" charset="-128"/>
              </a:rPr>
              <a:t>活用で、小規模でも現実的な訓練環境を構築できる。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DC5EC71-65C2-7128-549A-B491C9330D9D}"/>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28-4.】</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P31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P33</a:t>
            </a:r>
          </a:p>
        </p:txBody>
      </p:sp>
    </p:spTree>
    <p:extLst>
      <p:ext uri="{BB962C8B-B14F-4D97-AF65-F5344CB8AC3E}">
        <p14:creationId xmlns:p14="http://schemas.microsoft.com/office/powerpoint/2010/main" val="1114582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57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E2DAF-F38D-EFBB-3D1B-ECAB5566044B}"/>
              </a:ext>
            </a:extLst>
          </p:cNvPr>
          <p:cNvSpPr>
            <a:spLocks noGrp="1"/>
          </p:cNvSpPr>
          <p:nvPr>
            <p:ph type="title"/>
          </p:nvPr>
        </p:nvSpPr>
        <p:spPr/>
        <p:txBody>
          <a:bodyPr/>
          <a:lstStyle/>
          <a:p>
            <a:r>
              <a:rPr kumimoji="1" lang="ja-JP" altLang="en-US" b="1" dirty="0"/>
              <a:t>スケジュール</a:t>
            </a:r>
          </a:p>
        </p:txBody>
      </p:sp>
      <p:sp>
        <p:nvSpPr>
          <p:cNvPr id="4" name="テキスト ボックス 3">
            <a:extLst>
              <a:ext uri="{FF2B5EF4-FFF2-40B4-BE49-F238E27FC236}">
                <a16:creationId xmlns:a16="http://schemas.microsoft.com/office/drawing/2014/main" id="{8E5EEBB2-FD38-FE43-FBCC-EA577692C9BB}"/>
              </a:ext>
            </a:extLst>
          </p:cNvPr>
          <p:cNvSpPr txBox="1"/>
          <p:nvPr/>
        </p:nvSpPr>
        <p:spPr>
          <a:xfrm>
            <a:off x="1304424" y="2450751"/>
            <a:ext cx="2472152" cy="18158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セミナー</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ワークショップ</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（全１０回）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矢印: 五方向 22">
            <a:extLst>
              <a:ext uri="{FF2B5EF4-FFF2-40B4-BE49-F238E27FC236}">
                <a16:creationId xmlns:a16="http://schemas.microsoft.com/office/drawing/2014/main" id="{69B2FDEB-6911-70AD-0141-712054A1FE0F}"/>
              </a:ext>
            </a:extLst>
          </p:cNvPr>
          <p:cNvSpPr/>
          <p:nvPr/>
        </p:nvSpPr>
        <p:spPr>
          <a:xfrm>
            <a:off x="3820399" y="4532647"/>
            <a:ext cx="1252017" cy="1650770"/>
          </a:xfrm>
          <a:prstGeom prst="homePlate">
            <a:avLst>
              <a:gd name="adj" fmla="val 24005"/>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１回目</a:t>
            </a:r>
          </a:p>
        </p:txBody>
      </p:sp>
      <p:sp>
        <p:nvSpPr>
          <p:cNvPr id="6" name="テキスト ボックス 5">
            <a:extLst>
              <a:ext uri="{FF2B5EF4-FFF2-40B4-BE49-F238E27FC236}">
                <a16:creationId xmlns:a16="http://schemas.microsoft.com/office/drawing/2014/main" id="{64D7CA85-B252-43E9-222E-73EB72786DE2}"/>
              </a:ext>
            </a:extLst>
          </p:cNvPr>
          <p:cNvSpPr txBox="1"/>
          <p:nvPr/>
        </p:nvSpPr>
        <p:spPr>
          <a:xfrm>
            <a:off x="1884689" y="6977008"/>
            <a:ext cx="126188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事例集</a:t>
            </a:r>
          </a:p>
        </p:txBody>
      </p:sp>
      <p:sp>
        <p:nvSpPr>
          <p:cNvPr id="7" name="正方形/長方形 6">
            <a:extLst>
              <a:ext uri="{FF2B5EF4-FFF2-40B4-BE49-F238E27FC236}">
                <a16:creationId xmlns:a16="http://schemas.microsoft.com/office/drawing/2014/main" id="{F8102222-87DA-9752-16B9-39473B17E0A7}"/>
              </a:ext>
            </a:extLst>
          </p:cNvPr>
          <p:cNvSpPr/>
          <p:nvPr/>
        </p:nvSpPr>
        <p:spPr>
          <a:xfrm>
            <a:off x="1260603" y="1726286"/>
            <a:ext cx="2559796" cy="576000"/>
          </a:xfrm>
          <a:prstGeom prst="rect">
            <a:avLst/>
          </a:prstGeom>
          <a:solidFill>
            <a:srgbClr val="008458"/>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支援内容</a:t>
            </a:r>
            <a:endParaRPr kumimoji="0" lang="en-US" altLang="ja-JP"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8" name="グループ化 7">
            <a:extLst>
              <a:ext uri="{FF2B5EF4-FFF2-40B4-BE49-F238E27FC236}">
                <a16:creationId xmlns:a16="http://schemas.microsoft.com/office/drawing/2014/main" id="{AC50C005-9BF7-302F-0329-8F7E3ED7D0C7}"/>
              </a:ext>
            </a:extLst>
          </p:cNvPr>
          <p:cNvGrpSpPr/>
          <p:nvPr/>
        </p:nvGrpSpPr>
        <p:grpSpPr>
          <a:xfrm>
            <a:off x="3820399" y="1726286"/>
            <a:ext cx="12913082" cy="576000"/>
            <a:chOff x="2970841" y="2190499"/>
            <a:chExt cx="13784690" cy="601438"/>
          </a:xfrm>
        </p:grpSpPr>
        <p:sp>
          <p:nvSpPr>
            <p:cNvPr id="9" name="正方形/長方形 8">
              <a:extLst>
                <a:ext uri="{FF2B5EF4-FFF2-40B4-BE49-F238E27FC236}">
                  <a16:creationId xmlns:a16="http://schemas.microsoft.com/office/drawing/2014/main" id="{816ACC56-123E-9A54-850E-BFA6600A6035}"/>
                </a:ext>
              </a:extLst>
            </p:cNvPr>
            <p:cNvSpPr/>
            <p:nvPr/>
          </p:nvSpPr>
          <p:spPr>
            <a:xfrm>
              <a:off x="2970841" y="2193995"/>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475D649F-6F48-B68B-722F-7565B0C7F868}"/>
                </a:ext>
              </a:extLst>
            </p:cNvPr>
            <p:cNvSpPr/>
            <p:nvPr/>
          </p:nvSpPr>
          <p:spPr>
            <a:xfrm>
              <a:off x="449514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A56DE69D-2BDA-1800-6EBC-1548D30D8834}"/>
                </a:ext>
              </a:extLst>
            </p:cNvPr>
            <p:cNvSpPr/>
            <p:nvPr/>
          </p:nvSpPr>
          <p:spPr>
            <a:xfrm>
              <a:off x="602564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a:extLst>
                <a:ext uri="{FF2B5EF4-FFF2-40B4-BE49-F238E27FC236}">
                  <a16:creationId xmlns:a16="http://schemas.microsoft.com/office/drawing/2014/main" id="{8E1A3021-5524-5FBB-2B5C-F79C164DF911}"/>
                </a:ext>
              </a:extLst>
            </p:cNvPr>
            <p:cNvSpPr/>
            <p:nvPr/>
          </p:nvSpPr>
          <p:spPr>
            <a:xfrm>
              <a:off x="755048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7EB24036-3357-E571-70AC-3558317F67E0}"/>
                </a:ext>
              </a:extLst>
            </p:cNvPr>
            <p:cNvSpPr/>
            <p:nvPr/>
          </p:nvSpPr>
          <p:spPr>
            <a:xfrm>
              <a:off x="9084588"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6CC68884-74D4-89C5-D7E2-D4AC72506D68}"/>
                </a:ext>
              </a:extLst>
            </p:cNvPr>
            <p:cNvSpPr/>
            <p:nvPr/>
          </p:nvSpPr>
          <p:spPr>
            <a:xfrm>
              <a:off x="10618081"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9223456C-A52D-9E88-6DC4-6CF88F84C728}"/>
                </a:ext>
              </a:extLst>
            </p:cNvPr>
            <p:cNvSpPr/>
            <p:nvPr/>
          </p:nvSpPr>
          <p:spPr>
            <a:xfrm>
              <a:off x="12152686"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a:extLst>
                <a:ext uri="{FF2B5EF4-FFF2-40B4-BE49-F238E27FC236}">
                  <a16:creationId xmlns:a16="http://schemas.microsoft.com/office/drawing/2014/main" id="{6A5E6C7D-D3F2-F96F-4DD6-D2570812CF48}"/>
                </a:ext>
              </a:extLst>
            </p:cNvPr>
            <p:cNvSpPr/>
            <p:nvPr/>
          </p:nvSpPr>
          <p:spPr>
            <a:xfrm>
              <a:off x="1368550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08E9AF81-6006-35B2-0B1C-AE10E8B68CDB}"/>
                </a:ext>
              </a:extLst>
            </p:cNvPr>
            <p:cNvSpPr/>
            <p:nvPr/>
          </p:nvSpPr>
          <p:spPr>
            <a:xfrm>
              <a:off x="15218334"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18" name="直線コネクタ 17">
            <a:extLst>
              <a:ext uri="{FF2B5EF4-FFF2-40B4-BE49-F238E27FC236}">
                <a16:creationId xmlns:a16="http://schemas.microsoft.com/office/drawing/2014/main" id="{4EA1088C-9799-53FF-25A2-06C5161E1190}"/>
              </a:ext>
            </a:extLst>
          </p:cNvPr>
          <p:cNvCxnSpPr>
            <a:cxnSpLocks/>
          </p:cNvCxnSpPr>
          <p:nvPr/>
        </p:nvCxnSpPr>
        <p:spPr>
          <a:xfrm>
            <a:off x="1258805" y="4415621"/>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C675CE9-8F08-9076-C889-8FB957A4F3C3}"/>
              </a:ext>
            </a:extLst>
          </p:cNvPr>
          <p:cNvSpPr txBox="1"/>
          <p:nvPr/>
        </p:nvSpPr>
        <p:spPr>
          <a:xfrm>
            <a:off x="1525617" y="4891892"/>
            <a:ext cx="198003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専門家派遣</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（全４回）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0" name="直線コネクタ 19">
            <a:extLst>
              <a:ext uri="{FF2B5EF4-FFF2-40B4-BE49-F238E27FC236}">
                <a16:creationId xmlns:a16="http://schemas.microsoft.com/office/drawing/2014/main" id="{AD13ACA3-EC7D-1806-0CB4-541BF7B74D31}"/>
              </a:ext>
            </a:extLst>
          </p:cNvPr>
          <p:cNvCxnSpPr>
            <a:cxnSpLocks/>
          </p:cNvCxnSpPr>
          <p:nvPr/>
        </p:nvCxnSpPr>
        <p:spPr>
          <a:xfrm>
            <a:off x="1347848" y="6300440"/>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1" name="矢印: 五方向 72">
            <a:extLst>
              <a:ext uri="{FF2B5EF4-FFF2-40B4-BE49-F238E27FC236}">
                <a16:creationId xmlns:a16="http://schemas.microsoft.com/office/drawing/2014/main" id="{F95EF4CE-31D1-1C10-1949-0168649698C8}"/>
              </a:ext>
            </a:extLst>
          </p:cNvPr>
          <p:cNvSpPr/>
          <p:nvPr/>
        </p:nvSpPr>
        <p:spPr>
          <a:xfrm>
            <a:off x="6281845" y="4513061"/>
            <a:ext cx="2015560" cy="1650770"/>
          </a:xfrm>
          <a:prstGeom prst="homePlate">
            <a:avLst>
              <a:gd name="adj" fmla="val 19430"/>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２回目</a:t>
            </a:r>
          </a:p>
        </p:txBody>
      </p:sp>
      <p:sp>
        <p:nvSpPr>
          <p:cNvPr id="22" name="矢印: 五方向 73">
            <a:extLst>
              <a:ext uri="{FF2B5EF4-FFF2-40B4-BE49-F238E27FC236}">
                <a16:creationId xmlns:a16="http://schemas.microsoft.com/office/drawing/2014/main" id="{F972628D-17BF-F226-7A52-CCDF90C974FE}"/>
              </a:ext>
            </a:extLst>
          </p:cNvPr>
          <p:cNvSpPr/>
          <p:nvPr/>
        </p:nvSpPr>
        <p:spPr>
          <a:xfrm>
            <a:off x="8301301" y="4532645"/>
            <a:ext cx="2563791"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３回目</a:t>
            </a:r>
          </a:p>
        </p:txBody>
      </p:sp>
      <p:sp>
        <p:nvSpPr>
          <p:cNvPr id="23" name="矢印: 五方向 74">
            <a:extLst>
              <a:ext uri="{FF2B5EF4-FFF2-40B4-BE49-F238E27FC236}">
                <a16:creationId xmlns:a16="http://schemas.microsoft.com/office/drawing/2014/main" id="{A20150BE-36B8-E50D-D978-60A03F3171A7}"/>
              </a:ext>
            </a:extLst>
          </p:cNvPr>
          <p:cNvSpPr/>
          <p:nvPr/>
        </p:nvSpPr>
        <p:spPr>
          <a:xfrm>
            <a:off x="10988913" y="4515783"/>
            <a:ext cx="3065172"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４回目</a:t>
            </a:r>
          </a:p>
        </p:txBody>
      </p:sp>
      <p:cxnSp>
        <p:nvCxnSpPr>
          <p:cNvPr id="24" name="直線コネクタ 23">
            <a:extLst>
              <a:ext uri="{FF2B5EF4-FFF2-40B4-BE49-F238E27FC236}">
                <a16:creationId xmlns:a16="http://schemas.microsoft.com/office/drawing/2014/main" id="{D1FE0F1E-08F8-6325-81E7-8BDDF9837261}"/>
              </a:ext>
            </a:extLst>
          </p:cNvPr>
          <p:cNvCxnSpPr>
            <a:cxnSpLocks/>
          </p:cNvCxnSpPr>
          <p:nvPr/>
        </p:nvCxnSpPr>
        <p:spPr>
          <a:xfrm>
            <a:off x="1380988" y="8121032"/>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5" name="矢印: 五方向 78">
            <a:extLst>
              <a:ext uri="{FF2B5EF4-FFF2-40B4-BE49-F238E27FC236}">
                <a16:creationId xmlns:a16="http://schemas.microsoft.com/office/drawing/2014/main" id="{17525CF3-E712-EE10-7CBF-B05FD039CD47}"/>
              </a:ext>
            </a:extLst>
          </p:cNvPr>
          <p:cNvSpPr/>
          <p:nvPr/>
        </p:nvSpPr>
        <p:spPr>
          <a:xfrm>
            <a:off x="11630086" y="6417464"/>
            <a:ext cx="2423999"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ご参加</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いただいた</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企業様への取材</a:t>
            </a:r>
          </a:p>
        </p:txBody>
      </p:sp>
      <p:sp>
        <p:nvSpPr>
          <p:cNvPr id="26" name="矢印: 五方向 79">
            <a:extLst>
              <a:ext uri="{FF2B5EF4-FFF2-40B4-BE49-F238E27FC236}">
                <a16:creationId xmlns:a16="http://schemas.microsoft.com/office/drawing/2014/main" id="{8FB9F9BA-E3DE-2A27-741E-26A8469C5A35}"/>
              </a:ext>
            </a:extLst>
          </p:cNvPr>
          <p:cNvSpPr/>
          <p:nvPr/>
        </p:nvSpPr>
        <p:spPr>
          <a:xfrm>
            <a:off x="14054085" y="6395298"/>
            <a:ext cx="1947552" cy="1633905"/>
          </a:xfrm>
          <a:prstGeom prst="homePlate">
            <a:avLst>
              <a:gd name="adj" fmla="val 29634"/>
            </a:avLst>
          </a:prstGeom>
          <a:solidFill>
            <a:schemeClr val="bg1"/>
          </a:solidFill>
          <a:ln w="12700" cap="flat" cmpd="sng" algn="ctr">
            <a:solidFill>
              <a:srgbClr val="008458"/>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事例集</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作成期間</a:t>
            </a:r>
          </a:p>
        </p:txBody>
      </p:sp>
      <p:sp>
        <p:nvSpPr>
          <p:cNvPr id="27" name="矢印: 五方向 80">
            <a:extLst>
              <a:ext uri="{FF2B5EF4-FFF2-40B4-BE49-F238E27FC236}">
                <a16:creationId xmlns:a16="http://schemas.microsoft.com/office/drawing/2014/main" id="{0946E76D-65C5-9939-B544-8390DDCF5879}"/>
              </a:ext>
            </a:extLst>
          </p:cNvPr>
          <p:cNvSpPr/>
          <p:nvPr/>
        </p:nvSpPr>
        <p:spPr>
          <a:xfrm>
            <a:off x="16053067" y="6395298"/>
            <a:ext cx="850033"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公表</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３月下旬～</a:t>
            </a:r>
          </a:p>
        </p:txBody>
      </p:sp>
      <p:sp>
        <p:nvSpPr>
          <p:cNvPr id="28" name="テキスト ボックス 27">
            <a:extLst>
              <a:ext uri="{FF2B5EF4-FFF2-40B4-BE49-F238E27FC236}">
                <a16:creationId xmlns:a16="http://schemas.microsoft.com/office/drawing/2014/main" id="{85523AA5-C439-8AAD-9AA2-6C0C476B19E8}"/>
              </a:ext>
            </a:extLst>
          </p:cNvPr>
          <p:cNvSpPr txBox="1"/>
          <p:nvPr/>
        </p:nvSpPr>
        <p:spPr>
          <a:xfrm>
            <a:off x="4289622"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7/25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E8C5D31-B509-B9C5-7988-AC9D97D0BAE9}"/>
              </a:ext>
            </a:extLst>
          </p:cNvPr>
          <p:cNvSpPr txBox="1"/>
          <p:nvPr/>
        </p:nvSpPr>
        <p:spPr>
          <a:xfrm>
            <a:off x="5215677" y="2888432"/>
            <a:ext cx="6495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8/8</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D0646D9-7023-DC84-7D2A-607C627EECC2}"/>
              </a:ext>
            </a:extLst>
          </p:cNvPr>
          <p:cNvSpPr txBox="1"/>
          <p:nvPr/>
        </p:nvSpPr>
        <p:spPr>
          <a:xfrm>
            <a:off x="5877847"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水</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535BF81A-26B6-921A-AD67-BE96D7817AD4}"/>
              </a:ext>
            </a:extLst>
          </p:cNvPr>
          <p:cNvSpPr txBox="1"/>
          <p:nvPr/>
        </p:nvSpPr>
        <p:spPr>
          <a:xfrm>
            <a:off x="6664996"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9/11</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C660BB87-B727-DEA6-EF70-C92CA8852D00}"/>
              </a:ext>
            </a:extLst>
          </p:cNvPr>
          <p:cNvSpPr txBox="1"/>
          <p:nvPr/>
        </p:nvSpPr>
        <p:spPr>
          <a:xfrm>
            <a:off x="7363099"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2C65B775-7A7F-D568-5944-5FDA1673DC35}"/>
              </a:ext>
            </a:extLst>
          </p:cNvPr>
          <p:cNvSpPr txBox="1"/>
          <p:nvPr/>
        </p:nvSpPr>
        <p:spPr>
          <a:xfrm>
            <a:off x="8199855"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10/10</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0A34A1FD-4651-1F42-5DCF-274F4DFE3FBF}"/>
              </a:ext>
            </a:extLst>
          </p:cNvPr>
          <p:cNvSpPr txBox="1"/>
          <p:nvPr/>
        </p:nvSpPr>
        <p:spPr>
          <a:xfrm>
            <a:off x="9014545" y="2888432"/>
            <a:ext cx="9701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1BF7FD9E-D2E0-B81D-2CE6-62A0E54F5058}"/>
              </a:ext>
            </a:extLst>
          </p:cNvPr>
          <p:cNvSpPr txBox="1"/>
          <p:nvPr/>
        </p:nvSpPr>
        <p:spPr>
          <a:xfrm>
            <a:off x="9892426" y="2888432"/>
            <a:ext cx="912429"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11/17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9B8A3A25-075C-38B2-A113-F9325F5380A7}"/>
              </a:ext>
            </a:extLst>
          </p:cNvPr>
          <p:cNvSpPr txBox="1"/>
          <p:nvPr/>
        </p:nvSpPr>
        <p:spPr>
          <a:xfrm>
            <a:off x="11233461"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12/12</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EF8A7CA2-5FAE-017A-AEA1-A6B1978A05FA}"/>
              </a:ext>
            </a:extLst>
          </p:cNvPr>
          <p:cNvSpPr txBox="1"/>
          <p:nvPr/>
        </p:nvSpPr>
        <p:spPr>
          <a:xfrm>
            <a:off x="12787093"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1/16</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9471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4" name="表 5">
            <a:extLst>
              <a:ext uri="{FF2B5EF4-FFF2-40B4-BE49-F238E27FC236}">
                <a16:creationId xmlns:a16="http://schemas.microsoft.com/office/drawing/2014/main" id="{17A7CB37-F70F-776E-8936-481DD22882DF}"/>
              </a:ext>
            </a:extLst>
          </p:cNvPr>
          <p:cNvGraphicFramePr>
            <a:graphicFrameLocks noGrp="1"/>
          </p:cNvGraphicFramePr>
          <p:nvPr/>
        </p:nvGraphicFramePr>
        <p:xfrm>
          <a:off x="1203098" y="1565088"/>
          <a:ext cx="15885690" cy="7742194"/>
        </p:xfrm>
        <a:graphic>
          <a:graphicData uri="http://schemas.openxmlformats.org/drawingml/2006/table">
            <a:tbl>
              <a:tblPr firstRow="1" bandRow="1">
                <a:tableStyleId>{5C22544A-7EE6-4342-B048-85BDC9FD1C3A}</a:tableStyleId>
              </a:tblPr>
              <a:tblGrid>
                <a:gridCol w="1441018">
                  <a:extLst>
                    <a:ext uri="{9D8B030D-6E8A-4147-A177-3AD203B41FA5}">
                      <a16:colId xmlns:a16="http://schemas.microsoft.com/office/drawing/2014/main" val="2889673174"/>
                    </a:ext>
                  </a:extLst>
                </a:gridCol>
                <a:gridCol w="1637598">
                  <a:extLst>
                    <a:ext uri="{9D8B030D-6E8A-4147-A177-3AD203B41FA5}">
                      <a16:colId xmlns:a16="http://schemas.microsoft.com/office/drawing/2014/main" val="2396026254"/>
                    </a:ext>
                  </a:extLst>
                </a:gridCol>
                <a:gridCol w="12807074">
                  <a:extLst>
                    <a:ext uri="{9D8B030D-6E8A-4147-A177-3AD203B41FA5}">
                      <a16:colId xmlns:a16="http://schemas.microsoft.com/office/drawing/2014/main" val="899843941"/>
                    </a:ext>
                  </a:extLst>
                </a:gridCol>
              </a:tblGrid>
              <a:tr h="56018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第１回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7/25</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0</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はじめに</a:t>
                      </a:r>
                    </a:p>
                  </a:txBody>
                  <a:tcPr anchor="ctr">
                    <a:solidFill>
                      <a:schemeClr val="accent6">
                        <a:lumMod val="40000"/>
                        <a:lumOff val="60000"/>
                      </a:schemeClr>
                    </a:solidFill>
                  </a:tcPr>
                </a:tc>
                <a:extLst>
                  <a:ext uri="{0D108BD9-81ED-4DB2-BD59-A6C34878D82A}">
                    <a16:rowId xmlns:a16="http://schemas.microsoft.com/office/drawing/2014/main" val="2396087593"/>
                  </a:ext>
                </a:extLst>
              </a:tr>
              <a:tr h="1141430">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1</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サイバーセキュリティを取り巻く背景</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17600481"/>
                  </a:ext>
                </a:extLst>
              </a:tr>
              <a:tr h="1308145">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2</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中小企業に求められるデジタル化の推進とサイバーセキュリティ対策</a:t>
                      </a:r>
                    </a:p>
                  </a:txBody>
                  <a:tcPr anchor="ctr">
                    <a:solidFill>
                      <a:schemeClr val="accent6">
                        <a:lumMod val="40000"/>
                        <a:lumOff val="60000"/>
                      </a:schemeClr>
                    </a:solidFill>
                  </a:tcPr>
                </a:tc>
                <a:extLst>
                  <a:ext uri="{0D108BD9-81ED-4DB2-BD59-A6C34878D82A}">
                    <a16:rowId xmlns:a16="http://schemas.microsoft.com/office/drawing/2014/main" val="2284944724"/>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第２回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8/8</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3</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これからの企業経営に必要な</a:t>
                      </a:r>
                      <a:r>
                        <a:rPr kumimoji="1" lang="en-US" altLang="ja-JP" sz="3000" dirty="0">
                          <a:latin typeface="BIZ UDPゴシック" panose="020B0400000000000000" pitchFamily="50" charset="-128"/>
                          <a:ea typeface="BIZ UDPゴシック" panose="020B0400000000000000" pitchFamily="50" charset="-128"/>
                        </a:rPr>
                        <a:t>IT</a:t>
                      </a:r>
                      <a:r>
                        <a:rPr kumimoji="1" lang="ja-JP" altLang="en-US" sz="3000" dirty="0">
                          <a:latin typeface="BIZ UDPゴシック" panose="020B0400000000000000" pitchFamily="50" charset="-128"/>
                          <a:ea typeface="BIZ UDPゴシック" panose="020B0400000000000000" pitchFamily="50" charset="-128"/>
                        </a:rPr>
                        <a:t>活用とサイバーセキュリティ対策</a:t>
                      </a:r>
                    </a:p>
                  </a:txBody>
                  <a:tcPr anchor="ctr">
                    <a:solidFill>
                      <a:schemeClr val="accent6">
                        <a:lumMod val="20000"/>
                        <a:lumOff val="80000"/>
                      </a:schemeClr>
                    </a:solidFill>
                  </a:tcPr>
                </a:tc>
                <a:extLst>
                  <a:ext uri="{0D108BD9-81ED-4DB2-BD59-A6C34878D82A}">
                    <a16:rowId xmlns:a16="http://schemas.microsoft.com/office/drawing/2014/main" val="4094529348"/>
                  </a:ext>
                </a:extLst>
              </a:tr>
              <a:tr h="1308145">
                <a:tc vMerge="1">
                  <a:txBody>
                    <a:bodyPr/>
                    <a:lstStyle/>
                    <a:p>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4</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セキュリティ事象に対応して組織として対策すべき対策基準と具体的な実施</a:t>
                      </a:r>
                    </a:p>
                  </a:txBody>
                  <a:tcPr anchor="ctr">
                    <a:solidFill>
                      <a:schemeClr val="accent6">
                        <a:lumMod val="40000"/>
                        <a:lumOff val="60000"/>
                      </a:schemeClr>
                    </a:solidFill>
                  </a:tcPr>
                </a:tc>
                <a:extLst>
                  <a:ext uri="{0D108BD9-81ED-4DB2-BD59-A6C34878D82A}">
                    <a16:rowId xmlns:a16="http://schemas.microsoft.com/office/drawing/2014/main" val="3379718352"/>
                  </a:ext>
                </a:extLst>
              </a:tr>
              <a:tr h="1141430">
                <a:tc vMerge="1">
                  <a:txBody>
                    <a:bodyPr/>
                    <a:lstStyle/>
                    <a:p>
                      <a:endParaRPr dirty="0"/>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5</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各種ガイドラインを参考にした対策の実施</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96651419"/>
                  </a:ext>
                </a:extLst>
              </a:tr>
            </a:tbl>
          </a:graphicData>
        </a:graphic>
      </p:graphicFrame>
    </p:spTree>
    <p:extLst>
      <p:ext uri="{BB962C8B-B14F-4D97-AF65-F5344CB8AC3E}">
        <p14:creationId xmlns:p14="http://schemas.microsoft.com/office/powerpoint/2010/main" val="399933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2" name="表 5">
            <a:extLst>
              <a:ext uri="{FF2B5EF4-FFF2-40B4-BE49-F238E27FC236}">
                <a16:creationId xmlns:a16="http://schemas.microsoft.com/office/drawing/2014/main" id="{111DA56D-40BE-439F-4CA5-55E1A52D7A88}"/>
              </a:ext>
            </a:extLst>
          </p:cNvPr>
          <p:cNvGraphicFramePr>
            <a:graphicFrameLocks noGrp="1"/>
          </p:cNvGraphicFramePr>
          <p:nvPr/>
        </p:nvGraphicFramePr>
        <p:xfrm>
          <a:off x="1203098" y="1565089"/>
          <a:ext cx="15872328" cy="7753080"/>
        </p:xfrm>
        <a:graphic>
          <a:graphicData uri="http://schemas.openxmlformats.org/drawingml/2006/table">
            <a:tbl>
              <a:tblPr firstRow="1" bandRow="1">
                <a:tableStyleId>{5C22544A-7EE6-4342-B048-85BDC9FD1C3A}</a:tableStyleId>
              </a:tblPr>
              <a:tblGrid>
                <a:gridCol w="1616584">
                  <a:extLst>
                    <a:ext uri="{9D8B030D-6E8A-4147-A177-3AD203B41FA5}">
                      <a16:colId xmlns:a16="http://schemas.microsoft.com/office/drawing/2014/main" val="2889673174"/>
                    </a:ext>
                  </a:extLst>
                </a:gridCol>
                <a:gridCol w="2362609">
                  <a:extLst>
                    <a:ext uri="{9D8B030D-6E8A-4147-A177-3AD203B41FA5}">
                      <a16:colId xmlns:a16="http://schemas.microsoft.com/office/drawing/2014/main" val="2602053498"/>
                    </a:ext>
                  </a:extLst>
                </a:gridCol>
                <a:gridCol w="1734573">
                  <a:extLst>
                    <a:ext uri="{9D8B030D-6E8A-4147-A177-3AD203B41FA5}">
                      <a16:colId xmlns:a16="http://schemas.microsoft.com/office/drawing/2014/main" val="2779727347"/>
                    </a:ext>
                  </a:extLst>
                </a:gridCol>
                <a:gridCol w="10158562">
                  <a:extLst>
                    <a:ext uri="{9D8B030D-6E8A-4147-A177-3AD203B41FA5}">
                      <a16:colId xmlns:a16="http://schemas.microsoft.com/office/drawing/2014/main" val="899843941"/>
                    </a:ext>
                  </a:extLst>
                </a:gridCol>
              </a:tblGrid>
              <a:tr h="692730">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hMerge="1">
                  <a:txBody>
                    <a:bodyPr/>
                    <a:lstStyle/>
                    <a:p>
                      <a:endParaRPr kumimoji="1" lang="ja-JP" altLang="en-US"/>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第３回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8/27</a:t>
                      </a:r>
                      <a:r>
                        <a:rPr kumimoji="1" lang="ja-JP" altLang="en-US" sz="2800" dirty="0">
                          <a:latin typeface="BIZ UDPゴシック" panose="020B0400000000000000" pitchFamily="50" charset="-128"/>
                          <a:ea typeface="BIZ UDPゴシック" panose="020B0400000000000000" pitchFamily="50" charset="-128"/>
                        </a:rPr>
                        <a:t>（水）</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6</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などのフレームワークの種類と活用法の紹介</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617600481"/>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第４回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第５回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9/11(</a:t>
                      </a:r>
                      <a:r>
                        <a:rPr kumimoji="1" lang="ja-JP" altLang="en-US" sz="2800" dirty="0">
                          <a:latin typeface="BIZ UDPゴシック" panose="020B0400000000000000" pitchFamily="50" charset="-128"/>
                          <a:ea typeface="BIZ UDPゴシック" panose="020B0400000000000000" pitchFamily="50" charset="-128"/>
                        </a:rPr>
                        <a:t>木</a:t>
                      </a:r>
                      <a:r>
                        <a:rPr kumimoji="1" lang="en-US" altLang="ja-JP" sz="2800" dirty="0">
                          <a:latin typeface="BIZ UDPゴシック" panose="020B0400000000000000" pitchFamily="50" charset="-128"/>
                          <a:ea typeface="BIZ UDPゴシック" panose="020B0400000000000000" pitchFamily="50" charset="-128"/>
                        </a:rPr>
                        <a:t>)</a:t>
                      </a: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9/25</a:t>
                      </a:r>
                      <a:r>
                        <a:rPr kumimoji="1" lang="ja-JP" altLang="en-US" sz="2800" dirty="0">
                          <a:latin typeface="BIZ UDPゴシック" panose="020B0400000000000000" pitchFamily="50" charset="-128"/>
                          <a:ea typeface="BIZ UDPゴシック" panose="020B0400000000000000" pitchFamily="50" charset="-128"/>
                        </a:rPr>
                        <a:t>（木）</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7</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の構築と対策基準の策定と実施手順</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84944724"/>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第６回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第７回</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10/10</a:t>
                      </a:r>
                      <a:r>
                        <a:rPr kumimoji="1" lang="ja-JP" altLang="en-US" sz="2800" dirty="0">
                          <a:latin typeface="BIZ UDPゴシック" panose="020B0400000000000000" pitchFamily="50" charset="-128"/>
                          <a:ea typeface="BIZ UDPゴシック" panose="020B0400000000000000" pitchFamily="50" charset="-128"/>
                        </a:rPr>
                        <a:t>（金）</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10/27</a:t>
                      </a:r>
                      <a:r>
                        <a:rPr kumimoji="1" lang="ja-JP" altLang="en-US" sz="2800" dirty="0">
                          <a:latin typeface="BIZ UDPゴシック" panose="020B0400000000000000" pitchFamily="50" charset="-128"/>
                          <a:ea typeface="BIZ UDPゴシック" panose="020B0400000000000000" pitchFamily="50" charset="-128"/>
                        </a:rPr>
                        <a:t>（月）</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8</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具体的な構築・運用の実践</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94529348"/>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第８回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11/17</a:t>
                      </a:r>
                      <a:r>
                        <a:rPr kumimoji="1" lang="ja-JP" altLang="en-US" sz="2800" dirty="0">
                          <a:latin typeface="BIZ UDPゴシック" panose="020B0400000000000000" pitchFamily="50" charset="-128"/>
                          <a:ea typeface="BIZ UDPゴシック" panose="020B0400000000000000" pitchFamily="50" charset="-128"/>
                        </a:rPr>
                        <a:t>（月）</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9</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中小企業が組織として実践するためのスキル・知識と人材育成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379718352"/>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第９回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12/12</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10</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サイバーレジリエンス能力の育成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545780613"/>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第１０回</a:t>
                      </a:r>
                    </a:p>
                  </a:txBody>
                  <a:tcPr anchor="ctr">
                    <a:solidFill>
                      <a:schemeClr val="accent6">
                        <a:lumMod val="20000"/>
                        <a:lumOff val="80000"/>
                      </a:schemeClr>
                    </a:solidFill>
                  </a:tcPr>
                </a:tc>
                <a:tc>
                  <a:txBody>
                    <a:bodyPr/>
                    <a:lstStyle/>
                    <a:p>
                      <a:pPr algn="ctr">
                        <a:lnSpc>
                          <a:spcPct val="110000"/>
                        </a:lnSpc>
                      </a:pPr>
                      <a:r>
                        <a:rPr kumimoji="1" lang="en-US" altLang="ja-JP" sz="2000" dirty="0">
                          <a:latin typeface="BIZ UDPゴシック" panose="020B0400000000000000" pitchFamily="50" charset="-128"/>
                          <a:ea typeface="BIZ UDPゴシック" panose="020B0400000000000000" pitchFamily="50" charset="-128"/>
                        </a:rPr>
                        <a:t>2026</a:t>
                      </a:r>
                      <a:r>
                        <a:rPr kumimoji="1" lang="ja-JP" altLang="en-US" sz="2000" dirty="0">
                          <a:latin typeface="BIZ UDPゴシック" panose="020B0400000000000000" pitchFamily="50" charset="-128"/>
                          <a:ea typeface="BIZ UDPゴシック" panose="020B0400000000000000" pitchFamily="50" charset="-128"/>
                        </a:rPr>
                        <a:t>年</a:t>
                      </a:r>
                      <a:endParaRPr kumimoji="1" lang="en-US" altLang="ja-JP" sz="2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1/16</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11</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全体総括</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65624547"/>
                  </a:ext>
                </a:extLst>
              </a:tr>
            </a:tbl>
          </a:graphicData>
        </a:graphic>
      </p:graphicFrame>
      <p:sp>
        <p:nvSpPr>
          <p:cNvPr id="5" name="正方形/長方形 4">
            <a:extLst>
              <a:ext uri="{FF2B5EF4-FFF2-40B4-BE49-F238E27FC236}">
                <a16:creationId xmlns:a16="http://schemas.microsoft.com/office/drawing/2014/main" id="{6F8A59F5-F4BE-F2CC-CA19-CBC7FC119BAF}"/>
              </a:ext>
            </a:extLst>
          </p:cNvPr>
          <p:cNvSpPr/>
          <p:nvPr/>
        </p:nvSpPr>
        <p:spPr>
          <a:xfrm>
            <a:off x="1151793" y="7010112"/>
            <a:ext cx="15953929" cy="117807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9154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26</a:t>
            </a:r>
            <a:r>
              <a:rPr lang="ja-JP" altLang="en-US" sz="4000" dirty="0">
                <a:latin typeface="BIZ UDPゴシック" panose="020B0400000000000000" pitchFamily="50" charset="-128"/>
                <a:ea typeface="BIZ UDPゴシック" panose="020B0400000000000000" pitchFamily="50" charset="-128"/>
              </a:rPr>
              <a:t>章</a:t>
            </a:r>
            <a:r>
              <a:rPr lang="en-US" altLang="ja-JP" sz="4000" dirty="0">
                <a:latin typeface="BIZ UDPゴシック" panose="020B0400000000000000" pitchFamily="50" charset="-128"/>
                <a:ea typeface="BIZ UDPゴシック" panose="020B0400000000000000" pitchFamily="50" charset="-128"/>
              </a:rPr>
              <a:t>. </a:t>
            </a:r>
            <a:r>
              <a:rPr lang="ja-JP" altLang="en-US" sz="4000" dirty="0">
                <a:latin typeface="BIZ UDPゴシック" panose="020B0400000000000000" pitchFamily="50" charset="-128"/>
                <a:ea typeface="BIZ UDPゴシック" panose="020B0400000000000000" pitchFamily="50" charset="-128"/>
              </a:rPr>
              <a:t>サイバーレジリエンスの必要性</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サイバーレジリエンスの定義と情報セキュリティ戦略上の位置づけ</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ISO/IEC 27002:2022</a:t>
            </a:r>
            <a:r>
              <a:rPr lang="ja-JP" altLang="en-US" sz="3600" dirty="0">
                <a:latin typeface="BIZ UDPゴシック" panose="020B0400000000000000" pitchFamily="50" charset="-128"/>
                <a:ea typeface="BIZ UDPゴシック" panose="020B0400000000000000" pitchFamily="50" charset="-128"/>
              </a:rPr>
              <a:t>に基づく情報セキュリティインシデント管理策</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サイバーレジリエンス戦略としての</a:t>
            </a:r>
            <a:r>
              <a:rPr lang="en-US" altLang="ja-JP" sz="3600" dirty="0">
                <a:latin typeface="BIZ UDPゴシック" panose="020B0400000000000000" pitchFamily="50" charset="-128"/>
                <a:ea typeface="BIZ UDPゴシック" panose="020B0400000000000000" pitchFamily="50" charset="-128"/>
              </a:rPr>
              <a:t>NIST CSF 2.0</a:t>
            </a:r>
            <a:r>
              <a:rPr lang="ja-JP" altLang="en-US" sz="3600" dirty="0">
                <a:latin typeface="BIZ UDPゴシック" panose="020B0400000000000000" pitchFamily="50" charset="-128"/>
                <a:ea typeface="BIZ UDPゴシック" panose="020B0400000000000000" pitchFamily="50" charset="-128"/>
              </a:rPr>
              <a:t>フレームワーク</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サイバーレジリエンス能力の育成に向けた体系項立て</a:t>
            </a:r>
          </a:p>
        </p:txBody>
      </p:sp>
      <p:sp>
        <p:nvSpPr>
          <p:cNvPr id="2" name="object 40">
            <a:extLst>
              <a:ext uri="{FF2B5EF4-FFF2-40B4-BE49-F238E27FC236}">
                <a16:creationId xmlns:a16="http://schemas.microsoft.com/office/drawing/2014/main" id="{597FEE5D-0917-9821-9F8E-03F61900FA6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15279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AEB7-241E-74B1-1C27-51283EEA7B9A}"/>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2DEB9443-3FC8-14C8-58AB-6C81B4EF77E0}"/>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サイバーレジリエンスの必要性と情報セキュリティ戦略上の位置づけ</a:t>
            </a:r>
          </a:p>
        </p:txBody>
      </p:sp>
      <p:sp>
        <p:nvSpPr>
          <p:cNvPr id="3" name="テキスト ボックス 2">
            <a:extLst>
              <a:ext uri="{FF2B5EF4-FFF2-40B4-BE49-F238E27FC236}">
                <a16:creationId xmlns:a16="http://schemas.microsoft.com/office/drawing/2014/main" id="{919E6923-7E0D-115F-5064-4CBD816043C7}"/>
              </a:ext>
            </a:extLst>
          </p:cNvPr>
          <p:cNvSpPr txBox="1"/>
          <p:nvPr/>
        </p:nvSpPr>
        <p:spPr>
          <a:xfrm>
            <a:off x="1332851" y="2278904"/>
            <a:ext cx="15456498" cy="3807902"/>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サイバーレジリエンスとは、サイバー攻撃やシステム障害及び自然災害に直面しても事業を継続し、迅速に復旧する能力を指す</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侵害を許容しつつ、いかに迅速に立ち直り、事業を継続できるかが重点ポイント</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あらゆる予防策を講じてもセキュリティ侵害を完全に防ぐことは不可能なため、被害発生を前提とした事業継続力が必要</a:t>
            </a:r>
          </a:p>
          <a:p>
            <a:pPr marL="571500" indent="-5715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ja-JP" altLang="en-US"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D3D45E1E-CB8F-AF69-AFF9-529DF1B72EAA}"/>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6F5F947C-6884-77B9-2385-2D5EE91DA4F0}"/>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サイバーレジリエンスの基本定義と戦略価値</a:t>
            </a:r>
            <a:endParaRPr lang="ja-JP" altLang="en-US" sz="4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91ECA63-A342-B8A8-D2EB-4E47F06006AA}"/>
              </a:ext>
            </a:extLst>
          </p:cNvPr>
          <p:cNvSpPr txBox="1"/>
          <p:nvPr/>
        </p:nvSpPr>
        <p:spPr>
          <a:xfrm>
            <a:off x="11162376" y="1387425"/>
            <a:ext cx="6023354" cy="441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26-1.】</a:t>
            </a:r>
            <a:r>
              <a:rPr lang="ja-JP" altLang="en-US" sz="2400" b="1" dirty="0">
                <a:latin typeface="BIZ UDPゴシック" panose="020B0400000000000000" pitchFamily="50" charset="-128"/>
                <a:ea typeface="BIZ UDPゴシック" panose="020B0400000000000000" pitchFamily="50" charset="-128"/>
              </a:rPr>
              <a:t> </a:t>
            </a: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
        <p:nvSpPr>
          <p:cNvPr id="2" name="object 40">
            <a:extLst>
              <a:ext uri="{FF2B5EF4-FFF2-40B4-BE49-F238E27FC236}">
                <a16:creationId xmlns:a16="http://schemas.microsoft.com/office/drawing/2014/main" id="{FBC30301-F309-E0AD-2CE5-87856B78E87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サイバーレジリエンス能力の育成</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80019691"/>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14694</TotalTime>
  <Words>6571</Words>
  <Application>Microsoft Macintosh PowerPoint</Application>
  <PresentationFormat>ユーザー設定</PresentationFormat>
  <Paragraphs>902</Paragraphs>
  <Slides>47</Slides>
  <Notes>41</Notes>
  <HiddenSlides>0</HiddenSlides>
  <MMClips>0</MMClips>
  <ScaleCrop>false</ScaleCrop>
  <HeadingPairs>
    <vt:vector size="6" baseType="variant">
      <vt:variant>
        <vt:lpstr>使用されているフォント</vt:lpstr>
      </vt:variant>
      <vt:variant>
        <vt:i4>5</vt:i4>
      </vt:variant>
      <vt:variant>
        <vt:lpstr>テーマ</vt:lpstr>
      </vt:variant>
      <vt:variant>
        <vt:i4>3</vt:i4>
      </vt:variant>
      <vt:variant>
        <vt:lpstr>スライド タイトル</vt:lpstr>
      </vt:variant>
      <vt:variant>
        <vt:i4>47</vt:i4>
      </vt:variant>
    </vt:vector>
  </HeadingPairs>
  <TitlesOfParts>
    <vt:vector size="55" baseType="lpstr">
      <vt:lpstr>BIZ UDPゴシック</vt:lpstr>
      <vt:lpstr>BIZ UDゴシック</vt:lpstr>
      <vt:lpstr>メイリオ</vt:lpstr>
      <vt:lpstr>Arial</vt:lpstr>
      <vt:lpstr>Wingdings</vt:lpstr>
      <vt:lpstr>デザインの設定</vt:lpstr>
      <vt:lpstr>1_デザインの設定</vt:lpstr>
      <vt:lpstr>2_デザインの設定</vt:lpstr>
      <vt:lpstr>PowerPoint プレゼンテーション</vt:lpstr>
      <vt:lpstr>講師紹介</vt:lpstr>
      <vt:lpstr>目的</vt:lpstr>
      <vt:lpstr>支援内容の全体像</vt:lpstr>
      <vt:lpstr>スケジュール</vt:lpstr>
      <vt:lpstr>セミナー内容</vt:lpstr>
      <vt:lpstr>セミナー内容</vt:lpstr>
      <vt:lpstr>第26章. サイバーレジリエンスの必要性</vt:lpstr>
      <vt:lpstr>サイバーレジリエンスの必要性と情報セキュリティ戦略上の位置づけ</vt:lpstr>
      <vt:lpstr>サイバーレジリエンスの必要性と情報セキュリティ戦略上の位置づけ</vt:lpstr>
      <vt:lpstr>サイバーレジリエンスの定義と情報セキュリティ戦略上の位置づけ</vt:lpstr>
      <vt:lpstr>サイバーレジリエンスの定義と情報セキュリティ戦略上の位置づけ</vt:lpstr>
      <vt:lpstr>サイバーレジリエンスの定義と情報セキュリティ戦略上の位置づけ</vt:lpstr>
      <vt:lpstr>サイバーレジリエンスの定義と情報セキュリティ戦略上の位置づけ</vt:lpstr>
      <vt:lpstr>ISO/IEC 27002に基づく情報セキュリティインシデント管理策</vt:lpstr>
      <vt:lpstr>ISO/IEC 27002に基づく情報セキュリティインシデント管理策</vt:lpstr>
      <vt:lpstr>サイバーレジリエンス戦略としてのNIST CSF 2.0フレームワーク</vt:lpstr>
      <vt:lpstr>サイバーレジリエンス戦略としてのNIST CSF 2.0フレームワーク</vt:lpstr>
      <vt:lpstr>サイバーレジリエンス戦略としてのNIST CSF 2.0フレームワーク</vt:lpstr>
      <vt:lpstr>サイバーレジリエンス能力の育成に向けた体系項立て</vt:lpstr>
      <vt:lpstr>サイバーレジリエンス能力の育成に向けた体系項立て</vt:lpstr>
      <vt:lpstr>第27章. サイバー攻撃を含む様々な事態に対する総合的な対応計画</vt:lpstr>
      <vt:lpstr>サイバーレジリエンスのライフサイクルと対応計画の策定</vt:lpstr>
      <vt:lpstr>サイバーレジリエンスのライフサイクルと対応計画の策定</vt:lpstr>
      <vt:lpstr>サイバーレジリエンスのライフサイクルと対応計画の策定</vt:lpstr>
      <vt:lpstr>NIST CSF 2.0 Respond (RS) 機能に基づく対応基準</vt:lpstr>
      <vt:lpstr>NIST CSF 2.0 Respond (RS) 機能に基づく対応基準</vt:lpstr>
      <vt:lpstr>NIST CSF 2.0 Recover (RC) 機能に基づく復旧基準</vt:lpstr>
      <vt:lpstr>NIST CSF 2.0 Recover (RC) 機能に基づく復旧基準</vt:lpstr>
      <vt:lpstr>NIST CSF 2.0 Recover (RC) 機能に基づく復旧基準</vt:lpstr>
      <vt:lpstr>NIST CSF 2.0 Recover (RC) 機能に基づく復旧基準</vt:lpstr>
      <vt:lpstr>NIST CSF 2.0 Recover (RC) 機能に基づく復旧基準</vt:lpstr>
      <vt:lpstr>第28章. IT-BCPの一環としてのインシデントに対応する体制</vt:lpstr>
      <vt:lpstr>情報システム継続計画（IT-BCP）の基本要素と体制</vt:lpstr>
      <vt:lpstr>情報システム継続計画（IT-BCP）の基本要素と体制</vt:lpstr>
      <vt:lpstr>インシデント対応体制の確立と初動対応の具体的手順</vt:lpstr>
      <vt:lpstr>インシデント対応体制の確立と初動対応の具体的手順</vt:lpstr>
      <vt:lpstr>インシデント対応体制の確立と初動対応の具体的手順</vt:lpstr>
      <vt:lpstr>インシデント対応体制の確立と初動対応の具体的手順</vt:lpstr>
      <vt:lpstr>復旧・回復プロセスと教訓の反映（継続的改善）</vt:lpstr>
      <vt:lpstr>インシデント対応体制の確立と初動対応の具体的手順</vt:lpstr>
      <vt:lpstr>インシデント対応体制の確立と初動対応の具体的手順</vt:lpstr>
      <vt:lpstr>インシデント対応体制の確立と初動対応の具体的手順</vt:lpstr>
      <vt:lpstr>サイバーレジリエンス能力向上のための実践的な演習と訓練</vt:lpstr>
      <vt:lpstr>サイバーレジリエンス能力向上のための実践的な演習と訓練</vt:lpstr>
      <vt:lpstr>サイバーレジリエンス能力向上のための実践的な演習と訓練</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第9回 令和7年度中小企業サイバーセキュリティ実践力強化プログラム</dc:title>
  <dc:subject/>
  <dc:creator/>
  <cp:keywords/>
  <dc:description/>
  <cp:lastModifiedBy>角谷 愛</cp:lastModifiedBy>
  <cp:revision>54</cp:revision>
  <cp:lastPrinted>2025-12-18T10:52:28Z</cp:lastPrinted>
  <dcterms:created xsi:type="dcterms:W3CDTF">2025-05-09T08:34:04Z</dcterms:created>
  <dcterms:modified xsi:type="dcterms:W3CDTF">2025-12-18T10:52:38Z</dcterms:modified>
  <cp:category/>
</cp:coreProperties>
</file>