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notesMasterIdLst>
    <p:notesMasterId r:id="rId42"/>
  </p:notesMasterIdLst>
  <p:handoutMasterIdLst>
    <p:handoutMasterId r:id="rId43"/>
  </p:handoutMasterIdLst>
  <p:sldIdLst>
    <p:sldId id="259" r:id="rId4"/>
    <p:sldId id="277" r:id="rId5"/>
    <p:sldId id="260" r:id="rId6"/>
    <p:sldId id="272" r:id="rId7"/>
    <p:sldId id="924" r:id="rId8"/>
    <p:sldId id="925" r:id="rId9"/>
    <p:sldId id="926" r:id="rId10"/>
    <p:sldId id="947" r:id="rId11"/>
    <p:sldId id="960" r:id="rId12"/>
    <p:sldId id="961" r:id="rId13"/>
    <p:sldId id="962" r:id="rId14"/>
    <p:sldId id="927" r:id="rId15"/>
    <p:sldId id="948" r:id="rId16"/>
    <p:sldId id="951" r:id="rId17"/>
    <p:sldId id="952" r:id="rId18"/>
    <p:sldId id="953" r:id="rId19"/>
    <p:sldId id="954" r:id="rId20"/>
    <p:sldId id="955" r:id="rId21"/>
    <p:sldId id="956" r:id="rId22"/>
    <p:sldId id="957" r:id="rId23"/>
    <p:sldId id="966" r:id="rId24"/>
    <p:sldId id="958" r:id="rId25"/>
    <p:sldId id="959" r:id="rId26"/>
    <p:sldId id="745" r:id="rId27"/>
    <p:sldId id="746" r:id="rId28"/>
    <p:sldId id="968" r:id="rId29"/>
    <p:sldId id="969" r:id="rId30"/>
    <p:sldId id="970" r:id="rId31"/>
    <p:sldId id="971" r:id="rId32"/>
    <p:sldId id="748" r:id="rId33"/>
    <p:sldId id="963" r:id="rId34"/>
    <p:sldId id="794" r:id="rId35"/>
    <p:sldId id="795" r:id="rId36"/>
    <p:sldId id="796" r:id="rId37"/>
    <p:sldId id="797" r:id="rId38"/>
    <p:sldId id="798" r:id="rId39"/>
    <p:sldId id="799" r:id="rId40"/>
    <p:sldId id="258" r:id="rId41"/>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FFFF"/>
    <a:srgbClr val="CD666C"/>
    <a:srgbClr val="FFFF00"/>
    <a:srgbClr val="ED7D31"/>
    <a:srgbClr val="FFC000"/>
    <a:srgbClr val="FFF7DE"/>
    <a:srgbClr val="99A8BD"/>
    <a:srgbClr val="29BBF1"/>
    <a:srgbClr val="9B9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83" d="100"/>
          <a:sy n="83"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t>2026/2/5</a:t>
            </a:fld>
            <a:endParaRPr kumimoji="1" lang="ja-JP" altLang="en-US"/>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t>‹#›</a:t>
            </a:fld>
            <a:endParaRPr kumimoji="1" lang="ja-JP" altLang="en-US"/>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13AF87F4-E76D-4355-AA3F-1041820C27F7}"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466C0C7-206C-4847-9BFC-7888F6F6A273}" type="slidenum">
              <a:rPr kumimoji="1" lang="ja-JP" altLang="en-US" smtClean="0"/>
              <a:t>‹#›</a:t>
            </a:fld>
            <a:endParaRPr kumimoji="1" lang="ja-JP" altLang="en-US"/>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mn-lt"/>
        <a:ea typeface="+mn-ea"/>
        <a:cs typeface="+mn-cs"/>
      </a:defRPr>
    </a:lvl1pPr>
    <a:lvl2pPr marL="660300" algn="l" defTabSz="1320600" rtl="0" eaLnBrk="1" latinLnBrk="0" hangingPunct="1">
      <a:defRPr kumimoji="1" sz="1733" kern="1200">
        <a:solidFill>
          <a:schemeClr val="tx1"/>
        </a:solidFill>
        <a:latin typeface="+mn-lt"/>
        <a:ea typeface="+mn-ea"/>
        <a:cs typeface="+mn-cs"/>
      </a:defRPr>
    </a:lvl2pPr>
    <a:lvl3pPr marL="1320600" algn="l" defTabSz="1320600" rtl="0" eaLnBrk="1" latinLnBrk="0" hangingPunct="1">
      <a:defRPr kumimoji="1" sz="1733" kern="1200">
        <a:solidFill>
          <a:schemeClr val="tx1"/>
        </a:solidFill>
        <a:latin typeface="+mn-lt"/>
        <a:ea typeface="+mn-ea"/>
        <a:cs typeface="+mn-cs"/>
      </a:defRPr>
    </a:lvl3pPr>
    <a:lvl4pPr marL="1980901" algn="l" defTabSz="1320600" rtl="0" eaLnBrk="1" latinLnBrk="0" hangingPunct="1">
      <a:defRPr kumimoji="1" sz="1733" kern="1200">
        <a:solidFill>
          <a:schemeClr val="tx1"/>
        </a:solidFill>
        <a:latin typeface="+mn-lt"/>
        <a:ea typeface="+mn-ea"/>
        <a:cs typeface="+mn-cs"/>
      </a:defRPr>
    </a:lvl4pPr>
    <a:lvl5pPr marL="2641201" algn="l" defTabSz="1320600" rtl="0" eaLnBrk="1" latinLnBrk="0" hangingPunct="1">
      <a:defRPr kumimoji="1" sz="1733" kern="1200">
        <a:solidFill>
          <a:schemeClr val="tx1"/>
        </a:solidFill>
        <a:latin typeface="+mn-lt"/>
        <a:ea typeface="+mn-ea"/>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A7B9C-340C-5410-03DA-4FFB74161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7A99E6-663E-01BA-B14D-78C0184A402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AEB6070-C404-0792-F8BD-57D864CDEEE6}"/>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0076A76-53A4-589B-3EE4-11DD5EE5662A}"/>
              </a:ext>
            </a:extLst>
          </p:cNvPr>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131022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8CE5D-339A-9903-6F27-DBDB52BF90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670793-86E5-798C-97A2-6D3687BF809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D43A480-7F48-7490-DD99-B1A5E5CE06E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AA8186FC-6A34-E737-1519-6A153FDAA4DD}"/>
              </a:ext>
            </a:extLst>
          </p:cNvPr>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236178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C972-3F1E-E289-A9EC-C277437BDD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151593-61D5-438F-AF72-C7751166935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46EDE85-D1E0-4303-EEBD-CE073788BB1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14BDC29D-1BA5-F830-E935-DD8F962E7DFB}"/>
              </a:ext>
            </a:extLst>
          </p:cNvPr>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358893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4E8D-7EDE-78E7-7D0A-0E971D1343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E136D5-4761-4B86-205E-D2CC7F1183E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E0084C8-C376-F919-F4A0-8D1778F7077C}"/>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AB5E2ED2-7433-392F-01CA-BF886989286B}"/>
              </a:ext>
            </a:extLst>
          </p:cNvPr>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154290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2D40B-9B3F-56F5-0BD2-BC9B461D4C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3985B1-B9AB-DF1B-07B8-64454E0467E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F9BADB3-92ED-174C-5A90-7BA7EBB384FC}"/>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FFC515D0-29D5-579C-D7D6-EE1D7D259D77}"/>
              </a:ext>
            </a:extLst>
          </p:cNvPr>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311211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5ED7-01AF-11AD-0C20-5F005C7EA8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F81F78-751F-CD57-0D4B-85F9164F55A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302FC5F-6985-5845-6694-4B4F7D5CF73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2FD4FB0-41B9-794F-5F3F-662CC9545148}"/>
              </a:ext>
            </a:extLst>
          </p:cNvPr>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171333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2EF4-77AF-B94D-72F7-A8EB98613E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47CA1F-BE11-07EB-E0F0-B41AE868D7BF}"/>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D9AF90C-C009-DC05-470B-8FC428EB3BC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5EBFAD96-2C3B-B729-0725-945C13C3F9F4}"/>
              </a:ext>
            </a:extLst>
          </p:cNvPr>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58615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AF0B-B248-E3C4-7216-1820A38379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A6E0D5-3A17-E8EB-A756-E68BAAFDF3C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BADF09EB-062E-3CFA-D835-DAB4599816F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7DB6A54-41E0-27E7-2077-F6C30DFF70A7}"/>
              </a:ext>
            </a:extLst>
          </p:cNvPr>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194040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0724-4224-F138-3987-07FFD9166C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ED33C5-96FC-2331-83E7-83DD30264D8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70DD3B6-7CEE-864E-3A8C-4FABB36FEF8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C63630D-BE24-E817-1895-01C1DC8F840A}"/>
              </a:ext>
            </a:extLst>
          </p:cNvPr>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405144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02950-C662-E4B0-0B89-5DEF68D2B6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48C2E-3441-A161-0733-DB4FC313BEE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CBA26BA-3374-4891-707E-878BEB82DD8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3982EDF7-2D94-B2D1-CC73-B02A3A65EDD0}"/>
              </a:ext>
            </a:extLst>
          </p:cNvPr>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89308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158C-30E2-9ADA-C81C-8ED1AE6946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C5E9CA-878C-1762-D7AD-888FF832E32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C893470-DAF2-767D-DE63-7D7B9915A64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F799F00E-051D-27E3-CC43-B09244AB35C4}"/>
              </a:ext>
            </a:extLst>
          </p:cNvPr>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4257208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4082-F6DC-554A-D5B3-93AC6C26959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490697-37F9-58C5-10BF-504F20DAED0A}"/>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AC66DD1-B4AA-704A-7706-33D0602D8BD6}"/>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B6B5636-83DC-1CE0-CED3-9DD219BE88F7}"/>
              </a:ext>
            </a:extLst>
          </p:cNvPr>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104759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48F4-996D-522B-C319-ABD45A0CE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FF51B6-FBA9-1921-D332-E496ED25F9F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F31CBEF-DCE9-C53C-C468-350BF2189A1E}"/>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07440734-F46D-41AE-DA16-9BC594B58F15}"/>
              </a:ext>
            </a:extLst>
          </p:cNvPr>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214629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028DC-F89F-D7AE-E9BF-D0178728A9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C5EF60-63D0-942B-F53D-DE3BB86DAF4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614EA63-F477-836C-A670-77C2E80C7B2A}"/>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BFD90A3-8F9A-E015-89D8-55A5E0ECA2E0}"/>
              </a:ext>
            </a:extLst>
          </p:cNvPr>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85327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EF35C-F762-AD5A-8914-95CE14BD7F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575E2F-9F41-3B64-25AE-4A0D95727E47}"/>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59A0A8F-E68B-890F-6D49-EB3BD84439A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65B9913-F97D-7AB8-6D7B-718C3310A269}"/>
              </a:ext>
            </a:extLst>
          </p:cNvPr>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2765667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6B9AC-46E5-6AB0-EA25-D6F6EE8B13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81182F-B157-7594-1348-7362E089CB75}"/>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143FD6D-5506-BBE3-5436-3AD17B65B012}"/>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B6DA21F-1E04-5CCB-2D31-A284C09F6B3C}"/>
              </a:ext>
            </a:extLst>
          </p:cNvPr>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248450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ED14-93AF-4CC4-67A2-0EA8D0DE34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EB9096-AA89-E4AB-1B8C-9AA9C6B9019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860C942-4ED9-E1B3-2438-E23E3832F72C}"/>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B443520-BA3F-4677-5462-B266F83F7A14}"/>
              </a:ext>
            </a:extLst>
          </p:cNvPr>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52764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0756-D7EA-1364-DA0A-8301E89038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EDF33D-21D3-237F-4B67-84BB63E2EA3F}"/>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A06385E8-14F7-7C02-E7DE-E9FA41094648}"/>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45639EF-8066-EC6D-66C2-D7786E1D59B5}"/>
              </a:ext>
            </a:extLst>
          </p:cNvPr>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51910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5A4E5-1E1D-9465-4278-727D3D287F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A5A641-4B5F-C7A2-1BFE-27EF5D45F81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D778A059-617C-095A-222A-363E969A1E3F}"/>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5271A929-9984-4110-E2CB-8C3AE9972969}"/>
              </a:ext>
            </a:extLst>
          </p:cNvPr>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265902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7B791-5D6E-9303-C0F6-E27F0AB10B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FBC45E-9405-A42F-4EF1-24E6F0E29B9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5270531-0AD8-A24A-3347-5923983F40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90EDE6F0-7C2D-39B2-1E9C-5F234553B239}"/>
              </a:ext>
            </a:extLst>
          </p:cNvPr>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4154265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0A64-08C0-7068-379B-3FBE1CC662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E8483E-12E8-DE37-F3B7-E380E7A90FC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390B664-B7FA-5117-D0A0-04B34577DAC3}"/>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605FA20-CD3A-D09F-0134-46C974D4CED7}"/>
              </a:ext>
            </a:extLst>
          </p:cNvPr>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2492091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C60FD-F6C1-3B91-6F37-1DAB97616D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94CC96-C41C-6E80-3B9C-2A9932FABB8A}"/>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D6EDCCB-C9F2-AC56-EE0A-F5E7608969E7}"/>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04451880-F3F0-977D-A76E-0F6C123791D2}"/>
              </a:ext>
            </a:extLst>
          </p:cNvPr>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242309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ECDB-5829-7FFF-8201-F0B0D7B84F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46A4D9-DD4F-C9AB-AD0C-41362A4A6B1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EDB8F38-A89C-7E73-BEB6-5DA34BE71F31}"/>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7145257-BF09-2FF7-E60A-F7442CB082A3}"/>
              </a:ext>
            </a:extLst>
          </p:cNvPr>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266348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2D13-1CE4-0A24-ADE4-15AFAD1A27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48E8B6-7875-4366-EE7D-077E92401D0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50A676F-85CE-DE8B-E492-075836A45CF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AD21254-B1F9-E75C-D55D-71C4615F891A}"/>
              </a:ext>
            </a:extLst>
          </p:cNvPr>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245248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79D7-EB1B-19A6-A1FA-03B28B08A8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F26F64-B8F8-5DA6-163A-17D418BB497C}"/>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260FB4D-A94B-9B23-4482-15BD13546B72}"/>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B6CDB09-8BB8-0F5D-02D2-BEED9F009679}"/>
              </a:ext>
            </a:extLst>
          </p:cNvPr>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50095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D697-F65C-0258-7BAE-47AB70ECD8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CAA313-CD2E-8245-8A9E-34BB1B2224D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6DB4DE0-5DB5-A72E-4AB1-314688A860E6}"/>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07BBD35-F60D-EAD7-01A5-2C3B86D998AB}"/>
              </a:ext>
            </a:extLst>
          </p:cNvPr>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35621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F102-3394-7B48-2391-D602682225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3AACE9-B5FB-D6B5-89F0-B13EAEC9971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DA467F01-222D-B3B0-C517-C780896CA7DF}"/>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1C264DA-216F-E8D2-C8DD-17E9C3852E6B}"/>
              </a:ext>
            </a:extLst>
          </p:cNvPr>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19764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6C67-C205-C06C-74CA-3F77E3399F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19C7E2-94E8-7F09-7487-5DE92263BF1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BDC2982-448D-638D-EC4F-F3B12CBF2CAC}"/>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0481FD2E-F387-FE9B-80EC-8635CFA7FAAD}"/>
              </a:ext>
            </a:extLst>
          </p:cNvPr>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348010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メイリオ" panose="020B0604030504040204" pitchFamily="50" charset="-128"/>
                <a:ea typeface="メイリオ" panose="020B0604030504040204"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b">
            <a:normAutofit fontScale="92500" lnSpcReduction="10000"/>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20000"/>
              </a:lnSpc>
            </a:pPr>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pPr>
              <a:lnSpc>
                <a:spcPct val="120000"/>
              </a:lnSpc>
            </a:pPr>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653495"/>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8755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3707738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90803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68143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65921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758342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848603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838308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316953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46781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884354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274745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defRPr>
            </a:lvl1p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2921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2" name="字幕 2">
            <a:extLst>
              <a:ext uri="{FF2B5EF4-FFF2-40B4-BE49-F238E27FC236}">
                <a16:creationId xmlns:a16="http://schemas.microsoft.com/office/drawing/2014/main" id="{0A4F8F9C-CE0F-C7DE-10A6-53A9F6688236}"/>
              </a:ext>
            </a:extLst>
          </p:cNvPr>
          <p:cNvSpPr txBox="1">
            <a:spLocks/>
          </p:cNvSpPr>
          <p:nvPr/>
        </p:nvSpPr>
        <p:spPr>
          <a:xfrm>
            <a:off x="950472" y="4723782"/>
            <a:ext cx="9575800" cy="157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defTabSz="584200"/>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11</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生成</a:t>
            </a:r>
            <a:r>
              <a:rPr lang="en-US" altLang="ja-JP" sz="2000" b="1" dirty="0">
                <a:solidFill>
                  <a:srgbClr val="0BA931"/>
                </a:solidFill>
                <a:latin typeface="BIZ UDPゴシック" panose="020B0400000000000000" pitchFamily="50" charset="-128"/>
                <a:ea typeface="BIZ UDPゴシック" panose="020B0400000000000000" pitchFamily="50" charset="-128"/>
              </a:rPr>
              <a:t>AI</a:t>
            </a:r>
            <a:r>
              <a:rPr lang="ja-JP" altLang="en-US" sz="2000" b="1" dirty="0">
                <a:solidFill>
                  <a:srgbClr val="0BA931"/>
                </a:solidFill>
                <a:latin typeface="BIZ UDPゴシック" panose="020B0400000000000000" pitchFamily="50" charset="-128"/>
                <a:ea typeface="BIZ UDPゴシック" panose="020B0400000000000000" pitchFamily="50" charset="-128"/>
              </a:rPr>
              <a:t>および</a:t>
            </a:r>
            <a:r>
              <a:rPr lang="en-US" altLang="ja-JP" sz="2000" b="1" dirty="0">
                <a:solidFill>
                  <a:srgbClr val="0BA931"/>
                </a:solidFill>
                <a:latin typeface="BIZ UDPゴシック" panose="020B0400000000000000" pitchFamily="50" charset="-128"/>
                <a:ea typeface="BIZ UDPゴシック" panose="020B0400000000000000" pitchFamily="50" charset="-128"/>
              </a:rPr>
              <a:t>AI</a:t>
            </a:r>
            <a:r>
              <a:rPr lang="ja-JP" altLang="en-US" sz="2000" b="1" dirty="0">
                <a:solidFill>
                  <a:srgbClr val="0BA931"/>
                </a:solidFill>
                <a:latin typeface="BIZ UDPゴシック" panose="020B0400000000000000" pitchFamily="50" charset="-128"/>
                <a:ea typeface="BIZ UDPゴシック" panose="020B0400000000000000" pitchFamily="50" charset="-128"/>
              </a:rPr>
              <a:t>マネジメントシステム</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a:p>
            <a:pPr algn="l" defTabSz="584200"/>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12</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全体総括</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3D2EC24-9E1D-1A64-650C-E8B80EB10402}"/>
              </a:ext>
            </a:extLst>
          </p:cNvPr>
          <p:cNvSpPr txBox="1"/>
          <p:nvPr/>
        </p:nvSpPr>
        <p:spPr>
          <a:xfrm>
            <a:off x="3737721" y="3982631"/>
            <a:ext cx="1718839" cy="92333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10</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2D99-A6F9-AE68-E63F-D6BE0DB63E3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56323F2-6208-62AA-7E96-F11066F58B5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5AA8EE65-F5BC-2910-F1F4-966731BB5D6C}"/>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0914EAF1-DFBE-ABD8-4933-0926E2D14F8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C3613130-4053-839F-392F-EFC0B34C428E}"/>
              </a:ext>
            </a:extLst>
          </p:cNvPr>
          <p:cNvSpPr txBox="1">
            <a:spLocks/>
          </p:cNvSpPr>
          <p:nvPr/>
        </p:nvSpPr>
        <p:spPr>
          <a:xfrm>
            <a:off x="1566769" y="2077493"/>
            <a:ext cx="15564231"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IT-BCP</a:t>
            </a:r>
            <a:r>
              <a:rPr lang="ja-JP" altLang="en-US" sz="2800" dirty="0">
                <a:latin typeface="BIZ UDPゴシック" panose="020B0400000000000000" pitchFamily="50" charset="-128"/>
                <a:ea typeface="BIZ UDPゴシック" panose="020B0400000000000000" pitchFamily="50" charset="-128"/>
              </a:rPr>
              <a:t>におけるインシデント対応（</a:t>
            </a:r>
            <a:r>
              <a:rPr lang="en-US" altLang="ja-JP" sz="2800" dirty="0">
                <a:latin typeface="BIZ UDPゴシック" panose="020B0400000000000000" pitchFamily="50" charset="-128"/>
                <a:ea typeface="BIZ UDPゴシック" panose="020B0400000000000000" pitchFamily="50" charset="-128"/>
              </a:rPr>
              <a:t>IR</a:t>
            </a:r>
            <a:r>
              <a:rPr lang="ja-JP" altLang="en-US" sz="2800" dirty="0">
                <a:latin typeface="BIZ UDPゴシック" panose="020B0400000000000000" pitchFamily="50" charset="-128"/>
                <a:ea typeface="BIZ UDPゴシック" panose="020B0400000000000000" pitchFamily="50" charset="-128"/>
              </a:rPr>
              <a:t>）体制の実践ステップと教訓の反映</a:t>
            </a:r>
          </a:p>
        </p:txBody>
      </p:sp>
      <p:graphicFrame>
        <p:nvGraphicFramePr>
          <p:cNvPr id="5" name="表 4">
            <a:extLst>
              <a:ext uri="{FF2B5EF4-FFF2-40B4-BE49-F238E27FC236}">
                <a16:creationId xmlns:a16="http://schemas.microsoft.com/office/drawing/2014/main" id="{B80D8977-B868-C422-829B-D89B6A8CD344}"/>
              </a:ext>
            </a:extLst>
          </p:cNvPr>
          <p:cNvGraphicFramePr>
            <a:graphicFrameLocks noGrp="1"/>
          </p:cNvGraphicFramePr>
          <p:nvPr/>
        </p:nvGraphicFramePr>
        <p:xfrm>
          <a:off x="1707318" y="2704563"/>
          <a:ext cx="15397924" cy="6665378"/>
        </p:xfrm>
        <a:graphic>
          <a:graphicData uri="http://schemas.openxmlformats.org/drawingml/2006/table">
            <a:tbl>
              <a:tblPr firstRow="1" bandRow="1">
                <a:tableStyleId>{5C22544A-7EE6-4342-B048-85BDC9FD1C3A}</a:tableStyleId>
              </a:tblPr>
              <a:tblGrid>
                <a:gridCol w="3689630">
                  <a:extLst>
                    <a:ext uri="{9D8B030D-6E8A-4147-A177-3AD203B41FA5}">
                      <a16:colId xmlns:a16="http://schemas.microsoft.com/office/drawing/2014/main" val="3707433289"/>
                    </a:ext>
                  </a:extLst>
                </a:gridCol>
                <a:gridCol w="5277678">
                  <a:extLst>
                    <a:ext uri="{9D8B030D-6E8A-4147-A177-3AD203B41FA5}">
                      <a16:colId xmlns:a16="http://schemas.microsoft.com/office/drawing/2014/main" val="2662950708"/>
                    </a:ext>
                  </a:extLst>
                </a:gridCol>
                <a:gridCol w="6430616">
                  <a:extLst>
                    <a:ext uri="{9D8B030D-6E8A-4147-A177-3AD203B41FA5}">
                      <a16:colId xmlns:a16="http://schemas.microsoft.com/office/drawing/2014/main" val="2315629150"/>
                    </a:ext>
                  </a:extLst>
                </a:gridCol>
              </a:tblGrid>
              <a:tr h="940004">
                <a:tc>
                  <a:txBody>
                    <a:bodyPr/>
                    <a:lstStyle/>
                    <a:p>
                      <a:pPr marL="0" indent="0" algn="ctr">
                        <a:lnSpc>
                          <a:spcPct val="110000"/>
                        </a:lnSpc>
                        <a:buNone/>
                      </a:pPr>
                      <a:r>
                        <a:rPr lang="ja-JP" altLang="en-US"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ステップ</a:t>
                      </a:r>
                      <a:endParaRPr lang="en-US" alt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実践内容の概要</a:t>
                      </a:r>
                      <a:endParaRPr lang="en-US" alt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（サイバーレジリエンス視点）</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サイバーレジリエンス能力への貢献</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53124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準備・計画</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marL="0" indent="0" algn="ctr">
                        <a:lnSpc>
                          <a:spcPct val="110000"/>
                        </a:lnSpc>
                        <a:buNone/>
                        <a:tabLst>
                          <a:tab pos="1162050" algn="l"/>
                        </a:tabLst>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(Plan)</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IT-BCP/IRP</a:t>
                      </a: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策定、</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RTO/RPO</a:t>
                      </a: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設定、体制構築、演習実施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事態発生時の対応能力と迅速性の確保</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1420894">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検知・分析</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(Detect/Analyze)</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脅威の早期検知と影響範囲の特定、ログ保全</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被害拡大の防止（封じ込め）</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06996"/>
                  </a:ext>
                </a:extLst>
              </a:tr>
              <a:tr h="137345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復旧・回復</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(Recover)</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システムの復元、サービス再開、恒久対策の実施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タイムリーな事業の再開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5116271"/>
                  </a:ext>
                </a:extLst>
              </a:tr>
              <a:tr h="137345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改善・教訓</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(Improve)</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事後評価に基づく再発防止策の実施、ポリシー改訂、訓練見直し</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組織全体のレジリエンス向上と適応性の獲得</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bl>
          </a:graphicData>
        </a:graphic>
      </p:graphicFrame>
      <p:sp>
        <p:nvSpPr>
          <p:cNvPr id="4" name="テキスト ボックス 3">
            <a:extLst>
              <a:ext uri="{FF2B5EF4-FFF2-40B4-BE49-F238E27FC236}">
                <a16:creationId xmlns:a16="http://schemas.microsoft.com/office/drawing/2014/main" id="{5D6ACC81-BD10-E6CC-A04E-40A1B7B14597}"/>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a:t>
            </a:r>
          </a:p>
        </p:txBody>
      </p:sp>
    </p:spTree>
    <p:extLst>
      <p:ext uri="{BB962C8B-B14F-4D97-AF65-F5344CB8AC3E}">
        <p14:creationId xmlns:p14="http://schemas.microsoft.com/office/powerpoint/2010/main" val="397102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5215-5B7E-19D4-AC03-3D6EFC61813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456DEA8-1AA5-BC57-9FCC-92A30E0290E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B6697FF2-00D0-A163-126B-5F1258CB9D46}"/>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D393628B-A9EB-EA74-4333-01A32166F67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0AC6B2CB-728B-F9F8-623D-3298EBB1CC5A}"/>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訓練・教育のおける定着のための実践的な手順</a:t>
            </a:r>
          </a:p>
        </p:txBody>
      </p:sp>
      <p:sp>
        <p:nvSpPr>
          <p:cNvPr id="4" name="テキスト ボックス 3">
            <a:extLst>
              <a:ext uri="{FF2B5EF4-FFF2-40B4-BE49-F238E27FC236}">
                <a16:creationId xmlns:a16="http://schemas.microsoft.com/office/drawing/2014/main" id="{6B4A82F4-96F0-4A1D-3096-A8736537234C}"/>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訓練・教育の実施方法</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組織の成熟度に合わせて 机上 → 模擬 → 外部演習 を段階的に導入する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訓練目的・対象・頻度（年</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回以上）を明確化する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訓練結果の活用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訓練後は評価表で改善点（連絡体制・判断・文書整合性）を整理する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結果を </a:t>
            </a:r>
            <a:r>
              <a:rPr kumimoji="1" lang="en-US" altLang="ja-JP" sz="3200" dirty="0">
                <a:latin typeface="BIZ UDPゴシック" panose="020B0400000000000000" pitchFamily="50" charset="-128"/>
                <a:ea typeface="BIZ UDPゴシック" panose="020B0400000000000000" pitchFamily="50" charset="-128"/>
              </a:rPr>
              <a:t>IT-BCP </a:t>
            </a:r>
            <a:r>
              <a:rPr kumimoji="1" lang="ja-JP" altLang="en-US" sz="3200" dirty="0">
                <a:latin typeface="BIZ UDPゴシック" panose="020B0400000000000000" pitchFamily="50" charset="-128"/>
                <a:ea typeface="BIZ UDPゴシック" panose="020B0400000000000000" pitchFamily="50" charset="-128"/>
              </a:rPr>
              <a:t>に添付し、次回改善サイクルへ反映 → レジリエンス向上に直結する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外部支援の活用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IPA</a:t>
            </a:r>
            <a:r>
              <a:rPr kumimoji="1" lang="ja-JP" altLang="en-US" sz="3200" dirty="0">
                <a:latin typeface="BIZ UDPゴシック" panose="020B0400000000000000" pitchFamily="50" charset="-128"/>
                <a:ea typeface="BIZ UDPゴシック" panose="020B0400000000000000" pitchFamily="50" charset="-128"/>
              </a:rPr>
              <a:t>：サイバー演習教材・</a:t>
            </a:r>
            <a:r>
              <a:rPr kumimoji="1" lang="en-US" altLang="ja-JP" sz="3200" dirty="0">
                <a:latin typeface="BIZ UDPゴシック" panose="020B0400000000000000" pitchFamily="50" charset="-128"/>
                <a:ea typeface="BIZ UDPゴシック" panose="020B0400000000000000" pitchFamily="50" charset="-128"/>
              </a:rPr>
              <a:t>CYDER</a:t>
            </a: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NCO</a:t>
            </a:r>
            <a:r>
              <a:rPr kumimoji="1" lang="ja-JP" altLang="en-US" sz="3200" dirty="0">
                <a:latin typeface="BIZ UDPゴシック" panose="020B0400000000000000" pitchFamily="50" charset="-128"/>
                <a:ea typeface="BIZ UDPゴシック" panose="020B0400000000000000" pitchFamily="50" charset="-128"/>
              </a:rPr>
              <a:t>：演習モデル・訓練シナリオ</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地域組織：商工会等との合同訓練</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外部支援</a:t>
            </a:r>
            <a:r>
              <a:rPr lang="ja-JP" altLang="en-US" sz="3200" dirty="0">
                <a:latin typeface="BIZ UDPゴシック" panose="020B0400000000000000" pitchFamily="50" charset="-128"/>
                <a:ea typeface="BIZ UDPゴシック" panose="020B0400000000000000" pitchFamily="50" charset="-128"/>
              </a:rPr>
              <a:t>の</a:t>
            </a:r>
            <a:r>
              <a:rPr kumimoji="1" lang="ja-JP" altLang="en-US" sz="3200" dirty="0">
                <a:latin typeface="BIZ UDPゴシック" panose="020B0400000000000000" pitchFamily="50" charset="-128"/>
                <a:ea typeface="BIZ UDPゴシック" panose="020B0400000000000000" pitchFamily="50" charset="-128"/>
              </a:rPr>
              <a:t>活用で、小規模でも現実的な訓練環境を構築できる。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DC5EC71-65C2-7128-549A-B491C9330D9D}"/>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a:t>
            </a:r>
          </a:p>
        </p:txBody>
      </p:sp>
    </p:spTree>
    <p:extLst>
      <p:ext uri="{BB962C8B-B14F-4D97-AF65-F5344CB8AC3E}">
        <p14:creationId xmlns:p14="http://schemas.microsoft.com/office/powerpoint/2010/main" val="111458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C4808-800D-DB63-5960-8ED795CFBB6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4773757-3B3E-AD77-AB2A-B460B926A87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29</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生成</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および</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マネジメントシステム</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770BB738-BCF0-5F7B-1338-3BB08584D02B}"/>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の進化とガバナンス・リスクマネジメントの喫緊性</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ガバナンスの国際標準：</a:t>
            </a:r>
            <a:r>
              <a:rPr lang="en-US" altLang="ja-JP" sz="3600" dirty="0">
                <a:latin typeface="BIZ UDPゴシック" panose="020B0400000000000000" pitchFamily="50" charset="-128"/>
                <a:ea typeface="BIZ UDPゴシック" panose="020B0400000000000000" pitchFamily="50" charset="-128"/>
              </a:rPr>
              <a:t>ISO/IEC 42001</a:t>
            </a:r>
            <a:r>
              <a:rPr lang="ja-JP" altLang="en-US" sz="3600" dirty="0">
                <a:latin typeface="BIZ UDPゴシック" panose="020B0400000000000000" pitchFamily="50" charset="-128"/>
                <a:ea typeface="BIZ UDPゴシック" panose="020B0400000000000000" pitchFamily="50" charset="-128"/>
              </a:rPr>
              <a:t>の全貌</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に特有のリスクの特定と体系的な管理</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ISO/IEC 42001</a:t>
            </a:r>
            <a:r>
              <a:rPr lang="ja-JP" altLang="en-US" sz="3600" dirty="0">
                <a:latin typeface="BIZ UDPゴシック" panose="020B0400000000000000" pitchFamily="50" charset="-128"/>
                <a:ea typeface="BIZ UDPゴシック" panose="020B0400000000000000" pitchFamily="50" charset="-128"/>
              </a:rPr>
              <a:t>に基づく</a:t>
            </a: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マネジメントシステムの構築と運用</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認証取得の動向と先進企業の事例</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時代の持続可能な成長に向けた戦略的活用</a:t>
            </a:r>
            <a:endParaRPr lang="en-US" altLang="ja-JP"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7206803F-C9DE-F1D8-7F15-1C716236D03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35155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5A65F-3E84-09A7-FFF3-3C2AE7D9B650}"/>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723A0CB-A745-E22F-39B2-D91D785276D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の進化とガバナンス・リスクマネジメントの喫緊性</a:t>
            </a:r>
          </a:p>
        </p:txBody>
      </p:sp>
      <p:sp>
        <p:nvSpPr>
          <p:cNvPr id="3" name="object 40">
            <a:extLst>
              <a:ext uri="{FF2B5EF4-FFF2-40B4-BE49-F238E27FC236}">
                <a16:creationId xmlns:a16="http://schemas.microsoft.com/office/drawing/2014/main" id="{832135EC-3CF8-9974-646B-3A8B43806F5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7882CB6D-D908-DFE6-F06F-801B7CF13664}"/>
              </a:ext>
            </a:extLst>
          </p:cNvPr>
          <p:cNvSpPr txBox="1"/>
          <p:nvPr/>
        </p:nvSpPr>
        <p:spPr>
          <a:xfrm>
            <a:off x="1332852" y="2174400"/>
            <a:ext cx="15741071" cy="6516336"/>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にはバイアス、プライバシー侵害、セキュリティリスク、倫理問題が内在しており、自動判断の不透明性や説明困難性は、従来技術より高度な管理を必要としている。また、生成</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では、誤情報生成、著作権侵害、機密漏洩、攻撃者による悪用といった具体的リスクが顕在化している状況である。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世界的な規制動向と</a:t>
            </a:r>
            <a:r>
              <a:rPr lang="en-US" altLang="ja-JP" sz="3200" b="1" dirty="0">
                <a:latin typeface="BIZ UDPゴシック" panose="020B0400000000000000" pitchFamily="50" charset="-128"/>
                <a:ea typeface="BIZ UDPゴシック" panose="020B0400000000000000" pitchFamily="50" charset="-128"/>
              </a:rPr>
              <a:t>ISO</a:t>
            </a:r>
            <a:r>
              <a:rPr lang="ja-JP" altLang="en-US" sz="3200" b="1" dirty="0">
                <a:latin typeface="BIZ UDPゴシック" panose="020B0400000000000000" pitchFamily="50" charset="-128"/>
                <a:ea typeface="BIZ UDPゴシック" panose="020B0400000000000000" pitchFamily="50" charset="-128"/>
              </a:rPr>
              <a:t>の役割</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欧州</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法（</a:t>
            </a:r>
            <a:r>
              <a:rPr lang="en-US" altLang="ja-JP" sz="3200" dirty="0">
                <a:latin typeface="BIZ UDPゴシック" panose="020B0400000000000000" pitchFamily="50" charset="-128"/>
                <a:ea typeface="BIZ UDPゴシック" panose="020B0400000000000000" pitchFamily="50" charset="-128"/>
              </a:rPr>
              <a:t>EU AI Act</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NIST AI RMF</a:t>
            </a:r>
            <a:r>
              <a:rPr lang="ja-JP" altLang="en-US" sz="3200" dirty="0">
                <a:latin typeface="BIZ UDPゴシック" panose="020B0400000000000000" pitchFamily="50" charset="-128"/>
                <a:ea typeface="BIZ UDPゴシック" panose="020B0400000000000000" pitchFamily="50" charset="-128"/>
              </a:rPr>
              <a:t>、米国大統領令など、</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関連規制が各国で急速に整備されている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ISO/IEC</a:t>
            </a:r>
            <a:r>
              <a:rPr lang="ja-JP" altLang="en-US" sz="3200" dirty="0">
                <a:latin typeface="BIZ UDPゴシック" panose="020B0400000000000000" pitchFamily="50" charset="-128"/>
                <a:ea typeface="BIZ UDPゴシック" panose="020B0400000000000000" pitchFamily="50" charset="-128"/>
              </a:rPr>
              <a:t>は、</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リスク管理と信頼性向上のため国際規格（</a:t>
            </a:r>
            <a:r>
              <a:rPr lang="en-US" altLang="ja-JP" sz="3200" dirty="0">
                <a:latin typeface="BIZ UDPゴシック" panose="020B0400000000000000" pitchFamily="50" charset="-128"/>
                <a:ea typeface="BIZ UDPゴシック" panose="020B0400000000000000" pitchFamily="50" charset="-128"/>
              </a:rPr>
              <a:t>ISO/IEC 42001</a:t>
            </a:r>
            <a:r>
              <a:rPr lang="ja-JP" altLang="en-US" sz="3200" dirty="0">
                <a:latin typeface="BIZ UDPゴシック" panose="020B0400000000000000" pitchFamily="50" charset="-128"/>
                <a:ea typeface="BIZ UDPゴシック" panose="020B0400000000000000" pitchFamily="50" charset="-128"/>
              </a:rPr>
              <a:t>）を策定した</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国際標準は、共通理解の形成と国際取引の円滑化に寄与する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sp>
        <p:nvSpPr>
          <p:cNvPr id="9" name="テキスト プレースホルダー 2">
            <a:extLst>
              <a:ext uri="{FF2B5EF4-FFF2-40B4-BE49-F238E27FC236}">
                <a16:creationId xmlns:a16="http://schemas.microsoft.com/office/drawing/2014/main" id="{A7075F0D-391C-5B97-0B72-825EC1636EA5}"/>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普及に伴うリスク</a:t>
            </a:r>
            <a:endParaRPr lang="en-US" altLang="ja-JP" sz="3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F4ADB9F-FE68-844B-20BD-38481883B9A7}"/>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a:t>
            </a:r>
          </a:p>
        </p:txBody>
      </p:sp>
    </p:spTree>
    <p:extLst>
      <p:ext uri="{BB962C8B-B14F-4D97-AF65-F5344CB8AC3E}">
        <p14:creationId xmlns:p14="http://schemas.microsoft.com/office/powerpoint/2010/main" val="404195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3776-8FF0-88D7-6DAD-4E501C01A6F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31BA5D0-8DE6-1E91-4A09-5BDD7EE9D0C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の進化とガバナンス・リスクマネジメントの喫緊性</a:t>
            </a:r>
          </a:p>
        </p:txBody>
      </p:sp>
      <p:sp>
        <p:nvSpPr>
          <p:cNvPr id="6" name="テキスト プレースホルダー 2">
            <a:extLst>
              <a:ext uri="{FF2B5EF4-FFF2-40B4-BE49-F238E27FC236}">
                <a16:creationId xmlns:a16="http://schemas.microsoft.com/office/drawing/2014/main" id="{79A6E0CD-8DBE-CA0D-B32F-E4358521017F}"/>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3" name="object 40">
            <a:extLst>
              <a:ext uri="{FF2B5EF4-FFF2-40B4-BE49-F238E27FC236}">
                <a16:creationId xmlns:a16="http://schemas.microsoft.com/office/drawing/2014/main" id="{1B3C5115-9149-5889-E95A-47C3D519F94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A36D486A-7C98-096D-BD09-2D5D9019B847}"/>
              </a:ext>
            </a:extLst>
          </p:cNvPr>
          <p:cNvSpPr txBox="1"/>
          <p:nvPr/>
        </p:nvSpPr>
        <p:spPr>
          <a:xfrm>
            <a:off x="1332852" y="2174400"/>
            <a:ext cx="15771807" cy="5432962"/>
          </a:xfrm>
          <a:prstGeom prst="rect">
            <a:avLst/>
          </a:prstGeom>
          <a:noFill/>
        </p:spPr>
        <p:txBody>
          <a:bodyPr wrap="square" lIns="91440" tIns="45720" rIns="91440" bIns="45720" anchor="t">
            <a:spAutoFit/>
          </a:bodyPr>
          <a:lstStyle/>
          <a:p>
            <a:pPr>
              <a:lnSpc>
                <a:spcPct val="110000"/>
              </a:lnSpc>
            </a:pPr>
            <a:r>
              <a:rPr lang="en-US" altLang="ja-JP" sz="3200" b="1" dirty="0">
                <a:latin typeface="BIZ UDPゴシック" panose="020B0400000000000000" pitchFamily="50" charset="-128"/>
                <a:ea typeface="BIZ UDPゴシック" panose="020B0400000000000000" pitchFamily="50" charset="-128"/>
              </a:rPr>
              <a:t>AI</a:t>
            </a:r>
            <a:r>
              <a:rPr lang="ja-JP" altLang="en-US" sz="3200" b="1" dirty="0">
                <a:latin typeface="BIZ UDPゴシック" panose="020B0400000000000000" pitchFamily="50" charset="-128"/>
                <a:ea typeface="BIZ UDPゴシック" panose="020B0400000000000000" pitchFamily="50" charset="-128"/>
              </a:rPr>
              <a:t>リスクの複雑性と企業が直面する課題</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リスクは技術にとどまらず、社会・倫理・経済など及ぼす効果が多面的である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統一的な国際規制は未整備で、各国が異なるリスクアプローチを採用している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技術進化が規制を上回るため、企業は 複数の規制への同時対応が必要である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b="1" dirty="0">
                <a:latin typeface="BIZ UDPゴシック" panose="020B0400000000000000" pitchFamily="50" charset="-128"/>
                <a:ea typeface="BIZ UDPゴシック" panose="020B0400000000000000" pitchFamily="50" charset="-128"/>
              </a:rPr>
              <a:t>ISO/IEC 42001</a:t>
            </a:r>
            <a:r>
              <a:rPr lang="ja-JP" altLang="en-US" sz="3200" b="1" dirty="0">
                <a:latin typeface="BIZ UDPゴシック" panose="020B0400000000000000" pitchFamily="50" charset="-128"/>
                <a:ea typeface="BIZ UDPゴシック" panose="020B0400000000000000" pitchFamily="50" charset="-128"/>
              </a:rPr>
              <a:t>の意義</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多様な規制環境下において「</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のガバナンス」「リスク管理」「倫理的配慮」を体系化した国際規格である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導入では、技術力に加え、どの規制に準拠し、どの社会的影響を考慮するかという高度なガバナンス戦略が不可欠である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F89303BD-0A4C-280F-824B-80173BE42F8D}"/>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普及に伴うリスク</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D1EEADA-D4D2-A05C-2922-2E07031ADA84}"/>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a:t>
            </a:r>
          </a:p>
        </p:txBody>
      </p:sp>
    </p:spTree>
    <p:extLst>
      <p:ext uri="{BB962C8B-B14F-4D97-AF65-F5344CB8AC3E}">
        <p14:creationId xmlns:p14="http://schemas.microsoft.com/office/powerpoint/2010/main" val="269614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DCBB-A867-3D44-09D5-A63D6DD20A4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2597448-DB04-A6EC-37EB-9B9DF120DFF2}"/>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ガバナンスの国際標準：</a:t>
            </a:r>
            <a:r>
              <a:rPr lang="en-US" altLang="ja-JP" sz="4000" dirty="0">
                <a:latin typeface="BIZ UDPゴシック" panose="020B0400000000000000" pitchFamily="50" charset="-128"/>
                <a:ea typeface="BIZ UDPゴシック" panose="020B0400000000000000" pitchFamily="50" charset="-128"/>
              </a:rPr>
              <a:t>ISO/IEC 42001</a:t>
            </a:r>
            <a:r>
              <a:rPr lang="ja-JP" altLang="en-US" sz="4000" dirty="0">
                <a:latin typeface="BIZ UDPゴシック" panose="020B0400000000000000" pitchFamily="50" charset="-128"/>
                <a:ea typeface="BIZ UDPゴシック" panose="020B0400000000000000" pitchFamily="50" charset="-128"/>
              </a:rPr>
              <a:t>の全貌</a:t>
            </a:r>
          </a:p>
        </p:txBody>
      </p:sp>
      <p:sp>
        <p:nvSpPr>
          <p:cNvPr id="3" name="object 40">
            <a:extLst>
              <a:ext uri="{FF2B5EF4-FFF2-40B4-BE49-F238E27FC236}">
                <a16:creationId xmlns:a16="http://schemas.microsoft.com/office/drawing/2014/main" id="{2E134384-C368-9141-6A26-D8FE838C852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B5533160-CB9F-5CF5-70B8-92DFFC38E0BC}"/>
              </a:ext>
            </a:extLst>
          </p:cNvPr>
          <p:cNvSpPr txBox="1"/>
          <p:nvPr/>
        </p:nvSpPr>
        <p:spPr>
          <a:xfrm>
            <a:off x="1332852" y="2174400"/>
            <a:ext cx="15771807" cy="6516336"/>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2023</a:t>
            </a:r>
            <a:r>
              <a:rPr lang="ja-JP" altLang="en-US" sz="3200" dirty="0">
                <a:latin typeface="BIZ UDPゴシック" panose="020B0400000000000000" pitchFamily="50" charset="-128"/>
                <a:ea typeface="BIZ UDPゴシック" panose="020B0400000000000000" pitchFamily="50" charset="-128"/>
              </a:rPr>
              <a:t>年に発行された世界初の</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マネジメントシステム規格であり、</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の設計・開発・運用におけるリスク最小化と倫理的・安全な</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活用を目的とした枠組みとなっている。また、企業が</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を「信頼性・透明性・安全性」をもって運用するための国際基準になる。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導入によるメリット（ポイント）</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信頼性向上：</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国際標準準拠を示し、顧客・取引先の信頼を獲得できる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リスク管理強化：</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バイアス・プライバシー・セキュリティなど</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特有リスクを体系的に</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管理できる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規制対応の容易化：</a:t>
            </a:r>
            <a:r>
              <a:rPr lang="en-US" altLang="ja-JP" sz="3200" dirty="0">
                <a:latin typeface="BIZ UDPゴシック" panose="020B0400000000000000" pitchFamily="50" charset="-128"/>
                <a:ea typeface="BIZ UDPゴシック" panose="020B0400000000000000" pitchFamily="50" charset="-128"/>
              </a:rPr>
              <a:t>	EU AI Act </a:t>
            </a:r>
            <a:r>
              <a:rPr lang="ja-JP" altLang="en-US" sz="3200" dirty="0">
                <a:latin typeface="BIZ UDPゴシック" panose="020B0400000000000000" pitchFamily="50" charset="-128"/>
                <a:ea typeface="BIZ UDPゴシック" panose="020B0400000000000000" pitchFamily="50" charset="-128"/>
              </a:rPr>
              <a:t>等、多様な国際規制への適合性を高める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競争力強化：</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認証取得が差別化要因となり、先行優位を確保できる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ガバナンス確立：</a:t>
            </a:r>
            <a:r>
              <a:rPr lang="en-US" altLang="ja-JP" sz="3200" dirty="0">
                <a:latin typeface="BIZ UDPゴシック" panose="020B0400000000000000" pitchFamily="50" charset="-128"/>
                <a:ea typeface="BIZ UDPゴシック" panose="020B0400000000000000" pitchFamily="50" charset="-128"/>
              </a:rPr>
              <a:t>	AI</a:t>
            </a:r>
            <a:r>
              <a:rPr lang="ja-JP" altLang="en-US" sz="3200" dirty="0">
                <a:latin typeface="BIZ UDPゴシック" panose="020B0400000000000000" pitchFamily="50" charset="-128"/>
                <a:ea typeface="BIZ UDPゴシック" panose="020B0400000000000000" pitchFamily="50" charset="-128"/>
              </a:rPr>
              <a:t>の責任体制・プロセスが組織に浸透させられる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コスト最適化：</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効率的な開発とリスク回避で長期的な費用を削減できる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B0D2027E-EFC5-5B9A-E268-ABF72789A194}"/>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 42001</a:t>
            </a:r>
            <a:r>
              <a:rPr lang="ja-JP" altLang="en-US" sz="3600" dirty="0">
                <a:latin typeface="BIZ UDPゴシック" panose="020B0400000000000000" pitchFamily="50" charset="-128"/>
                <a:ea typeface="BIZ UDPゴシック" panose="020B0400000000000000" pitchFamily="50" charset="-128"/>
              </a:rPr>
              <a:t>とは：</a:t>
            </a: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マネジメントシステム</a:t>
            </a:r>
            <a:r>
              <a:rPr lang="en-US" altLang="ja-JP" sz="3600" dirty="0">
                <a:latin typeface="BIZ UDPゴシック" panose="020B0400000000000000" pitchFamily="50" charset="-128"/>
                <a:ea typeface="BIZ UDPゴシック" panose="020B0400000000000000" pitchFamily="50" charset="-128"/>
              </a:rPr>
              <a:t>(AIMS)</a:t>
            </a:r>
            <a:r>
              <a:rPr lang="ja-JP" altLang="en-US" sz="3600" dirty="0">
                <a:latin typeface="BIZ UDPゴシック" panose="020B0400000000000000" pitchFamily="50" charset="-128"/>
                <a:ea typeface="BIZ UDPゴシック" panose="020B0400000000000000" pitchFamily="50" charset="-128"/>
              </a:rPr>
              <a:t>の目的と特徴</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030F907-73EF-4E6B-5E44-88E2B7B17F7C}"/>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P11</a:t>
            </a:r>
          </a:p>
        </p:txBody>
      </p:sp>
    </p:spTree>
    <p:extLst>
      <p:ext uri="{BB962C8B-B14F-4D97-AF65-F5344CB8AC3E}">
        <p14:creationId xmlns:p14="http://schemas.microsoft.com/office/powerpoint/2010/main" val="1942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4C53-8111-510C-41CA-EADB387A7D86}"/>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C15C6AA-203D-A3DB-9298-BEE7BEA2651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ガバナンスの国際標準：</a:t>
            </a:r>
            <a:r>
              <a:rPr lang="en-US" altLang="ja-JP" sz="4000" dirty="0">
                <a:latin typeface="BIZ UDPゴシック" panose="020B0400000000000000" pitchFamily="50" charset="-128"/>
                <a:ea typeface="BIZ UDPゴシック" panose="020B0400000000000000" pitchFamily="50" charset="-128"/>
              </a:rPr>
              <a:t>ISO/IEC 42001</a:t>
            </a:r>
            <a:r>
              <a:rPr lang="ja-JP" altLang="en-US" sz="4000" dirty="0">
                <a:latin typeface="BIZ UDPゴシック" panose="020B0400000000000000" pitchFamily="50" charset="-128"/>
                <a:ea typeface="BIZ UDPゴシック" panose="020B0400000000000000" pitchFamily="50" charset="-128"/>
              </a:rPr>
              <a:t>の全貌</a:t>
            </a:r>
          </a:p>
        </p:txBody>
      </p:sp>
      <p:sp>
        <p:nvSpPr>
          <p:cNvPr id="3" name="object 40">
            <a:extLst>
              <a:ext uri="{FF2B5EF4-FFF2-40B4-BE49-F238E27FC236}">
                <a16:creationId xmlns:a16="http://schemas.microsoft.com/office/drawing/2014/main" id="{357276C8-036B-BD97-156A-2D7B3FB6E6E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52011510-5926-BB21-3261-21FDE92D52A2}"/>
              </a:ext>
            </a:extLst>
          </p:cNvPr>
          <p:cNvSpPr txBox="1"/>
          <p:nvPr/>
        </p:nvSpPr>
        <p:spPr>
          <a:xfrm>
            <a:off x="1332852" y="2174400"/>
            <a:ext cx="15771807" cy="7058022"/>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ISO/IEC 42001</a:t>
            </a:r>
            <a:r>
              <a:rPr lang="ja-JP" altLang="en-US" sz="3200" dirty="0">
                <a:latin typeface="BIZ UDPゴシック" panose="020B0400000000000000" pitchFamily="50" charset="-128"/>
                <a:ea typeface="BIZ UDPゴシック" panose="020B0400000000000000" pitchFamily="50" charset="-128"/>
              </a:rPr>
              <a:t>は ハイレベルストラクチャー（</a:t>
            </a:r>
            <a:r>
              <a:rPr lang="en-US" altLang="ja-JP" sz="3200" dirty="0">
                <a:latin typeface="BIZ UDPゴシック" panose="020B0400000000000000" pitchFamily="50" charset="-128"/>
                <a:ea typeface="BIZ UDPゴシック" panose="020B0400000000000000" pitchFamily="50" charset="-128"/>
              </a:rPr>
              <a:t>HLS</a:t>
            </a:r>
            <a:r>
              <a:rPr lang="ja-JP" altLang="en-US" sz="3200" dirty="0">
                <a:latin typeface="BIZ UDPゴシック" panose="020B0400000000000000" pitchFamily="50" charset="-128"/>
                <a:ea typeface="BIZ UDPゴシック" panose="020B0400000000000000" pitchFamily="50" charset="-128"/>
              </a:rPr>
              <a:t>） を採用し、</a:t>
            </a:r>
            <a:r>
              <a:rPr lang="en-US" altLang="ja-JP" sz="3200" dirty="0">
                <a:latin typeface="BIZ UDPゴシック" panose="020B0400000000000000" pitchFamily="50" charset="-128"/>
                <a:ea typeface="BIZ UDPゴシック" panose="020B0400000000000000" pitchFamily="50" charset="-128"/>
              </a:rPr>
              <a:t>ISO 9001</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ISO/IEC 27001</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ISO 27701 </a:t>
            </a:r>
            <a:r>
              <a:rPr lang="ja-JP" altLang="en-US" sz="3200" dirty="0">
                <a:latin typeface="BIZ UDPゴシック" panose="020B0400000000000000" pitchFamily="50" charset="-128"/>
                <a:ea typeface="BIZ UDPゴシック" panose="020B0400000000000000" pitchFamily="50" charset="-128"/>
              </a:rPr>
              <a:t>などと構造が共通であるため、既存の</a:t>
            </a:r>
            <a:r>
              <a:rPr lang="en-US" altLang="ja-JP" sz="3200" dirty="0">
                <a:latin typeface="BIZ UDPゴシック" panose="020B0400000000000000" pitchFamily="50" charset="-128"/>
                <a:ea typeface="BIZ UDPゴシック" panose="020B0400000000000000" pitchFamily="50" charset="-128"/>
              </a:rPr>
              <a:t>ISO</a:t>
            </a:r>
            <a:r>
              <a:rPr lang="ja-JP" altLang="en-US" sz="3200" dirty="0">
                <a:latin typeface="BIZ UDPゴシック" panose="020B0400000000000000" pitchFamily="50" charset="-128"/>
                <a:ea typeface="BIZ UDPゴシック" panose="020B0400000000000000" pitchFamily="50" charset="-128"/>
              </a:rPr>
              <a:t>を持つ組織は、統合しやすく導入負荷が低いと言える。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dirty="0">
                <a:latin typeface="BIZ UDPゴシック" panose="020B0400000000000000" pitchFamily="50" charset="-128"/>
                <a:ea typeface="BIZ UDPゴシック" panose="020B0400000000000000" pitchFamily="50" charset="-128"/>
              </a:rPr>
              <a:t>※</a:t>
            </a:r>
            <a:r>
              <a:rPr lang="ja-JP" altLang="en-US" sz="3200" dirty="0">
                <a:latin typeface="BIZ UDPゴシック" panose="020B0400000000000000" pitchFamily="50" charset="-128"/>
                <a:ea typeface="BIZ UDPゴシック" panose="020B0400000000000000" pitchFamily="50" charset="-128"/>
              </a:rPr>
              <a:t>次ページにて図示</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 特筆すべき</a:t>
            </a:r>
            <a:r>
              <a:rPr lang="en-US" altLang="ja-JP" sz="3200" dirty="0">
                <a:latin typeface="BIZ UDPゴシック" panose="020B0400000000000000" pitchFamily="50" charset="-128"/>
                <a:ea typeface="BIZ UDPゴシック" panose="020B0400000000000000" pitchFamily="50" charset="-128"/>
              </a:rPr>
              <a:t>ISO/IEC 27001</a:t>
            </a:r>
            <a:r>
              <a:rPr lang="ja-JP" altLang="en-US" sz="3200" dirty="0">
                <a:latin typeface="BIZ UDPゴシック" panose="020B0400000000000000" pitchFamily="50" charset="-128"/>
                <a:ea typeface="BIZ UDPゴシック" panose="020B0400000000000000" pitchFamily="50" charset="-128"/>
              </a:rPr>
              <a:t>との相乗効果</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情報セキュリティ管理と</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ガバナンスを一体化でき、プロセスの合理化ができる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既存の管理手順・文化・専門知識を </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ガバナンスに直接応用できる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組織へのメリット（整合性がもたらす効果）</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管理を既存の体制に統合することで、効率的な</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ガバナンス強化を実現できる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部門間の分断を防ぎ、組織全体で一貫したリスクマネジメントを構築できる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導入における国際競争力や信頼性向上に寄与する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512C0C48-786F-7DCD-0B1E-33CFE851D400}"/>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既存のマネジメントシステム規格（</a:t>
            </a:r>
            <a:r>
              <a:rPr lang="en-US" altLang="ja-JP" sz="3600" dirty="0">
                <a:latin typeface="BIZ UDPゴシック" panose="020B0400000000000000" pitchFamily="50" charset="-128"/>
                <a:ea typeface="BIZ UDPゴシック" panose="020B0400000000000000" pitchFamily="50" charset="-128"/>
              </a:rPr>
              <a:t>ISO 9001</a:t>
            </a:r>
            <a:r>
              <a:rPr lang="ja-JP" altLang="en-US" sz="3600" dirty="0">
                <a:latin typeface="BIZ UDPゴシック" panose="020B0400000000000000" pitchFamily="50" charset="-128"/>
                <a:ea typeface="BIZ UDPゴシック" panose="020B0400000000000000" pitchFamily="50" charset="-128"/>
              </a:rPr>
              <a:t>など）との整合性</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BDF0D2F-1DBD-DD96-04A9-5B96D18852CD}"/>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P11</a:t>
            </a:r>
          </a:p>
        </p:txBody>
      </p:sp>
    </p:spTree>
    <p:extLst>
      <p:ext uri="{BB962C8B-B14F-4D97-AF65-F5344CB8AC3E}">
        <p14:creationId xmlns:p14="http://schemas.microsoft.com/office/powerpoint/2010/main" val="305509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A2F05-A440-F311-3A1C-84A7E8B5333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321F2F8D-3641-5065-AD9D-5198F3977FB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に特有のリスクの特定と体系的な管理</a:t>
            </a:r>
          </a:p>
        </p:txBody>
      </p:sp>
      <p:sp>
        <p:nvSpPr>
          <p:cNvPr id="3" name="object 40">
            <a:extLst>
              <a:ext uri="{FF2B5EF4-FFF2-40B4-BE49-F238E27FC236}">
                <a16:creationId xmlns:a16="http://schemas.microsoft.com/office/drawing/2014/main" id="{7565355C-3825-9DCE-27F0-A1EC1E18E1B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8C86D465-0859-CD71-50CF-8F09139D4160}"/>
              </a:ext>
            </a:extLst>
          </p:cNvPr>
          <p:cNvSpPr txBox="1"/>
          <p:nvPr/>
        </p:nvSpPr>
        <p:spPr>
          <a:xfrm>
            <a:off x="1332852" y="2174400"/>
            <a:ext cx="15771807" cy="7058022"/>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には バイアス、プライバシー侵害、セキュリティ、透明性、責任、教育、競争、公正性、環境など多面的なリスクが存在する。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　日本の「</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事業者ガイドライン」は「人間中心の</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社会原則（</a:t>
            </a:r>
            <a:r>
              <a:rPr lang="en-US" altLang="ja-JP" sz="3200" dirty="0">
                <a:latin typeface="BIZ UDPゴシック" panose="020B0400000000000000" pitchFamily="50" charset="-128"/>
                <a:ea typeface="BIZ UDPゴシック" panose="020B0400000000000000" pitchFamily="50" charset="-128"/>
              </a:rPr>
              <a:t>7</a:t>
            </a:r>
            <a:r>
              <a:rPr lang="ja-JP" altLang="en-US" sz="3200" dirty="0">
                <a:latin typeface="BIZ UDPゴシック" panose="020B0400000000000000" pitchFamily="50" charset="-128"/>
                <a:ea typeface="BIZ UDPゴシック" panose="020B0400000000000000" pitchFamily="50" charset="-128"/>
              </a:rPr>
              <a:t>つの原則）」をもとに、</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で想定されるリスクを</a:t>
            </a:r>
            <a:r>
              <a:rPr lang="en-US" altLang="ja-JP" sz="3200" dirty="0">
                <a:latin typeface="BIZ UDPゴシック" panose="020B0400000000000000" pitchFamily="50" charset="-128"/>
                <a:ea typeface="BIZ UDPゴシック" panose="020B0400000000000000" pitchFamily="50" charset="-128"/>
              </a:rPr>
              <a:t>10</a:t>
            </a:r>
            <a:r>
              <a:rPr lang="ja-JP" altLang="en-US" sz="3200" dirty="0">
                <a:latin typeface="BIZ UDPゴシック" panose="020B0400000000000000" pitchFamily="50" charset="-128"/>
                <a:ea typeface="BIZ UDPゴシック" panose="020B0400000000000000" pitchFamily="50" charset="-128"/>
              </a:rPr>
              <a:t>の原則に細分化しており、項目は次の通りである。</a:t>
            </a:r>
            <a:endParaRPr lang="en-US" altLang="ja-JP" sz="3200" dirty="0">
              <a:latin typeface="BIZ UDPゴシック" panose="020B0400000000000000" pitchFamily="50" charset="-128"/>
              <a:ea typeface="BIZ UDPゴシック" panose="020B0400000000000000" pitchFamily="50" charset="-128"/>
            </a:endParaRPr>
          </a:p>
          <a:p>
            <a:pPr lvl="1" defTabSz="1543050">
              <a:lnSpc>
                <a:spcPct val="110000"/>
              </a:lnSpc>
              <a:tabLst>
                <a:tab pos="4572000" algn="l"/>
              </a:tabLst>
            </a:pPr>
            <a:r>
              <a:rPr lang="ja-JP" altLang="en-US" sz="3200" dirty="0">
                <a:latin typeface="BIZ UDPゴシック" panose="020B0400000000000000" pitchFamily="50" charset="-128"/>
                <a:ea typeface="BIZ UDPゴシック" panose="020B0400000000000000" pitchFamily="50" charset="-128"/>
              </a:rPr>
              <a:t>①人間中心</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②安全性</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③公平性</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④プライバシー保護</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⑤セキュリティ確保</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⑥透明性</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⑦アカウンタビリティ</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⑧教育・リテラシー</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⑨公正競争確保</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⑩イノベーション</a:t>
            </a: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生成</a:t>
            </a:r>
            <a:r>
              <a:rPr lang="en-US" altLang="ja-JP" sz="3200" b="1" dirty="0">
                <a:latin typeface="BIZ UDPゴシック" panose="020B0400000000000000" pitchFamily="50" charset="-128"/>
                <a:ea typeface="BIZ UDPゴシック" panose="020B0400000000000000" pitchFamily="50" charset="-128"/>
              </a:rPr>
              <a:t>AI</a:t>
            </a:r>
            <a:r>
              <a:rPr lang="ja-JP" altLang="en-US" sz="3200" b="1" dirty="0">
                <a:latin typeface="BIZ UDPゴシック" panose="020B0400000000000000" pitchFamily="50" charset="-128"/>
                <a:ea typeface="BIZ UDPゴシック" panose="020B0400000000000000" pitchFamily="50" charset="-128"/>
              </a:rPr>
              <a:t>の追加リスク</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著作権侵害</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機密情報漏えい</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攻撃者の悪用（フィッシング・マルウェア生成）</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D4F33515-1E7B-36BE-2A9E-10ECFEA7DCB7}"/>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がもたらす主なリスクの種類と影響</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3BBB0AB-9F3A-E42D-8804-30060CABC8D4}"/>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Tree>
    <p:extLst>
      <p:ext uri="{BB962C8B-B14F-4D97-AF65-F5344CB8AC3E}">
        <p14:creationId xmlns:p14="http://schemas.microsoft.com/office/powerpoint/2010/main" val="31715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70C39-5EE7-55F7-E67D-25ACD7911A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BBE5143-118D-8D31-CB2E-21CF3A812E4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に特有のリスクの特定と体系的な管理</a:t>
            </a:r>
          </a:p>
        </p:txBody>
      </p:sp>
      <p:sp>
        <p:nvSpPr>
          <p:cNvPr id="3" name="object 40">
            <a:extLst>
              <a:ext uri="{FF2B5EF4-FFF2-40B4-BE49-F238E27FC236}">
                <a16:creationId xmlns:a16="http://schemas.microsoft.com/office/drawing/2014/main" id="{3EFD6545-E64E-7D39-1CB6-4DC325C1F27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6D800390-358B-F701-41CA-2A07A65D49B0}"/>
              </a:ext>
            </a:extLst>
          </p:cNvPr>
          <p:cNvSpPr txBox="1"/>
          <p:nvPr/>
        </p:nvSpPr>
        <p:spPr>
          <a:xfrm>
            <a:off x="1332852" y="2174400"/>
            <a:ext cx="15771807" cy="4891275"/>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ISO/IEC 42001</a:t>
            </a:r>
            <a:r>
              <a:rPr lang="ja-JP" altLang="en-US" sz="3200" dirty="0">
                <a:latin typeface="BIZ UDPゴシック" panose="020B0400000000000000" pitchFamily="50" charset="-128"/>
                <a:ea typeface="BIZ UDPゴシック" panose="020B0400000000000000" pitchFamily="50" charset="-128"/>
              </a:rPr>
              <a:t>は、</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を安全に活用するためのリスクベースアプローチを中核とする国際規格である。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組織に求められる体系的な実施</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リスクの特定・分析・評価</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適切な管理策の選択と実施</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38</a:t>
            </a:r>
            <a:r>
              <a:rPr lang="ja-JP" altLang="en-US" sz="3200" dirty="0">
                <a:latin typeface="BIZ UDPゴシック" panose="020B0400000000000000" pitchFamily="50" charset="-128"/>
                <a:ea typeface="BIZ UDPゴシック" panose="020B0400000000000000" pitchFamily="50" charset="-128"/>
              </a:rPr>
              <a:t>の管理策・</a:t>
            </a:r>
            <a:r>
              <a:rPr lang="en-US" altLang="ja-JP" sz="3200" dirty="0">
                <a:latin typeface="BIZ UDPゴシック" panose="020B0400000000000000" pitchFamily="50" charset="-128"/>
                <a:ea typeface="BIZ UDPゴシック" panose="020B0400000000000000" pitchFamily="50" charset="-128"/>
              </a:rPr>
              <a:t>10</a:t>
            </a:r>
            <a:r>
              <a:rPr lang="ja-JP" altLang="en-US" sz="3200" dirty="0">
                <a:latin typeface="BIZ UDPゴシック" panose="020B0400000000000000" pitchFamily="50" charset="-128"/>
                <a:ea typeface="BIZ UDPゴシック" panose="020B0400000000000000" pitchFamily="50" charset="-128"/>
              </a:rPr>
              <a:t>の管理目標に基づく統合的管理</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en-US" altLang="ja-JP" sz="3200" dirty="0">
                <a:latin typeface="BIZ UDPゴシック" panose="020B0400000000000000" pitchFamily="50" charset="-128"/>
                <a:ea typeface="BIZ UDPゴシック" panose="020B0400000000000000" pitchFamily="50" charset="-128"/>
              </a:rPr>
              <a:t>38</a:t>
            </a:r>
            <a:r>
              <a:rPr lang="ja-JP" altLang="en-US" sz="3200" dirty="0">
                <a:latin typeface="BIZ UDPゴシック" panose="020B0400000000000000" pitchFamily="50" charset="-128"/>
                <a:ea typeface="BIZ UDPゴシック" panose="020B0400000000000000" pitchFamily="50" charset="-128"/>
              </a:rPr>
              <a:t>の管理策・</a:t>
            </a:r>
            <a:r>
              <a:rPr lang="en-US" altLang="ja-JP" sz="3200" dirty="0">
                <a:latin typeface="BIZ UDPゴシック" panose="020B0400000000000000" pitchFamily="50" charset="-128"/>
                <a:ea typeface="BIZ UDPゴシック" panose="020B0400000000000000" pitchFamily="50" charset="-128"/>
              </a:rPr>
              <a:t>10</a:t>
            </a:r>
            <a:r>
              <a:rPr lang="ja-JP" altLang="en-US" sz="3200" dirty="0">
                <a:latin typeface="BIZ UDPゴシック" panose="020B0400000000000000" pitchFamily="50" charset="-128"/>
                <a:ea typeface="BIZ UDPゴシック" panose="020B0400000000000000" pitchFamily="50" charset="-128"/>
              </a:rPr>
              <a:t>の管理目標に基づく統合的管理は、</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の特性（用途・影響度）に応じて柔軟に管理策を適用するため、過剰規制を避けつつ高リスクを重点管理できる。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81690608-D9BD-F319-53F4-9AE7F7C4E569}"/>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 42001</a:t>
            </a:r>
            <a:r>
              <a:rPr lang="ja-JP" altLang="en-US" sz="3600" dirty="0">
                <a:latin typeface="BIZ UDPゴシック" panose="020B0400000000000000" pitchFamily="50" charset="-128"/>
                <a:ea typeface="BIZ UDPゴシック" panose="020B0400000000000000" pitchFamily="50" charset="-128"/>
              </a:rPr>
              <a:t>におけるリスクベースアプローチの原則</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E50E22E-6BB0-73D4-7A74-5339FECB150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Tree>
    <p:extLst>
      <p:ext uri="{BB962C8B-B14F-4D97-AF65-F5344CB8AC3E}">
        <p14:creationId xmlns:p14="http://schemas.microsoft.com/office/powerpoint/2010/main" val="235931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2024-7F4E-661F-98D0-D369234380C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762C9C9-73FA-BA4A-07EA-4D2265A47910}"/>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に特有のリスクの特定と体系的な管理</a:t>
            </a:r>
          </a:p>
        </p:txBody>
      </p:sp>
      <p:sp>
        <p:nvSpPr>
          <p:cNvPr id="3" name="object 40">
            <a:extLst>
              <a:ext uri="{FF2B5EF4-FFF2-40B4-BE49-F238E27FC236}">
                <a16:creationId xmlns:a16="http://schemas.microsoft.com/office/drawing/2014/main" id="{30A218E1-55FA-D518-554A-E7655ACE445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D16ABA57-ACDE-4787-F03D-8A3BE7926E63}"/>
              </a:ext>
            </a:extLst>
          </p:cNvPr>
          <p:cNvSpPr txBox="1"/>
          <p:nvPr/>
        </p:nvSpPr>
        <p:spPr>
          <a:xfrm>
            <a:off x="1332852" y="2174400"/>
            <a:ext cx="15771807" cy="6516336"/>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リスクアセスメント</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バイアス、誤判断、プライバシー侵害、外部要因を分析する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影響度評価</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個人・社会・経済への影響（人権・情報漏えい・雇用など）を判断する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定性・定量手法を組み合わせ、不確実な領域にも対応している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対応策は回避・低減・共有・保有などから選択できる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ISO 31000</a:t>
            </a:r>
            <a:r>
              <a:rPr lang="ja-JP" altLang="en-US" sz="3200" dirty="0">
                <a:latin typeface="BIZ UDPゴシック" panose="020B0400000000000000" pitchFamily="50" charset="-128"/>
                <a:ea typeface="BIZ UDPゴシック" panose="020B0400000000000000" pitchFamily="50" charset="-128"/>
              </a:rPr>
              <a:t>はリスクマネジメントの国際指針（原則・枠組み・プロセス）である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「リスク特定→分析→評価→対応→モニタリング」の一連の流れが体系化されている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リスクに対する事前管理・損失最小化・文書化が強化できる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ISO/IEC 42001</a:t>
            </a:r>
            <a:r>
              <a:rPr lang="ja-JP" altLang="en-US" sz="3200" dirty="0">
                <a:latin typeface="BIZ UDPゴシック" panose="020B0400000000000000" pitchFamily="50" charset="-128"/>
                <a:ea typeface="BIZ UDPゴシック" panose="020B0400000000000000" pitchFamily="50" charset="-128"/>
              </a:rPr>
              <a:t>の実践において、</a:t>
            </a:r>
            <a:r>
              <a:rPr lang="en-US" altLang="ja-JP" sz="3200" dirty="0">
                <a:latin typeface="BIZ UDPゴシック" panose="020B0400000000000000" pitchFamily="50" charset="-128"/>
                <a:ea typeface="BIZ UDPゴシック" panose="020B0400000000000000" pitchFamily="50" charset="-128"/>
              </a:rPr>
              <a:t>ISO 31000</a:t>
            </a:r>
            <a:r>
              <a:rPr lang="ja-JP" altLang="en-US" sz="3200" dirty="0">
                <a:latin typeface="BIZ UDPゴシック" panose="020B0400000000000000" pitchFamily="50" charset="-128"/>
                <a:ea typeface="BIZ UDPゴシック" panose="020B0400000000000000" pitchFamily="50" charset="-128"/>
              </a:rPr>
              <a:t>は包括的な基盤として機能する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5234CCC3-5351-98F6-09E6-94D5E31A5778}"/>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リスクアセスメントと影響度評価の具体的な実践</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A2B4FB12-BCCB-4E0E-74F1-0094D57678C3}"/>
              </a:ext>
            </a:extLst>
          </p:cNvPr>
          <p:cNvSpPr txBox="1">
            <a:spLocks/>
          </p:cNvSpPr>
          <p:nvPr/>
        </p:nvSpPr>
        <p:spPr>
          <a:xfrm>
            <a:off x="1331571" y="5848103"/>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 31000</a:t>
            </a:r>
            <a:r>
              <a:rPr lang="ja-JP" altLang="en-US" sz="3600" dirty="0">
                <a:latin typeface="BIZ UDPゴシック" panose="020B0400000000000000" pitchFamily="50" charset="-128"/>
                <a:ea typeface="BIZ UDPゴシック" panose="020B0400000000000000" pitchFamily="50" charset="-128"/>
              </a:rPr>
              <a:t>（リスクマネジメントの指針）との連携と活用</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7F672AD-9748-A867-3136-B424A703604E}"/>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Tree>
    <p:extLst>
      <p:ext uri="{BB962C8B-B14F-4D97-AF65-F5344CB8AC3E}">
        <p14:creationId xmlns:p14="http://schemas.microsoft.com/office/powerpoint/2010/main" val="372925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9EAD-C37C-2FE6-50BB-7AF5723129A6}"/>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3CA0B16-19C9-540D-42CB-ED2E62BA069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ISO/IEC 42001</a:t>
            </a:r>
            <a:r>
              <a:rPr lang="ja-JP" altLang="en-US" sz="4000" dirty="0">
                <a:latin typeface="BIZ UDPゴシック" panose="020B0400000000000000" pitchFamily="50" charset="-128"/>
                <a:ea typeface="BIZ UDPゴシック" panose="020B0400000000000000" pitchFamily="50" charset="-128"/>
              </a:rPr>
              <a:t>に基づく</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マネジメントシステムの構築と運用</a:t>
            </a:r>
          </a:p>
        </p:txBody>
      </p:sp>
      <p:sp>
        <p:nvSpPr>
          <p:cNvPr id="3" name="object 40">
            <a:extLst>
              <a:ext uri="{FF2B5EF4-FFF2-40B4-BE49-F238E27FC236}">
                <a16:creationId xmlns:a16="http://schemas.microsoft.com/office/drawing/2014/main" id="{BBF195AA-5FFB-77EA-1B8C-ABF1CF0CE91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3EEBFB61-3C8B-D57C-EEE5-4368C8AD4C9B}"/>
              </a:ext>
            </a:extLst>
          </p:cNvPr>
          <p:cNvSpPr txBox="1"/>
          <p:nvPr/>
        </p:nvSpPr>
        <p:spPr>
          <a:xfrm>
            <a:off x="1332852" y="2174400"/>
            <a:ext cx="15771807" cy="7058022"/>
          </a:xfrm>
          <a:prstGeom prst="rect">
            <a:avLst/>
          </a:prstGeom>
          <a:noFill/>
        </p:spPr>
        <p:txBody>
          <a:bodyPr wrap="square" lIns="91440" tIns="45720" rIns="91440" bIns="45720" anchor="t">
            <a:spAutoFit/>
          </a:bodyPr>
          <a:lstStyle/>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ISO/IEC 42001</a:t>
            </a:r>
            <a:r>
              <a:rPr lang="ja-JP" altLang="en-US" sz="3200" dirty="0">
                <a:latin typeface="BIZ UDPゴシック" panose="020B0400000000000000" pitchFamily="50" charset="-128"/>
                <a:ea typeface="BIZ UDPゴシック" panose="020B0400000000000000" pitchFamily="50" charset="-128"/>
              </a:rPr>
              <a:t>は</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マネジメントシステム（</a:t>
            </a:r>
            <a:r>
              <a:rPr lang="en-US" altLang="ja-JP" sz="3200" dirty="0">
                <a:latin typeface="BIZ UDPゴシック" panose="020B0400000000000000" pitchFamily="50" charset="-128"/>
                <a:ea typeface="BIZ UDPゴシック" panose="020B0400000000000000" pitchFamily="50" charset="-128"/>
              </a:rPr>
              <a:t>AIMS</a:t>
            </a:r>
            <a:r>
              <a:rPr lang="ja-JP" altLang="en-US" sz="3200" dirty="0">
                <a:latin typeface="BIZ UDPゴシック" panose="020B0400000000000000" pitchFamily="50" charset="-128"/>
                <a:ea typeface="BIZ UDPゴシック" panose="020B0400000000000000" pitchFamily="50" charset="-128"/>
              </a:rPr>
              <a:t>）の要求事項を定義しているおり、主な要求事項は以下の通り。</a:t>
            </a:r>
            <a:endParaRPr lang="en-US" altLang="ja-JP" sz="3200" b="1"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組織の文脈：</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内部・外部環境、利害関係者ニーズ、</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目的の整理</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リーダーシップ：</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責任・権限・</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文化の推進</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計画：</a:t>
            </a:r>
            <a:r>
              <a:rPr lang="en-US" altLang="ja-JP" sz="3200" dirty="0">
                <a:latin typeface="BIZ UDPゴシック" panose="020B0400000000000000" pitchFamily="50" charset="-128"/>
                <a:ea typeface="BIZ UDPゴシック" panose="020B0400000000000000" pitchFamily="50" charset="-128"/>
              </a:rPr>
              <a:t>		AI</a:t>
            </a:r>
            <a:r>
              <a:rPr lang="ja-JP" altLang="en-US" sz="3200" dirty="0">
                <a:latin typeface="BIZ UDPゴシック" panose="020B0400000000000000" pitchFamily="50" charset="-128"/>
                <a:ea typeface="BIZ UDPゴシック" panose="020B0400000000000000" pitchFamily="50" charset="-128"/>
              </a:rPr>
              <a:t>リスク・機会の特定、リスク対応計画</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サポート：</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要員・スキル・認識・文書化</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運用：</a:t>
            </a:r>
            <a:r>
              <a:rPr lang="en-US" altLang="ja-JP" sz="3200" dirty="0">
                <a:latin typeface="BIZ UDPゴシック" panose="020B0400000000000000" pitchFamily="50" charset="-128"/>
                <a:ea typeface="BIZ UDPゴシック" panose="020B0400000000000000" pitchFamily="50" charset="-128"/>
              </a:rPr>
              <a:t>		AI</a:t>
            </a:r>
            <a:r>
              <a:rPr lang="ja-JP" altLang="en-US" sz="3200" dirty="0">
                <a:latin typeface="BIZ UDPゴシック" panose="020B0400000000000000" pitchFamily="50" charset="-128"/>
                <a:ea typeface="BIZ UDPゴシック" panose="020B0400000000000000" pitchFamily="50" charset="-128"/>
              </a:rPr>
              <a:t>システム導入・データ管理・モニタリング・リスク管理</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パフォーマンス評価：</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監視・測定・レビュー</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r>
              <a:rPr lang="ja-JP" altLang="en-US" sz="3200" dirty="0">
                <a:latin typeface="BIZ UDPゴシック" panose="020B0400000000000000" pitchFamily="50" charset="-128"/>
                <a:ea typeface="BIZ UDPゴシック" panose="020B0400000000000000" pitchFamily="50" charset="-128"/>
              </a:rPr>
              <a:t>改善：</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評価結果に基づく継続的改善</a:t>
            </a:r>
            <a:endParaRPr lang="en-US" altLang="ja-JP" sz="3200" dirty="0">
              <a:latin typeface="BIZ UDPゴシック" panose="020B0400000000000000" pitchFamily="50" charset="-128"/>
              <a:ea typeface="BIZ UDPゴシック" panose="020B0400000000000000" pitchFamily="50" charset="-128"/>
            </a:endParaRPr>
          </a:p>
          <a:p>
            <a:pPr marL="457200" indent="-457200" defTabSz="1433513">
              <a:lnSpc>
                <a:spcPct val="110000"/>
              </a:lnSpc>
              <a:buFont typeface="Arial" panose="020B0604020202020204" pitchFamily="34" charset="0"/>
              <a:buChar char="•"/>
              <a:tabLst>
                <a:tab pos="3319463" algn="l"/>
              </a:tabLst>
            </a:pPr>
            <a:endParaRPr lang="en-US" altLang="ja-JP" sz="3200" dirty="0">
              <a:latin typeface="BIZ UDPゴシック" panose="020B0400000000000000" pitchFamily="50" charset="-128"/>
              <a:ea typeface="BIZ UDPゴシック" panose="020B0400000000000000" pitchFamily="50" charset="-128"/>
            </a:endParaRPr>
          </a:p>
          <a:p>
            <a:pPr defTabSz="1433513">
              <a:lnSpc>
                <a:spcPct val="110000"/>
              </a:lnSpc>
              <a:tabLst>
                <a:tab pos="3319463" algn="l"/>
              </a:tabLst>
            </a:pPr>
            <a:r>
              <a:rPr lang="ja-JP" altLang="en-US" sz="3200" dirty="0">
                <a:latin typeface="BIZ UDPゴシック" panose="020B0400000000000000" pitchFamily="50" charset="-128"/>
                <a:ea typeface="BIZ UDPゴシック" panose="020B0400000000000000" pitchFamily="50" charset="-128"/>
              </a:rPr>
              <a:t>　また、</a:t>
            </a:r>
            <a:r>
              <a:rPr lang="en-US" altLang="ja-JP" sz="3200" dirty="0">
                <a:latin typeface="BIZ UDPゴシック" panose="020B0400000000000000" pitchFamily="50" charset="-128"/>
                <a:ea typeface="BIZ UDPゴシック" panose="020B0400000000000000" pitchFamily="50" charset="-128"/>
              </a:rPr>
              <a:t>Annex A</a:t>
            </a:r>
            <a:r>
              <a:rPr lang="ja-JP" altLang="en-US" sz="3200" dirty="0">
                <a:latin typeface="BIZ UDPゴシック" panose="020B0400000000000000" pitchFamily="50" charset="-128"/>
                <a:ea typeface="BIZ UDPゴシック" panose="020B0400000000000000" pitchFamily="50" charset="-128"/>
              </a:rPr>
              <a:t>では具体的な管理策の一覧を示し、ガバナンス、リスク管理、データ・アルゴリズム管理、透明性・説明責任、監視・改善といった観点で、</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の安全・公正・説明可能な運用を支える指針となっている。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8170D094-18BC-B691-5A62-341459BE37E5}"/>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主要な要求事項と管理策（</a:t>
            </a:r>
            <a:r>
              <a:rPr lang="en-US" altLang="ja-JP" sz="3600" dirty="0">
                <a:latin typeface="BIZ UDPゴシック" panose="020B0400000000000000" pitchFamily="50" charset="-128"/>
                <a:ea typeface="BIZ UDPゴシック" panose="020B0400000000000000" pitchFamily="50" charset="-128"/>
              </a:rPr>
              <a:t>Annex A</a:t>
            </a:r>
            <a:r>
              <a:rPr lang="ja-JP" altLang="en-US" sz="3600" dirty="0">
                <a:latin typeface="BIZ UDPゴシック" panose="020B0400000000000000" pitchFamily="50" charset="-128"/>
                <a:ea typeface="BIZ UDPゴシック" panose="020B0400000000000000" pitchFamily="50" charset="-128"/>
              </a:rPr>
              <a:t>の活用）</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BC28E4A-DE44-ACE6-28BB-D7A418056D30}"/>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P22</a:t>
            </a:r>
          </a:p>
        </p:txBody>
      </p:sp>
    </p:spTree>
    <p:extLst>
      <p:ext uri="{BB962C8B-B14F-4D97-AF65-F5344CB8AC3E}">
        <p14:creationId xmlns:p14="http://schemas.microsoft.com/office/powerpoint/2010/main" val="326360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1F2B-9727-71C9-F376-53EB1EEE1462}"/>
            </a:ext>
          </a:extLst>
        </p:cNvPr>
        <p:cNvGrpSpPr/>
        <p:nvPr/>
      </p:nvGrpSpPr>
      <p:grpSpPr>
        <a:xfrm>
          <a:off x="0" y="0"/>
          <a:ext cx="0" cy="0"/>
          <a:chOff x="0" y="0"/>
          <a:chExt cx="0" cy="0"/>
        </a:xfrm>
      </p:grpSpPr>
      <p:cxnSp>
        <p:nvCxnSpPr>
          <p:cNvPr id="217" name="直線矢印コネクタ 216">
            <a:extLst>
              <a:ext uri="{FF2B5EF4-FFF2-40B4-BE49-F238E27FC236}">
                <a16:creationId xmlns:a16="http://schemas.microsoft.com/office/drawing/2014/main" id="{3A3C703C-6AEB-9D02-FC19-31904E44C3F5}"/>
              </a:ext>
            </a:extLst>
          </p:cNvPr>
          <p:cNvCxnSpPr>
            <a:cxnSpLocks/>
          </p:cNvCxnSpPr>
          <p:nvPr/>
        </p:nvCxnSpPr>
        <p:spPr>
          <a:xfrm flipV="1">
            <a:off x="15306675" y="3569904"/>
            <a:ext cx="0" cy="2132381"/>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a:extLst>
              <a:ext uri="{FF2B5EF4-FFF2-40B4-BE49-F238E27FC236}">
                <a16:creationId xmlns:a16="http://schemas.microsoft.com/office/drawing/2014/main" id="{F2F5451A-B541-A28B-4B43-D67E9488C2F2}"/>
              </a:ext>
            </a:extLst>
          </p:cNvPr>
          <p:cNvCxnSpPr>
            <a:cxnSpLocks/>
          </p:cNvCxnSpPr>
          <p:nvPr/>
        </p:nvCxnSpPr>
        <p:spPr>
          <a:xfrm flipV="1">
            <a:off x="12420600" y="3588035"/>
            <a:ext cx="0" cy="2132381"/>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sp>
        <p:nvSpPr>
          <p:cNvPr id="5" name="正方形/長方形 4">
            <a:extLst>
              <a:ext uri="{FF2B5EF4-FFF2-40B4-BE49-F238E27FC236}">
                <a16:creationId xmlns:a16="http://schemas.microsoft.com/office/drawing/2014/main" id="{304C0E16-1526-2908-412F-34EFBAD32C21}"/>
              </a:ext>
            </a:extLst>
          </p:cNvPr>
          <p:cNvSpPr/>
          <p:nvPr/>
        </p:nvSpPr>
        <p:spPr>
          <a:xfrm>
            <a:off x="866775" y="2068792"/>
            <a:ext cx="9288914" cy="6943134"/>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FA26DE91-C7DB-4232-C1F3-27DAAB77FD70}"/>
              </a:ext>
            </a:extLst>
          </p:cNvPr>
          <p:cNvSpPr/>
          <p:nvPr/>
        </p:nvSpPr>
        <p:spPr>
          <a:xfrm>
            <a:off x="2779056" y="2201093"/>
            <a:ext cx="5373505" cy="6631329"/>
          </a:xfrm>
          <a:prstGeom prst="roundRect">
            <a:avLst>
              <a:gd name="adj" fmla="val 5595"/>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0CB8BC92-BFDB-56CA-12AC-37E2D6E2EC99}"/>
              </a:ext>
            </a:extLst>
          </p:cNvPr>
          <p:cNvSpPr/>
          <p:nvPr/>
        </p:nvSpPr>
        <p:spPr>
          <a:xfrm>
            <a:off x="2852816" y="4239133"/>
            <a:ext cx="5223289" cy="4448240"/>
          </a:xfrm>
          <a:prstGeom prst="ellipse">
            <a:avLst/>
          </a:prstGeom>
          <a:solidFill>
            <a:srgbClr val="E3ECF7"/>
          </a:solidFill>
          <a:ln>
            <a:solidFill>
              <a:srgbClr val="9CA2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8BD20C5-C87B-D1F7-EDD6-7733A10CAC63}"/>
              </a:ext>
            </a:extLst>
          </p:cNvPr>
          <p:cNvSpPr/>
          <p:nvPr/>
        </p:nvSpPr>
        <p:spPr>
          <a:xfrm>
            <a:off x="4003142" y="2318844"/>
            <a:ext cx="2880000" cy="72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適用範囲・引用規格・定義</a:t>
            </a:r>
          </a:p>
        </p:txBody>
      </p:sp>
      <p:sp>
        <p:nvSpPr>
          <p:cNvPr id="28" name="正方形/長方形 27">
            <a:extLst>
              <a:ext uri="{FF2B5EF4-FFF2-40B4-BE49-F238E27FC236}">
                <a16:creationId xmlns:a16="http://schemas.microsoft.com/office/drawing/2014/main" id="{F510A2D6-49FE-A8F9-4DFB-E81D2BB40F58}"/>
              </a:ext>
            </a:extLst>
          </p:cNvPr>
          <p:cNvSpPr/>
          <p:nvPr/>
        </p:nvSpPr>
        <p:spPr>
          <a:xfrm>
            <a:off x="4003142" y="3231092"/>
            <a:ext cx="2880000" cy="72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AI</a:t>
            </a:r>
            <a:r>
              <a:rPr kumimoji="1" lang="ja-JP" altLang="en-US" sz="1600" dirty="0">
                <a:solidFill>
                  <a:schemeClr val="tx1"/>
                </a:solidFill>
                <a:latin typeface="BIZ UDPゴシック" panose="020B0400000000000000" pitchFamily="50" charset="-128"/>
                <a:ea typeface="BIZ UDPゴシック" panose="020B0400000000000000" pitchFamily="50" charset="-128"/>
              </a:rPr>
              <a:t>システム</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マネジメントシステム</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9B75F6F8-838C-A8E5-5FD9-B162E4CAD3D2}"/>
              </a:ext>
            </a:extLst>
          </p:cNvPr>
          <p:cNvSpPr/>
          <p:nvPr/>
        </p:nvSpPr>
        <p:spPr>
          <a:xfrm>
            <a:off x="955052" y="4340128"/>
            <a:ext cx="1620000" cy="126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組織と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その状況</a:t>
            </a:r>
            <a:r>
              <a:rPr lang="ja-JP" altLang="en-US" sz="1600" dirty="0">
                <a:solidFill>
                  <a:schemeClr val="tx1"/>
                </a:solidFill>
                <a:latin typeface="BIZ UDPゴシック" panose="020B0400000000000000" pitchFamily="50" charset="-128"/>
                <a:ea typeface="BIZ UDPゴシック" panose="020B0400000000000000" pitchFamily="50" charset="-128"/>
              </a:rPr>
              <a:t>を</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理解する</a:t>
            </a:r>
          </a:p>
        </p:txBody>
      </p:sp>
      <p:sp>
        <p:nvSpPr>
          <p:cNvPr id="32" name="正方形/長方形 31">
            <a:extLst>
              <a:ext uri="{FF2B5EF4-FFF2-40B4-BE49-F238E27FC236}">
                <a16:creationId xmlns:a16="http://schemas.microsoft.com/office/drawing/2014/main" id="{48B64400-785A-3B4D-7881-B2E09329CF11}"/>
              </a:ext>
            </a:extLst>
          </p:cNvPr>
          <p:cNvSpPr/>
          <p:nvPr/>
        </p:nvSpPr>
        <p:spPr>
          <a:xfrm>
            <a:off x="964628" y="5827652"/>
            <a:ext cx="1620000" cy="1260000"/>
          </a:xfrm>
          <a:prstGeom prst="rect">
            <a:avLst/>
          </a:prstGeom>
          <a:solidFill>
            <a:srgbClr val="DAE3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顧客要求事項</a:t>
            </a:r>
          </a:p>
        </p:txBody>
      </p:sp>
      <p:sp>
        <p:nvSpPr>
          <p:cNvPr id="34" name="正方形/長方形 33">
            <a:extLst>
              <a:ext uri="{FF2B5EF4-FFF2-40B4-BE49-F238E27FC236}">
                <a16:creationId xmlns:a16="http://schemas.microsoft.com/office/drawing/2014/main" id="{6DCC1EF2-2EFD-E800-9C93-55FD4689C092}"/>
              </a:ext>
            </a:extLst>
          </p:cNvPr>
          <p:cNvSpPr/>
          <p:nvPr/>
        </p:nvSpPr>
        <p:spPr>
          <a:xfrm>
            <a:off x="955052" y="7315176"/>
            <a:ext cx="1620000" cy="126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利害関係者とニーズと期待を理解する</a:t>
            </a:r>
          </a:p>
        </p:txBody>
      </p:sp>
      <p:sp>
        <p:nvSpPr>
          <p:cNvPr id="35" name="正方形/長方形 34">
            <a:extLst>
              <a:ext uri="{FF2B5EF4-FFF2-40B4-BE49-F238E27FC236}">
                <a16:creationId xmlns:a16="http://schemas.microsoft.com/office/drawing/2014/main" id="{9924568F-BEA5-3FE8-F19D-52BB305A07D4}"/>
              </a:ext>
            </a:extLst>
          </p:cNvPr>
          <p:cNvSpPr/>
          <p:nvPr/>
        </p:nvSpPr>
        <p:spPr>
          <a:xfrm>
            <a:off x="8278306" y="4340128"/>
            <a:ext cx="1620000" cy="1260000"/>
          </a:xfrm>
          <a:prstGeom prst="rect">
            <a:avLst/>
          </a:prstGeom>
          <a:solidFill>
            <a:srgbClr val="DAE3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顧客満足</a:t>
            </a:r>
          </a:p>
        </p:txBody>
      </p:sp>
      <p:sp>
        <p:nvSpPr>
          <p:cNvPr id="36" name="正方形/長方形 35">
            <a:extLst>
              <a:ext uri="{FF2B5EF4-FFF2-40B4-BE49-F238E27FC236}">
                <a16:creationId xmlns:a16="http://schemas.microsoft.com/office/drawing/2014/main" id="{489A61A1-3EAC-73E2-7507-2FCEC7302439}"/>
              </a:ext>
            </a:extLst>
          </p:cNvPr>
          <p:cNvSpPr/>
          <p:nvPr/>
        </p:nvSpPr>
        <p:spPr>
          <a:xfrm>
            <a:off x="8481141" y="5827652"/>
            <a:ext cx="1620000" cy="1260000"/>
          </a:xfrm>
          <a:prstGeom prst="rect">
            <a:avLst/>
          </a:prstGeom>
          <a:solidFill>
            <a:srgbClr val="C0C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システムの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結果</a:t>
            </a:r>
          </a:p>
        </p:txBody>
      </p:sp>
      <p:sp>
        <p:nvSpPr>
          <p:cNvPr id="37" name="正方形/長方形 36">
            <a:extLst>
              <a:ext uri="{FF2B5EF4-FFF2-40B4-BE49-F238E27FC236}">
                <a16:creationId xmlns:a16="http://schemas.microsoft.com/office/drawing/2014/main" id="{D46653EA-9CA5-849D-7CAB-3364E467342D}"/>
              </a:ext>
            </a:extLst>
          </p:cNvPr>
          <p:cNvSpPr/>
          <p:nvPr/>
        </p:nvSpPr>
        <p:spPr>
          <a:xfrm>
            <a:off x="8300739" y="7315176"/>
            <a:ext cx="1620000" cy="1260000"/>
          </a:xfrm>
          <a:prstGeom prst="rect">
            <a:avLst/>
          </a:prstGeom>
          <a:solidFill>
            <a:srgbClr val="DAE3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AI</a:t>
            </a:r>
            <a:r>
              <a:rPr kumimoji="1" lang="ja-JP" altLang="en-US" sz="1600" dirty="0">
                <a:solidFill>
                  <a:schemeClr val="tx1"/>
                </a:solidFill>
                <a:latin typeface="BIZ UDPゴシック" panose="020B0400000000000000" pitchFamily="50" charset="-128"/>
                <a:ea typeface="BIZ UDPゴシック" panose="020B0400000000000000" pitchFamily="50" charset="-128"/>
              </a:rPr>
              <a:t>システム</a:t>
            </a:r>
          </a:p>
        </p:txBody>
      </p:sp>
      <p:sp>
        <p:nvSpPr>
          <p:cNvPr id="38" name="楕円 37">
            <a:extLst>
              <a:ext uri="{FF2B5EF4-FFF2-40B4-BE49-F238E27FC236}">
                <a16:creationId xmlns:a16="http://schemas.microsoft.com/office/drawing/2014/main" id="{7ECBE6DD-1ED5-F646-F243-FDAB37E0B60F}"/>
              </a:ext>
            </a:extLst>
          </p:cNvPr>
          <p:cNvSpPr/>
          <p:nvPr/>
        </p:nvSpPr>
        <p:spPr>
          <a:xfrm>
            <a:off x="4641882" y="4290993"/>
            <a:ext cx="1620000" cy="1260000"/>
          </a:xfrm>
          <a:prstGeom prst="ellipse">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サポート</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運用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Do</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CD2C620C-BB83-DB71-D435-6B044E627794}"/>
              </a:ext>
            </a:extLst>
          </p:cNvPr>
          <p:cNvSpPr/>
          <p:nvPr/>
        </p:nvSpPr>
        <p:spPr>
          <a:xfrm>
            <a:off x="4641882" y="5835941"/>
            <a:ext cx="1620000" cy="1260000"/>
          </a:xfrm>
          <a:prstGeom prst="ellipse">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リーダー</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シップ</a:t>
            </a:r>
          </a:p>
        </p:txBody>
      </p:sp>
      <p:sp>
        <p:nvSpPr>
          <p:cNvPr id="40" name="楕円 39">
            <a:extLst>
              <a:ext uri="{FF2B5EF4-FFF2-40B4-BE49-F238E27FC236}">
                <a16:creationId xmlns:a16="http://schemas.microsoft.com/office/drawing/2014/main" id="{917DB0F4-2698-470D-9658-7CB6F3DA98AD}"/>
              </a:ext>
            </a:extLst>
          </p:cNvPr>
          <p:cNvSpPr/>
          <p:nvPr/>
        </p:nvSpPr>
        <p:spPr>
          <a:xfrm>
            <a:off x="2875139" y="5835941"/>
            <a:ext cx="1620000" cy="1260000"/>
          </a:xfrm>
          <a:prstGeom prst="ellipse">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計画</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Plan</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1" name="楕円 40">
            <a:extLst>
              <a:ext uri="{FF2B5EF4-FFF2-40B4-BE49-F238E27FC236}">
                <a16:creationId xmlns:a16="http://schemas.microsoft.com/office/drawing/2014/main" id="{E6C08E07-AFB1-FB6A-28D3-DF104CDBC970}"/>
              </a:ext>
            </a:extLst>
          </p:cNvPr>
          <p:cNvSpPr/>
          <p:nvPr/>
        </p:nvSpPr>
        <p:spPr>
          <a:xfrm>
            <a:off x="6440608" y="5835941"/>
            <a:ext cx="1620000" cy="1260000"/>
          </a:xfrm>
          <a:prstGeom prst="ellipse">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パフォーマンス評価</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Check</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2" name="楕円 41">
            <a:extLst>
              <a:ext uri="{FF2B5EF4-FFF2-40B4-BE49-F238E27FC236}">
                <a16:creationId xmlns:a16="http://schemas.microsoft.com/office/drawing/2014/main" id="{9380F776-31AA-CA5A-B178-76C7B813522F}"/>
              </a:ext>
            </a:extLst>
          </p:cNvPr>
          <p:cNvSpPr/>
          <p:nvPr/>
        </p:nvSpPr>
        <p:spPr>
          <a:xfrm>
            <a:off x="4641882" y="7379915"/>
            <a:ext cx="1620000" cy="1260000"/>
          </a:xfrm>
          <a:prstGeom prst="ellipse">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改善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Action</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3" name="矢印: 折線 42">
            <a:extLst>
              <a:ext uri="{FF2B5EF4-FFF2-40B4-BE49-F238E27FC236}">
                <a16:creationId xmlns:a16="http://schemas.microsoft.com/office/drawing/2014/main" id="{46FA4EDA-176E-DF4B-B728-12A79D41051A}"/>
              </a:ext>
            </a:extLst>
          </p:cNvPr>
          <p:cNvSpPr/>
          <p:nvPr/>
        </p:nvSpPr>
        <p:spPr>
          <a:xfrm>
            <a:off x="3958890" y="5073258"/>
            <a:ext cx="504000" cy="504000"/>
          </a:xfrm>
          <a:prstGeom prst="bentArrow">
            <a:avLst>
              <a:gd name="adj1" fmla="val 28959"/>
              <a:gd name="adj2" fmla="val 21791"/>
              <a:gd name="adj3" fmla="val 29278"/>
              <a:gd name="adj4" fmla="val 4177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
        <p:nvSpPr>
          <p:cNvPr id="44" name="矢印: 折線 43">
            <a:extLst>
              <a:ext uri="{FF2B5EF4-FFF2-40B4-BE49-F238E27FC236}">
                <a16:creationId xmlns:a16="http://schemas.microsoft.com/office/drawing/2014/main" id="{C313A2DA-DB82-C554-E519-ADB1C5FE2C1C}"/>
              </a:ext>
            </a:extLst>
          </p:cNvPr>
          <p:cNvSpPr/>
          <p:nvPr/>
        </p:nvSpPr>
        <p:spPr>
          <a:xfrm rot="5400000">
            <a:off x="6372846" y="5096127"/>
            <a:ext cx="504000" cy="504000"/>
          </a:xfrm>
          <a:prstGeom prst="bentArrow">
            <a:avLst>
              <a:gd name="adj1" fmla="val 28959"/>
              <a:gd name="adj2" fmla="val 21791"/>
              <a:gd name="adj3" fmla="val 29278"/>
              <a:gd name="adj4" fmla="val 4177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
        <p:nvSpPr>
          <p:cNvPr id="45" name="矢印: 折線 44">
            <a:extLst>
              <a:ext uri="{FF2B5EF4-FFF2-40B4-BE49-F238E27FC236}">
                <a16:creationId xmlns:a16="http://schemas.microsoft.com/office/drawing/2014/main" id="{1BD4AD6C-AA56-9618-BBBD-B1097607930C}"/>
              </a:ext>
            </a:extLst>
          </p:cNvPr>
          <p:cNvSpPr/>
          <p:nvPr/>
        </p:nvSpPr>
        <p:spPr>
          <a:xfrm rot="10800000">
            <a:off x="6417983" y="7326364"/>
            <a:ext cx="504000" cy="504000"/>
          </a:xfrm>
          <a:prstGeom prst="bentArrow">
            <a:avLst>
              <a:gd name="adj1" fmla="val 28959"/>
              <a:gd name="adj2" fmla="val 21791"/>
              <a:gd name="adj3" fmla="val 29278"/>
              <a:gd name="adj4" fmla="val 4177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
        <p:nvSpPr>
          <p:cNvPr id="46" name="矢印: 折線 45">
            <a:extLst>
              <a:ext uri="{FF2B5EF4-FFF2-40B4-BE49-F238E27FC236}">
                <a16:creationId xmlns:a16="http://schemas.microsoft.com/office/drawing/2014/main" id="{6803633B-F06F-DB8C-301C-7052976BA044}"/>
              </a:ext>
            </a:extLst>
          </p:cNvPr>
          <p:cNvSpPr/>
          <p:nvPr/>
        </p:nvSpPr>
        <p:spPr>
          <a:xfrm rot="16200000">
            <a:off x="3969316" y="7260736"/>
            <a:ext cx="504000" cy="504000"/>
          </a:xfrm>
          <a:prstGeom prst="bentArrow">
            <a:avLst>
              <a:gd name="adj1" fmla="val 28959"/>
              <a:gd name="adj2" fmla="val 21791"/>
              <a:gd name="adj3" fmla="val 29278"/>
              <a:gd name="adj4" fmla="val 4177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cxnSp>
        <p:nvCxnSpPr>
          <p:cNvPr id="86" name="直線矢印コネクタ 85">
            <a:extLst>
              <a:ext uri="{FF2B5EF4-FFF2-40B4-BE49-F238E27FC236}">
                <a16:creationId xmlns:a16="http://schemas.microsoft.com/office/drawing/2014/main" id="{7C30A32E-7FEE-E663-7A65-8C06147D66AC}"/>
              </a:ext>
            </a:extLst>
          </p:cNvPr>
          <p:cNvCxnSpPr>
            <a:cxnSpLocks/>
            <a:stCxn id="38" idx="4"/>
            <a:endCxn id="39" idx="0"/>
          </p:cNvCxnSpPr>
          <p:nvPr/>
        </p:nvCxnSpPr>
        <p:spPr>
          <a:xfrm>
            <a:off x="5451882" y="5550993"/>
            <a:ext cx="0" cy="284948"/>
          </a:xfrm>
          <a:prstGeom prst="straightConnector1">
            <a:avLst/>
          </a:prstGeom>
          <a:ln w="381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0" name="直線矢印コネクタ 89">
            <a:extLst>
              <a:ext uri="{FF2B5EF4-FFF2-40B4-BE49-F238E27FC236}">
                <a16:creationId xmlns:a16="http://schemas.microsoft.com/office/drawing/2014/main" id="{DB156ECE-BE6E-CBB9-226F-32532A2D4F8F}"/>
              </a:ext>
            </a:extLst>
          </p:cNvPr>
          <p:cNvCxnSpPr>
            <a:cxnSpLocks/>
          </p:cNvCxnSpPr>
          <p:nvPr/>
        </p:nvCxnSpPr>
        <p:spPr>
          <a:xfrm>
            <a:off x="6183037" y="6464726"/>
            <a:ext cx="291860" cy="0"/>
          </a:xfrm>
          <a:prstGeom prst="straightConnector1">
            <a:avLst/>
          </a:prstGeom>
          <a:ln w="381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92" name="グループ化 91">
            <a:extLst>
              <a:ext uri="{FF2B5EF4-FFF2-40B4-BE49-F238E27FC236}">
                <a16:creationId xmlns:a16="http://schemas.microsoft.com/office/drawing/2014/main" id="{24D0E61F-0D70-0AE1-7988-CCC4148C92E8}"/>
              </a:ext>
            </a:extLst>
          </p:cNvPr>
          <p:cNvGrpSpPr/>
          <p:nvPr/>
        </p:nvGrpSpPr>
        <p:grpSpPr>
          <a:xfrm>
            <a:off x="2810977" y="4223294"/>
            <a:ext cx="3561868" cy="2978405"/>
            <a:chOff x="3374069" y="6281530"/>
            <a:chExt cx="2898426" cy="2680477"/>
          </a:xfrm>
        </p:grpSpPr>
        <p:cxnSp>
          <p:nvCxnSpPr>
            <p:cNvPr id="93" name="直線コネクタ 92">
              <a:extLst>
                <a:ext uri="{FF2B5EF4-FFF2-40B4-BE49-F238E27FC236}">
                  <a16:creationId xmlns:a16="http://schemas.microsoft.com/office/drawing/2014/main" id="{0F999363-DE1F-3C48-7631-193B14D96877}"/>
                </a:ext>
              </a:extLst>
            </p:cNvPr>
            <p:cNvCxnSpPr>
              <a:cxnSpLocks/>
            </p:cNvCxnSpPr>
            <p:nvPr/>
          </p:nvCxnSpPr>
          <p:spPr>
            <a:xfrm>
              <a:off x="3374069" y="6295785"/>
              <a:ext cx="18544" cy="2666222"/>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cxnSp>
          <p:nvCxnSpPr>
            <p:cNvPr id="95" name="直線コネクタ 94">
              <a:extLst>
                <a:ext uri="{FF2B5EF4-FFF2-40B4-BE49-F238E27FC236}">
                  <a16:creationId xmlns:a16="http://schemas.microsoft.com/office/drawing/2014/main" id="{86BAE4D2-3935-BC46-9B01-E00126798925}"/>
                </a:ext>
              </a:extLst>
            </p:cNvPr>
            <p:cNvCxnSpPr>
              <a:cxnSpLocks/>
            </p:cNvCxnSpPr>
            <p:nvPr/>
          </p:nvCxnSpPr>
          <p:spPr>
            <a:xfrm>
              <a:off x="4767315" y="7497419"/>
              <a:ext cx="26074" cy="1426366"/>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cxnSp>
          <p:nvCxnSpPr>
            <p:cNvPr id="96" name="直線コネクタ 95">
              <a:extLst>
                <a:ext uri="{FF2B5EF4-FFF2-40B4-BE49-F238E27FC236}">
                  <a16:creationId xmlns:a16="http://schemas.microsoft.com/office/drawing/2014/main" id="{0FEAA386-4E5B-611A-180A-C40CF3A53430}"/>
                </a:ext>
              </a:extLst>
            </p:cNvPr>
            <p:cNvCxnSpPr>
              <a:cxnSpLocks/>
            </p:cNvCxnSpPr>
            <p:nvPr/>
          </p:nvCxnSpPr>
          <p:spPr>
            <a:xfrm flipV="1">
              <a:off x="3389570" y="6281530"/>
              <a:ext cx="2882925" cy="30900"/>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cxnSp>
          <p:nvCxnSpPr>
            <p:cNvPr id="97" name="直線コネクタ 96">
              <a:extLst>
                <a:ext uri="{FF2B5EF4-FFF2-40B4-BE49-F238E27FC236}">
                  <a16:creationId xmlns:a16="http://schemas.microsoft.com/office/drawing/2014/main" id="{62D4F8ED-FDA7-13B1-51AE-5FFEC913F47E}"/>
                </a:ext>
              </a:extLst>
            </p:cNvPr>
            <p:cNvCxnSpPr>
              <a:cxnSpLocks/>
            </p:cNvCxnSpPr>
            <p:nvPr/>
          </p:nvCxnSpPr>
          <p:spPr>
            <a:xfrm flipV="1">
              <a:off x="4760838" y="7520639"/>
              <a:ext cx="1505137" cy="2"/>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cxnSp>
          <p:nvCxnSpPr>
            <p:cNvPr id="98" name="直線コネクタ 97">
              <a:extLst>
                <a:ext uri="{FF2B5EF4-FFF2-40B4-BE49-F238E27FC236}">
                  <a16:creationId xmlns:a16="http://schemas.microsoft.com/office/drawing/2014/main" id="{15CF1FE1-26EB-B139-E822-282A3A58AD46}"/>
                </a:ext>
              </a:extLst>
            </p:cNvPr>
            <p:cNvCxnSpPr>
              <a:cxnSpLocks/>
            </p:cNvCxnSpPr>
            <p:nvPr/>
          </p:nvCxnSpPr>
          <p:spPr>
            <a:xfrm>
              <a:off x="3375460" y="8923785"/>
              <a:ext cx="1432220" cy="0"/>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cxnSp>
          <p:nvCxnSpPr>
            <p:cNvPr id="99" name="直線コネクタ 98">
              <a:extLst>
                <a:ext uri="{FF2B5EF4-FFF2-40B4-BE49-F238E27FC236}">
                  <a16:creationId xmlns:a16="http://schemas.microsoft.com/office/drawing/2014/main" id="{A5E2083A-34BF-8868-0CF4-C3D0E60F9E03}"/>
                </a:ext>
              </a:extLst>
            </p:cNvPr>
            <p:cNvCxnSpPr>
              <a:cxnSpLocks/>
            </p:cNvCxnSpPr>
            <p:nvPr/>
          </p:nvCxnSpPr>
          <p:spPr>
            <a:xfrm>
              <a:off x="6265975" y="6281530"/>
              <a:ext cx="0" cy="1239110"/>
            </a:xfrm>
            <a:prstGeom prst="line">
              <a:avLst/>
            </a:prstGeom>
            <a:ln w="57150">
              <a:solidFill>
                <a:srgbClr val="CD666C"/>
              </a:solidFill>
            </a:ln>
          </p:spPr>
          <p:style>
            <a:lnRef idx="2">
              <a:schemeClr val="accent1"/>
            </a:lnRef>
            <a:fillRef idx="0">
              <a:schemeClr val="accent1"/>
            </a:fillRef>
            <a:effectRef idx="1">
              <a:schemeClr val="accent1"/>
            </a:effectRef>
            <a:fontRef idx="minor">
              <a:schemeClr val="tx1"/>
            </a:fontRef>
          </p:style>
        </p:cxnSp>
      </p:grpSp>
      <p:grpSp>
        <p:nvGrpSpPr>
          <p:cNvPr id="100" name="グループ化 99">
            <a:extLst>
              <a:ext uri="{FF2B5EF4-FFF2-40B4-BE49-F238E27FC236}">
                <a16:creationId xmlns:a16="http://schemas.microsoft.com/office/drawing/2014/main" id="{AD72187F-6888-7417-B9E1-96E535A225D5}"/>
              </a:ext>
            </a:extLst>
          </p:cNvPr>
          <p:cNvGrpSpPr/>
          <p:nvPr/>
        </p:nvGrpSpPr>
        <p:grpSpPr>
          <a:xfrm rot="10800000">
            <a:off x="4513905" y="5702285"/>
            <a:ext cx="3588644" cy="3010890"/>
            <a:chOff x="6796142" y="6094713"/>
            <a:chExt cx="2817682" cy="2638572"/>
          </a:xfrm>
        </p:grpSpPr>
        <p:cxnSp>
          <p:nvCxnSpPr>
            <p:cNvPr id="105" name="直線コネクタ 104">
              <a:extLst>
                <a:ext uri="{FF2B5EF4-FFF2-40B4-BE49-F238E27FC236}">
                  <a16:creationId xmlns:a16="http://schemas.microsoft.com/office/drawing/2014/main" id="{AAD952AA-6D8C-81D8-B9C9-F8AB493E99A5}"/>
                </a:ext>
              </a:extLst>
            </p:cNvPr>
            <p:cNvCxnSpPr/>
            <p:nvPr/>
          </p:nvCxnSpPr>
          <p:spPr>
            <a:xfrm>
              <a:off x="6803614" y="6105285"/>
              <a:ext cx="0" cy="2628000"/>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cxnSp>
          <p:nvCxnSpPr>
            <p:cNvPr id="106" name="直線コネクタ 105">
              <a:extLst>
                <a:ext uri="{FF2B5EF4-FFF2-40B4-BE49-F238E27FC236}">
                  <a16:creationId xmlns:a16="http://schemas.microsoft.com/office/drawing/2014/main" id="{612C8F52-E5D9-82C6-B118-827B7335B30E}"/>
                </a:ext>
              </a:extLst>
            </p:cNvPr>
            <p:cNvCxnSpPr>
              <a:cxnSpLocks/>
            </p:cNvCxnSpPr>
            <p:nvPr/>
          </p:nvCxnSpPr>
          <p:spPr>
            <a:xfrm rot="10800000" flipH="1" flipV="1">
              <a:off x="8153196" y="7303838"/>
              <a:ext cx="25157" cy="1429447"/>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cxnSp>
          <p:nvCxnSpPr>
            <p:cNvPr id="107" name="直線コネクタ 106">
              <a:extLst>
                <a:ext uri="{FF2B5EF4-FFF2-40B4-BE49-F238E27FC236}">
                  <a16:creationId xmlns:a16="http://schemas.microsoft.com/office/drawing/2014/main" id="{A0716B63-B763-06AA-9B88-4EB092F5DC04}"/>
                </a:ext>
              </a:extLst>
            </p:cNvPr>
            <p:cNvCxnSpPr>
              <a:cxnSpLocks/>
            </p:cNvCxnSpPr>
            <p:nvPr/>
          </p:nvCxnSpPr>
          <p:spPr>
            <a:xfrm rot="10800000" flipH="1" flipV="1">
              <a:off x="6818570" y="6121930"/>
              <a:ext cx="2795254" cy="915"/>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cxnSp>
          <p:nvCxnSpPr>
            <p:cNvPr id="108" name="直線コネクタ 107">
              <a:extLst>
                <a:ext uri="{FF2B5EF4-FFF2-40B4-BE49-F238E27FC236}">
                  <a16:creationId xmlns:a16="http://schemas.microsoft.com/office/drawing/2014/main" id="{636892E9-2617-B15F-A297-D6E5F766E2A1}"/>
                </a:ext>
              </a:extLst>
            </p:cNvPr>
            <p:cNvCxnSpPr>
              <a:cxnSpLocks/>
            </p:cNvCxnSpPr>
            <p:nvPr/>
          </p:nvCxnSpPr>
          <p:spPr>
            <a:xfrm rot="10800000" flipH="1">
              <a:off x="8160537" y="7303838"/>
              <a:ext cx="1445940" cy="0"/>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005525B3-F86B-F579-98D9-8D2FF969B76E}"/>
                </a:ext>
              </a:extLst>
            </p:cNvPr>
            <p:cNvCxnSpPr>
              <a:cxnSpLocks/>
            </p:cNvCxnSpPr>
            <p:nvPr/>
          </p:nvCxnSpPr>
          <p:spPr>
            <a:xfrm>
              <a:off x="6796142" y="8733285"/>
              <a:ext cx="1376336" cy="0"/>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cxnSp>
          <p:nvCxnSpPr>
            <p:cNvPr id="110" name="直線コネクタ 109">
              <a:extLst>
                <a:ext uri="{FF2B5EF4-FFF2-40B4-BE49-F238E27FC236}">
                  <a16:creationId xmlns:a16="http://schemas.microsoft.com/office/drawing/2014/main" id="{3CC8CE3A-BE27-AB31-8A9C-26BCE70FBDC8}"/>
                </a:ext>
              </a:extLst>
            </p:cNvPr>
            <p:cNvCxnSpPr>
              <a:cxnSpLocks/>
            </p:cNvCxnSpPr>
            <p:nvPr/>
          </p:nvCxnSpPr>
          <p:spPr>
            <a:xfrm rot="10800000" flipV="1">
              <a:off x="9605570" y="6094713"/>
              <a:ext cx="2926" cy="1225127"/>
            </a:xfrm>
            <a:prstGeom prst="line">
              <a:avLst/>
            </a:prstGeom>
            <a:ln w="57150">
              <a:solidFill>
                <a:srgbClr val="29BBF1"/>
              </a:solidFill>
            </a:ln>
          </p:spPr>
          <p:style>
            <a:lnRef idx="2">
              <a:schemeClr val="accent1"/>
            </a:lnRef>
            <a:fillRef idx="0">
              <a:schemeClr val="accent1"/>
            </a:fillRef>
            <a:effectRef idx="1">
              <a:schemeClr val="accent1"/>
            </a:effectRef>
            <a:fontRef idx="minor">
              <a:schemeClr val="tx1"/>
            </a:fontRef>
          </p:style>
        </p:cxnSp>
      </p:grpSp>
      <p:sp>
        <p:nvSpPr>
          <p:cNvPr id="111" name="テキスト ボックス 110">
            <a:extLst>
              <a:ext uri="{FF2B5EF4-FFF2-40B4-BE49-F238E27FC236}">
                <a16:creationId xmlns:a16="http://schemas.microsoft.com/office/drawing/2014/main" id="{791755DB-112E-91C3-FC57-D6558655E949}"/>
              </a:ext>
            </a:extLst>
          </p:cNvPr>
          <p:cNvSpPr txBox="1"/>
          <p:nvPr/>
        </p:nvSpPr>
        <p:spPr>
          <a:xfrm>
            <a:off x="1269449" y="3862831"/>
            <a:ext cx="1014822" cy="354071"/>
          </a:xfrm>
          <a:prstGeom prst="rect">
            <a:avLst/>
          </a:prstGeom>
          <a:noFill/>
        </p:spPr>
        <p:txBody>
          <a:bodyPr wrap="square" rtlCol="0">
            <a:spAutoFit/>
          </a:bodyPr>
          <a:lstStyle/>
          <a:p>
            <a:pPr algn="ctr">
              <a:lnSpc>
                <a:spcPct val="110000"/>
              </a:lnSpc>
            </a:pPr>
            <a:r>
              <a:rPr kumimoji="1" lang="en-US" altLang="ja-JP" sz="1800" b="1" dirty="0">
                <a:latin typeface="BIZ UDPゴシック" panose="020B0400000000000000" pitchFamily="50" charset="-128"/>
                <a:ea typeface="BIZ UDPゴシック" panose="020B0400000000000000" pitchFamily="50" charset="-128"/>
              </a:rPr>
              <a:t>INPUT</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57BBFE9B-A42A-1893-27B9-50E3CE48D1CB}"/>
              </a:ext>
            </a:extLst>
          </p:cNvPr>
          <p:cNvSpPr txBox="1"/>
          <p:nvPr/>
        </p:nvSpPr>
        <p:spPr>
          <a:xfrm>
            <a:off x="8565931" y="3884042"/>
            <a:ext cx="1343260" cy="354071"/>
          </a:xfrm>
          <a:prstGeom prst="rect">
            <a:avLst/>
          </a:prstGeom>
          <a:noFill/>
        </p:spPr>
        <p:txBody>
          <a:bodyPr wrap="square" rtlCol="0">
            <a:spAutoFit/>
          </a:bodyPr>
          <a:lstStyle/>
          <a:p>
            <a:pPr algn="ctr">
              <a:lnSpc>
                <a:spcPct val="110000"/>
              </a:lnSpc>
            </a:pPr>
            <a:r>
              <a:rPr lang="en-US" altLang="ja-JP" sz="1800" b="1" dirty="0">
                <a:latin typeface="BIZ UDPゴシック" panose="020B0400000000000000" pitchFamily="50" charset="-128"/>
                <a:ea typeface="BIZ UDPゴシック" panose="020B0400000000000000" pitchFamily="50" charset="-128"/>
              </a:rPr>
              <a:t>OUTPUT</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122" name="吹き出し: 四角形 121">
            <a:extLst>
              <a:ext uri="{FF2B5EF4-FFF2-40B4-BE49-F238E27FC236}">
                <a16:creationId xmlns:a16="http://schemas.microsoft.com/office/drawing/2014/main" id="{2B0C2DC9-9467-6273-F2C8-4E4B657141A7}"/>
              </a:ext>
            </a:extLst>
          </p:cNvPr>
          <p:cNvSpPr/>
          <p:nvPr/>
        </p:nvSpPr>
        <p:spPr>
          <a:xfrm>
            <a:off x="855415" y="1396850"/>
            <a:ext cx="3536121" cy="710713"/>
          </a:xfrm>
          <a:prstGeom prst="wedgeRectCallout">
            <a:avLst>
              <a:gd name="adj1" fmla="val 48374"/>
              <a:gd name="adj2" fmla="val 73306"/>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本文の基本構成とアプローチは</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他のマネジメントシステムと同様</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23" name="正方形/長方形 122">
            <a:extLst>
              <a:ext uri="{FF2B5EF4-FFF2-40B4-BE49-F238E27FC236}">
                <a16:creationId xmlns:a16="http://schemas.microsoft.com/office/drawing/2014/main" id="{FE18D7EA-0FC5-38E0-8226-4DF386A28302}"/>
              </a:ext>
            </a:extLst>
          </p:cNvPr>
          <p:cNvSpPr/>
          <p:nvPr/>
        </p:nvSpPr>
        <p:spPr>
          <a:xfrm>
            <a:off x="10375164" y="3927331"/>
            <a:ext cx="3168000" cy="144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AI</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の目的</a:t>
            </a:r>
            <a:r>
              <a:rPr lang="ja-JP" altLang="en-US" sz="1600" b="1" dirty="0">
                <a:solidFill>
                  <a:schemeClr val="tx1"/>
                </a:solidFill>
                <a:latin typeface="BIZ UDPゴシック" panose="020B0400000000000000" pitchFamily="50" charset="-128"/>
                <a:ea typeface="BIZ UDPゴシック" panose="020B0400000000000000" pitchFamily="50" charset="-128"/>
              </a:rPr>
              <a:t>を</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実現するための要件</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b="1" u="sng" dirty="0">
                <a:solidFill>
                  <a:schemeClr val="tx1"/>
                </a:solidFill>
                <a:latin typeface="BIZ UDPゴシック" panose="020B0400000000000000" pitchFamily="50" charset="-128"/>
                <a:ea typeface="BIZ UDPゴシック" panose="020B0400000000000000" pitchFamily="50" charset="-128"/>
              </a:rPr>
              <a:t>（</a:t>
            </a:r>
            <a:r>
              <a:rPr lang="en-US" altLang="ja-JP" sz="1600" b="1" u="sng" dirty="0">
                <a:solidFill>
                  <a:schemeClr val="tx1"/>
                </a:solidFill>
                <a:latin typeface="BIZ UDPゴシック" panose="020B0400000000000000" pitchFamily="50" charset="-128"/>
                <a:ea typeface="BIZ UDPゴシック" panose="020B0400000000000000" pitchFamily="50" charset="-128"/>
              </a:rPr>
              <a:t>What to do</a:t>
            </a:r>
            <a:r>
              <a:rPr lang="ja-JP" altLang="en-US" sz="1600" b="1" u="sng" dirty="0">
                <a:solidFill>
                  <a:schemeClr val="tx1"/>
                </a:solidFill>
                <a:latin typeface="BIZ UDPゴシック" panose="020B0400000000000000" pitchFamily="50" charset="-128"/>
                <a:ea typeface="BIZ UDPゴシック" panose="020B0400000000000000" pitchFamily="50" charset="-128"/>
              </a:rPr>
              <a:t>）</a:t>
            </a:r>
            <a:endParaRPr lang="en-US" altLang="ja-JP" sz="1600" b="1" u="sng"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管理策</a:t>
            </a:r>
          </a:p>
        </p:txBody>
      </p:sp>
      <p:sp>
        <p:nvSpPr>
          <p:cNvPr id="124" name="正方形/長方形 123">
            <a:extLst>
              <a:ext uri="{FF2B5EF4-FFF2-40B4-BE49-F238E27FC236}">
                <a16:creationId xmlns:a16="http://schemas.microsoft.com/office/drawing/2014/main" id="{00AE83FA-06C7-E228-59AA-4DE166E19FEB}"/>
              </a:ext>
            </a:extLst>
          </p:cNvPr>
          <p:cNvSpPr/>
          <p:nvPr/>
        </p:nvSpPr>
        <p:spPr>
          <a:xfrm>
            <a:off x="10375163" y="5706626"/>
            <a:ext cx="3168000" cy="144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1600" b="1" dirty="0">
                <a:solidFill>
                  <a:schemeClr val="tx1"/>
                </a:solidFill>
                <a:latin typeface="BIZ UDPゴシック" panose="020B0400000000000000" pitchFamily="50" charset="-128"/>
                <a:ea typeface="BIZ UDPゴシック" panose="020B0400000000000000" pitchFamily="50" charset="-128"/>
              </a:rPr>
              <a:t>AI</a:t>
            </a:r>
            <a:r>
              <a:rPr lang="ja-JP" altLang="en-US" sz="1600" b="1" dirty="0">
                <a:solidFill>
                  <a:schemeClr val="tx1"/>
                </a:solidFill>
                <a:latin typeface="BIZ UDPゴシック" panose="020B0400000000000000" pitchFamily="50" charset="-128"/>
                <a:ea typeface="BIZ UDPゴシック" panose="020B0400000000000000" pitchFamily="50" charset="-128"/>
              </a:rPr>
              <a:t>の目的とリスク源</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25" name="正方形/長方形 124">
            <a:extLst>
              <a:ext uri="{FF2B5EF4-FFF2-40B4-BE49-F238E27FC236}">
                <a16:creationId xmlns:a16="http://schemas.microsoft.com/office/drawing/2014/main" id="{89DE78DE-AD38-FC72-C222-3038552FA168}"/>
              </a:ext>
            </a:extLst>
          </p:cNvPr>
          <p:cNvSpPr/>
          <p:nvPr/>
        </p:nvSpPr>
        <p:spPr>
          <a:xfrm>
            <a:off x="14156434" y="5706626"/>
            <a:ext cx="3168000" cy="144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1600" b="1" dirty="0">
                <a:solidFill>
                  <a:schemeClr val="tx1"/>
                </a:solidFill>
                <a:latin typeface="BIZ UDPゴシック" panose="020B0400000000000000" pitchFamily="50" charset="-128"/>
                <a:ea typeface="BIZ UDPゴシック" panose="020B0400000000000000" pitchFamily="50" charset="-128"/>
              </a:rPr>
              <a:t>AI</a:t>
            </a:r>
            <a:r>
              <a:rPr lang="ja-JP" altLang="en-US" sz="1600" b="1" dirty="0">
                <a:solidFill>
                  <a:schemeClr val="tx1"/>
                </a:solidFill>
                <a:latin typeface="BIZ UDPゴシック" panose="020B0400000000000000" pitchFamily="50" charset="-128"/>
                <a:ea typeface="BIZ UDPゴシック" panose="020B0400000000000000" pitchFamily="50" charset="-128"/>
              </a:rPr>
              <a:t>の目的の成果とリスク対応</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26" name="正方形/長方形 125">
            <a:extLst>
              <a:ext uri="{FF2B5EF4-FFF2-40B4-BE49-F238E27FC236}">
                <a16:creationId xmlns:a16="http://schemas.microsoft.com/office/drawing/2014/main" id="{FB54ECD7-5E07-EA69-6C35-C82C90402054}"/>
              </a:ext>
            </a:extLst>
          </p:cNvPr>
          <p:cNvSpPr/>
          <p:nvPr/>
        </p:nvSpPr>
        <p:spPr>
          <a:xfrm>
            <a:off x="14156434" y="3927331"/>
            <a:ext cx="3168000" cy="144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1600" b="1" dirty="0">
                <a:solidFill>
                  <a:schemeClr val="tx1"/>
                </a:solidFill>
                <a:latin typeface="BIZ UDPゴシック" panose="020B0400000000000000" pitchFamily="50" charset="-128"/>
                <a:ea typeface="BIZ UDPゴシック" panose="020B0400000000000000" pitchFamily="50" charset="-128"/>
              </a:rPr>
              <a:t>AI</a:t>
            </a:r>
            <a:r>
              <a:rPr lang="ja-JP" altLang="en-US" sz="1600" b="1" dirty="0">
                <a:solidFill>
                  <a:schemeClr val="tx1"/>
                </a:solidFill>
                <a:latin typeface="BIZ UDPゴシック" panose="020B0400000000000000" pitchFamily="50" charset="-128"/>
                <a:ea typeface="BIZ UDPゴシック" panose="020B0400000000000000" pitchFamily="50" charset="-128"/>
              </a:rPr>
              <a:t>の目的の実施状況と改善策</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b="1" u="sng" dirty="0">
                <a:solidFill>
                  <a:schemeClr val="tx1"/>
                </a:solidFill>
                <a:latin typeface="BIZ UDPゴシック" panose="020B0400000000000000" pitchFamily="50" charset="-128"/>
                <a:ea typeface="BIZ UDPゴシック" panose="020B0400000000000000" pitchFamily="50" charset="-128"/>
              </a:rPr>
              <a:t>（</a:t>
            </a:r>
            <a:r>
              <a:rPr lang="en-US" altLang="ja-JP" sz="1600" b="1" u="sng" dirty="0">
                <a:solidFill>
                  <a:schemeClr val="tx1"/>
                </a:solidFill>
                <a:latin typeface="BIZ UDPゴシック" panose="020B0400000000000000" pitchFamily="50" charset="-128"/>
                <a:ea typeface="BIZ UDPゴシック" panose="020B0400000000000000" pitchFamily="50" charset="-128"/>
              </a:rPr>
              <a:t>What to monitor</a:t>
            </a:r>
          </a:p>
          <a:p>
            <a:pPr algn="ctr">
              <a:lnSpc>
                <a:spcPct val="110000"/>
              </a:lnSpc>
            </a:pPr>
            <a:r>
              <a:rPr lang="en-US" altLang="ja-JP" sz="1600" b="1" u="sng" dirty="0">
                <a:solidFill>
                  <a:schemeClr val="tx1"/>
                </a:solidFill>
                <a:latin typeface="BIZ UDPゴシック" panose="020B0400000000000000" pitchFamily="50" charset="-128"/>
                <a:ea typeface="BIZ UDPゴシック" panose="020B0400000000000000" pitchFamily="50" charset="-128"/>
              </a:rPr>
              <a:t>&amp; How to improve</a:t>
            </a:r>
            <a:r>
              <a:rPr lang="ja-JP" altLang="en-US" sz="1600" b="1" u="sng" dirty="0">
                <a:solidFill>
                  <a:schemeClr val="tx1"/>
                </a:solidFill>
                <a:latin typeface="BIZ UDPゴシック" panose="020B0400000000000000" pitchFamily="50" charset="-128"/>
                <a:ea typeface="BIZ UDPゴシック" panose="020B0400000000000000" pitchFamily="50" charset="-128"/>
              </a:rPr>
              <a:t>）</a:t>
            </a:r>
            <a:endParaRPr lang="en-US" altLang="ja-JP" sz="1600" b="1" u="sng"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dirty="0">
                <a:solidFill>
                  <a:schemeClr val="tx1"/>
                </a:solidFill>
                <a:latin typeface="BIZ UDPゴシック" panose="020B0400000000000000" pitchFamily="50" charset="-128"/>
                <a:ea typeface="BIZ UDPゴシック" panose="020B0400000000000000" pitchFamily="50" charset="-128"/>
              </a:rPr>
              <a:t>評価と改善</a:t>
            </a:r>
          </a:p>
        </p:txBody>
      </p:sp>
      <p:sp>
        <p:nvSpPr>
          <p:cNvPr id="127" name="正方形/長方形 126">
            <a:extLst>
              <a:ext uri="{FF2B5EF4-FFF2-40B4-BE49-F238E27FC236}">
                <a16:creationId xmlns:a16="http://schemas.microsoft.com/office/drawing/2014/main" id="{E7ABA3C0-C5EF-653E-5ACE-52DAD9D1D4D1}"/>
              </a:ext>
            </a:extLst>
          </p:cNvPr>
          <p:cNvSpPr/>
          <p:nvPr/>
        </p:nvSpPr>
        <p:spPr>
          <a:xfrm>
            <a:off x="10385112" y="2148036"/>
            <a:ext cx="3168000" cy="1440000"/>
          </a:xfrm>
          <a:prstGeom prst="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AI</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の目的を実現するための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計画と運用</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（リスクベースアプローチ）</a:t>
            </a:r>
          </a:p>
        </p:txBody>
      </p:sp>
      <p:sp>
        <p:nvSpPr>
          <p:cNvPr id="128" name="正方形/長方形 127">
            <a:extLst>
              <a:ext uri="{FF2B5EF4-FFF2-40B4-BE49-F238E27FC236}">
                <a16:creationId xmlns:a16="http://schemas.microsoft.com/office/drawing/2014/main" id="{A303431E-F212-022A-EA19-EB7ABF8AE64F}"/>
              </a:ext>
            </a:extLst>
          </p:cNvPr>
          <p:cNvSpPr/>
          <p:nvPr/>
        </p:nvSpPr>
        <p:spPr>
          <a:xfrm>
            <a:off x="14156434" y="2148036"/>
            <a:ext cx="3168000" cy="1440000"/>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AI</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の目的を実現するための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パフォーマンス評価と改善</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（リスクベースアプローチ）</a:t>
            </a:r>
          </a:p>
        </p:txBody>
      </p:sp>
      <p:sp>
        <p:nvSpPr>
          <p:cNvPr id="129" name="正方形/長方形 128">
            <a:extLst>
              <a:ext uri="{FF2B5EF4-FFF2-40B4-BE49-F238E27FC236}">
                <a16:creationId xmlns:a16="http://schemas.microsoft.com/office/drawing/2014/main" id="{FCF3A8B7-F7B8-1E27-60CC-E012FB3233A2}"/>
              </a:ext>
            </a:extLst>
          </p:cNvPr>
          <p:cNvSpPr/>
          <p:nvPr/>
        </p:nvSpPr>
        <p:spPr>
          <a:xfrm>
            <a:off x="10291383" y="2068791"/>
            <a:ext cx="3387474" cy="6929636"/>
          </a:xfrm>
          <a:prstGeom prst="rect">
            <a:avLst/>
          </a:prstGeom>
          <a:noFill/>
          <a:ln w="57150">
            <a:solidFill>
              <a:srgbClr val="CD66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sp>
        <p:nvSpPr>
          <p:cNvPr id="130" name="正方形/長方形 129">
            <a:extLst>
              <a:ext uri="{FF2B5EF4-FFF2-40B4-BE49-F238E27FC236}">
                <a16:creationId xmlns:a16="http://schemas.microsoft.com/office/drawing/2014/main" id="{795DFE8D-830F-5D1C-625C-5027DF8F50CE}"/>
              </a:ext>
            </a:extLst>
          </p:cNvPr>
          <p:cNvSpPr/>
          <p:nvPr/>
        </p:nvSpPr>
        <p:spPr>
          <a:xfrm>
            <a:off x="14059342" y="2068790"/>
            <a:ext cx="3351445" cy="694313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sp>
        <p:nvSpPr>
          <p:cNvPr id="131" name="正方形/長方形 130">
            <a:extLst>
              <a:ext uri="{FF2B5EF4-FFF2-40B4-BE49-F238E27FC236}">
                <a16:creationId xmlns:a16="http://schemas.microsoft.com/office/drawing/2014/main" id="{A16AAE77-04C7-6EF7-3E77-565F45B02177}"/>
              </a:ext>
            </a:extLst>
          </p:cNvPr>
          <p:cNvSpPr/>
          <p:nvPr/>
        </p:nvSpPr>
        <p:spPr>
          <a:xfrm>
            <a:off x="10400177" y="7485922"/>
            <a:ext cx="6924257" cy="1440000"/>
          </a:xfrm>
          <a:prstGeom prst="rect">
            <a:avLst/>
          </a:prstGeom>
          <a:solidFill>
            <a:srgbClr val="FFF2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1600" b="1" dirty="0">
                <a:solidFill>
                  <a:schemeClr val="tx1"/>
                </a:solidFill>
                <a:latin typeface="BIZ UDPゴシック" panose="020B0400000000000000" pitchFamily="50" charset="-128"/>
                <a:ea typeface="BIZ UDPゴシック" panose="020B0400000000000000" pitchFamily="50" charset="-128"/>
              </a:rPr>
              <a:t>AI</a:t>
            </a:r>
            <a:r>
              <a:rPr lang="ja-JP" altLang="en-US" sz="1600" b="1" dirty="0">
                <a:solidFill>
                  <a:schemeClr val="tx1"/>
                </a:solidFill>
                <a:latin typeface="BIZ UDPゴシック" panose="020B0400000000000000" pitchFamily="50" charset="-128"/>
                <a:ea typeface="BIZ UDPゴシック" panose="020B0400000000000000" pitchFamily="50" charset="-128"/>
              </a:rPr>
              <a:t>の目的を実現するための実装ガイドライン</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600" b="1" u="sng" dirty="0">
                <a:solidFill>
                  <a:schemeClr val="tx1"/>
                </a:solidFill>
                <a:latin typeface="BIZ UDPゴシック" panose="020B0400000000000000" pitchFamily="50" charset="-128"/>
                <a:ea typeface="BIZ UDPゴシック" panose="020B0400000000000000" pitchFamily="50" charset="-128"/>
              </a:rPr>
              <a:t>（</a:t>
            </a:r>
            <a:r>
              <a:rPr lang="en-US" altLang="ja-JP" sz="1600" b="1" u="sng" dirty="0">
                <a:solidFill>
                  <a:schemeClr val="tx1"/>
                </a:solidFill>
                <a:latin typeface="BIZ UDPゴシック" panose="020B0400000000000000" pitchFamily="50" charset="-128"/>
                <a:ea typeface="BIZ UDPゴシック" panose="020B0400000000000000" pitchFamily="50" charset="-128"/>
              </a:rPr>
              <a:t>How to do</a:t>
            </a:r>
            <a:r>
              <a:rPr lang="ja-JP" altLang="en-US" sz="1600" b="1" u="sng" dirty="0">
                <a:solidFill>
                  <a:schemeClr val="tx1"/>
                </a:solidFill>
                <a:latin typeface="BIZ UDPゴシック" panose="020B0400000000000000" pitchFamily="50" charset="-128"/>
                <a:ea typeface="BIZ UDPゴシック" panose="020B0400000000000000" pitchFamily="50" charset="-128"/>
              </a:rPr>
              <a:t>）</a:t>
            </a:r>
            <a:endParaRPr lang="en-US" altLang="ja-JP" sz="1600" b="1" u="sng" dirty="0">
              <a:solidFill>
                <a:schemeClr val="tx1"/>
              </a:solidFill>
              <a:latin typeface="BIZ UDPゴシック" panose="020B0400000000000000" pitchFamily="50" charset="-128"/>
              <a:ea typeface="BIZ UDPゴシック" panose="020B0400000000000000" pitchFamily="50" charset="-128"/>
            </a:endParaRPr>
          </a:p>
        </p:txBody>
      </p:sp>
      <p:sp>
        <p:nvSpPr>
          <p:cNvPr id="132" name="矢印: 左右 131">
            <a:extLst>
              <a:ext uri="{FF2B5EF4-FFF2-40B4-BE49-F238E27FC236}">
                <a16:creationId xmlns:a16="http://schemas.microsoft.com/office/drawing/2014/main" id="{F38332A5-5F03-EDDE-FF3F-C1D17E6ED0EB}"/>
              </a:ext>
            </a:extLst>
          </p:cNvPr>
          <p:cNvSpPr/>
          <p:nvPr/>
        </p:nvSpPr>
        <p:spPr>
          <a:xfrm>
            <a:off x="13690217" y="5138543"/>
            <a:ext cx="357765" cy="659297"/>
          </a:xfrm>
          <a:prstGeom prst="leftRightArrow">
            <a:avLst>
              <a:gd name="adj1" fmla="val 50000"/>
              <a:gd name="adj2" fmla="val 30126"/>
            </a:avLst>
          </a:prstGeom>
          <a:solidFill>
            <a:srgbClr val="FFFF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600">
              <a:latin typeface="BIZ UDPゴシック" panose="020B0400000000000000" pitchFamily="50" charset="-128"/>
              <a:ea typeface="BIZ UDPゴシック" panose="020B0400000000000000" pitchFamily="50" charset="-128"/>
            </a:endParaRPr>
          </a:p>
        </p:txBody>
      </p:sp>
      <p:cxnSp>
        <p:nvCxnSpPr>
          <p:cNvPr id="134" name="直線矢印コネクタ 133">
            <a:extLst>
              <a:ext uri="{FF2B5EF4-FFF2-40B4-BE49-F238E27FC236}">
                <a16:creationId xmlns:a16="http://schemas.microsoft.com/office/drawing/2014/main" id="{592ABCDF-C2B6-547A-211A-79492490388C}"/>
              </a:ext>
            </a:extLst>
          </p:cNvPr>
          <p:cNvCxnSpPr>
            <a:cxnSpLocks/>
          </p:cNvCxnSpPr>
          <p:nvPr/>
        </p:nvCxnSpPr>
        <p:spPr>
          <a:xfrm flipH="1">
            <a:off x="6375488" y="3206172"/>
            <a:ext cx="3923271" cy="1017121"/>
          </a:xfrm>
          <a:prstGeom prst="straightConnector1">
            <a:avLst/>
          </a:prstGeom>
          <a:ln w="57150">
            <a:solidFill>
              <a:srgbClr val="CD666C"/>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7" name="直線矢印コネクタ 136">
            <a:extLst>
              <a:ext uri="{FF2B5EF4-FFF2-40B4-BE49-F238E27FC236}">
                <a16:creationId xmlns:a16="http://schemas.microsoft.com/office/drawing/2014/main" id="{C46EF3EF-59F3-5ADB-3091-F588431B5025}"/>
              </a:ext>
            </a:extLst>
          </p:cNvPr>
          <p:cNvCxnSpPr>
            <a:cxnSpLocks/>
          </p:cNvCxnSpPr>
          <p:nvPr/>
        </p:nvCxnSpPr>
        <p:spPr>
          <a:xfrm flipH="1" flipV="1">
            <a:off x="6683509" y="8799010"/>
            <a:ext cx="3214797" cy="459419"/>
          </a:xfrm>
          <a:prstGeom prst="straightConnector1">
            <a:avLst/>
          </a:prstGeom>
          <a:ln w="571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sp>
        <p:nvSpPr>
          <p:cNvPr id="138" name="吹き出し: 四角形 137">
            <a:extLst>
              <a:ext uri="{FF2B5EF4-FFF2-40B4-BE49-F238E27FC236}">
                <a16:creationId xmlns:a16="http://schemas.microsoft.com/office/drawing/2014/main" id="{17E8FBE2-F722-2C9B-06DF-3A7802F7B481}"/>
              </a:ext>
            </a:extLst>
          </p:cNvPr>
          <p:cNvSpPr/>
          <p:nvPr/>
        </p:nvSpPr>
        <p:spPr>
          <a:xfrm>
            <a:off x="7363460" y="2819053"/>
            <a:ext cx="2404941" cy="465524"/>
          </a:xfrm>
          <a:prstGeom prst="wedgeRectCallout">
            <a:avLst>
              <a:gd name="adj1" fmla="val -3116"/>
              <a:gd name="adj2" fmla="val 83200"/>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000" b="1" dirty="0">
                <a:solidFill>
                  <a:srgbClr val="FF0000"/>
                </a:solidFill>
                <a:latin typeface="BIZ UDPゴシック" panose="020B0400000000000000" pitchFamily="50" charset="-128"/>
                <a:ea typeface="BIZ UDPゴシック" panose="020B0400000000000000" pitchFamily="50" charset="-128"/>
              </a:rPr>
              <a:t>AI</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特有の拡張</a:t>
            </a:r>
          </a:p>
        </p:txBody>
      </p:sp>
      <p:cxnSp>
        <p:nvCxnSpPr>
          <p:cNvPr id="164" name="直線矢印コネクタ 163">
            <a:extLst>
              <a:ext uri="{FF2B5EF4-FFF2-40B4-BE49-F238E27FC236}">
                <a16:creationId xmlns:a16="http://schemas.microsoft.com/office/drawing/2014/main" id="{4A55D8D4-B976-D32B-4EA8-C737622432A8}"/>
              </a:ext>
            </a:extLst>
          </p:cNvPr>
          <p:cNvCxnSpPr>
            <a:cxnSpLocks/>
          </p:cNvCxnSpPr>
          <p:nvPr/>
        </p:nvCxnSpPr>
        <p:spPr>
          <a:xfrm>
            <a:off x="4393225" y="6464726"/>
            <a:ext cx="291860" cy="0"/>
          </a:xfrm>
          <a:prstGeom prst="straightConnector1">
            <a:avLst/>
          </a:prstGeom>
          <a:ln w="381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9" name="直線矢印コネクタ 168">
            <a:extLst>
              <a:ext uri="{FF2B5EF4-FFF2-40B4-BE49-F238E27FC236}">
                <a16:creationId xmlns:a16="http://schemas.microsoft.com/office/drawing/2014/main" id="{D20DF523-4185-A634-80BF-0FF0E332892B}"/>
              </a:ext>
            </a:extLst>
          </p:cNvPr>
          <p:cNvCxnSpPr>
            <a:cxnSpLocks/>
            <a:stCxn id="39" idx="4"/>
            <a:endCxn id="42" idx="0"/>
          </p:cNvCxnSpPr>
          <p:nvPr/>
        </p:nvCxnSpPr>
        <p:spPr>
          <a:xfrm>
            <a:off x="5451882" y="7095941"/>
            <a:ext cx="0" cy="283974"/>
          </a:xfrm>
          <a:prstGeom prst="straightConnector1">
            <a:avLst/>
          </a:prstGeom>
          <a:ln w="381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4" name="直線矢印コネクタ 173">
            <a:extLst>
              <a:ext uri="{FF2B5EF4-FFF2-40B4-BE49-F238E27FC236}">
                <a16:creationId xmlns:a16="http://schemas.microsoft.com/office/drawing/2014/main" id="{DBF49D53-3C72-E94B-F965-CD6D99DACEEC}"/>
              </a:ext>
            </a:extLst>
          </p:cNvPr>
          <p:cNvCxnSpPr>
            <a:stCxn id="8" idx="6"/>
          </p:cNvCxnSpPr>
          <p:nvPr/>
        </p:nvCxnSpPr>
        <p:spPr>
          <a:xfrm flipV="1">
            <a:off x="8076105" y="5600127"/>
            <a:ext cx="202201" cy="863126"/>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75" name="直線矢印コネクタ 174">
            <a:extLst>
              <a:ext uri="{FF2B5EF4-FFF2-40B4-BE49-F238E27FC236}">
                <a16:creationId xmlns:a16="http://schemas.microsoft.com/office/drawing/2014/main" id="{64387D9A-CAFF-86BA-72DF-72B24B1110E0}"/>
              </a:ext>
            </a:extLst>
          </p:cNvPr>
          <p:cNvCxnSpPr>
            <a:cxnSpLocks/>
            <a:stCxn id="41" idx="6"/>
          </p:cNvCxnSpPr>
          <p:nvPr/>
        </p:nvCxnSpPr>
        <p:spPr>
          <a:xfrm>
            <a:off x="8060608" y="6465941"/>
            <a:ext cx="235447" cy="85752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直線矢印コネクタ 177">
            <a:extLst>
              <a:ext uri="{FF2B5EF4-FFF2-40B4-BE49-F238E27FC236}">
                <a16:creationId xmlns:a16="http://schemas.microsoft.com/office/drawing/2014/main" id="{E6A73FC0-1ABD-55D3-C686-A0C86C2B5B5E}"/>
              </a:ext>
            </a:extLst>
          </p:cNvPr>
          <p:cNvCxnSpPr>
            <a:cxnSpLocks/>
            <a:stCxn id="41" idx="6"/>
            <a:endCxn id="36" idx="1"/>
          </p:cNvCxnSpPr>
          <p:nvPr/>
        </p:nvCxnSpPr>
        <p:spPr>
          <a:xfrm flipV="1">
            <a:off x="8060608" y="6457652"/>
            <a:ext cx="420533" cy="8289"/>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直線矢印コネクタ 180">
            <a:extLst>
              <a:ext uri="{FF2B5EF4-FFF2-40B4-BE49-F238E27FC236}">
                <a16:creationId xmlns:a16="http://schemas.microsoft.com/office/drawing/2014/main" id="{DC8F63F8-3FCA-3A48-3CA8-FB37A1C905E8}"/>
              </a:ext>
            </a:extLst>
          </p:cNvPr>
          <p:cNvCxnSpPr>
            <a:cxnSpLocks/>
            <a:endCxn id="40" idx="2"/>
          </p:cNvCxnSpPr>
          <p:nvPr/>
        </p:nvCxnSpPr>
        <p:spPr>
          <a:xfrm>
            <a:off x="2558184" y="5574326"/>
            <a:ext cx="316955" cy="891615"/>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直線矢印コネクタ 183">
            <a:extLst>
              <a:ext uri="{FF2B5EF4-FFF2-40B4-BE49-F238E27FC236}">
                <a16:creationId xmlns:a16="http://schemas.microsoft.com/office/drawing/2014/main" id="{DBD97FD0-A495-F5B7-3462-52E35F9F3C9B}"/>
              </a:ext>
            </a:extLst>
          </p:cNvPr>
          <p:cNvCxnSpPr>
            <a:cxnSpLocks/>
            <a:stCxn id="32" idx="3"/>
            <a:endCxn id="40" idx="2"/>
          </p:cNvCxnSpPr>
          <p:nvPr/>
        </p:nvCxnSpPr>
        <p:spPr>
          <a:xfrm>
            <a:off x="2584628" y="6457652"/>
            <a:ext cx="290511" cy="8289"/>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88" name="直線矢印コネクタ 187">
            <a:extLst>
              <a:ext uri="{FF2B5EF4-FFF2-40B4-BE49-F238E27FC236}">
                <a16:creationId xmlns:a16="http://schemas.microsoft.com/office/drawing/2014/main" id="{FDEA64F5-74DB-3E5D-D055-9DEB420AB34E}"/>
              </a:ext>
            </a:extLst>
          </p:cNvPr>
          <p:cNvCxnSpPr>
            <a:cxnSpLocks/>
            <a:endCxn id="40" idx="2"/>
          </p:cNvCxnSpPr>
          <p:nvPr/>
        </p:nvCxnSpPr>
        <p:spPr>
          <a:xfrm flipV="1">
            <a:off x="2540435" y="6465941"/>
            <a:ext cx="334704" cy="845688"/>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91" name="直線矢印コネクタ 190">
            <a:extLst>
              <a:ext uri="{FF2B5EF4-FFF2-40B4-BE49-F238E27FC236}">
                <a16:creationId xmlns:a16="http://schemas.microsoft.com/office/drawing/2014/main" id="{844974A6-D0EB-D121-A9E9-351E5F30BEFD}"/>
              </a:ext>
            </a:extLst>
          </p:cNvPr>
          <p:cNvCxnSpPr>
            <a:cxnSpLocks/>
            <a:endCxn id="8" idx="5"/>
          </p:cNvCxnSpPr>
          <p:nvPr/>
        </p:nvCxnSpPr>
        <p:spPr>
          <a:xfrm flipH="1" flipV="1">
            <a:off x="7311172" y="8035943"/>
            <a:ext cx="836572" cy="812318"/>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コネクタ: カギ線 194">
            <a:extLst>
              <a:ext uri="{FF2B5EF4-FFF2-40B4-BE49-F238E27FC236}">
                <a16:creationId xmlns:a16="http://schemas.microsoft.com/office/drawing/2014/main" id="{CCEB3D33-9D77-D92D-B83A-EC25ED4C77A2}"/>
              </a:ext>
            </a:extLst>
          </p:cNvPr>
          <p:cNvCxnSpPr>
            <a:cxnSpLocks/>
          </p:cNvCxnSpPr>
          <p:nvPr/>
        </p:nvCxnSpPr>
        <p:spPr>
          <a:xfrm rot="10800000" flipV="1">
            <a:off x="8156366" y="7093253"/>
            <a:ext cx="1869082" cy="1755008"/>
          </a:xfrm>
          <a:prstGeom prst="bentConnector3">
            <a:avLst>
              <a:gd name="adj1" fmla="val 568"/>
            </a:avLst>
          </a:prstGeom>
          <a:ln w="635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4" name="コネクタ: カギ線 203">
            <a:extLst>
              <a:ext uri="{FF2B5EF4-FFF2-40B4-BE49-F238E27FC236}">
                <a16:creationId xmlns:a16="http://schemas.microsoft.com/office/drawing/2014/main" id="{AEEC768F-9756-5320-8DC7-11723006EA92}"/>
              </a:ext>
            </a:extLst>
          </p:cNvPr>
          <p:cNvCxnSpPr>
            <a:cxnSpLocks/>
            <a:stCxn id="130" idx="2"/>
          </p:cNvCxnSpPr>
          <p:nvPr/>
        </p:nvCxnSpPr>
        <p:spPr>
          <a:xfrm rot="5400000">
            <a:off x="12690040" y="6220191"/>
            <a:ext cx="253293" cy="5836759"/>
          </a:xfrm>
          <a:prstGeom prst="bentConnector2">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8" name="直線矢印コネクタ 217">
            <a:extLst>
              <a:ext uri="{FF2B5EF4-FFF2-40B4-BE49-F238E27FC236}">
                <a16:creationId xmlns:a16="http://schemas.microsoft.com/office/drawing/2014/main" id="{1101A24D-FD75-18CE-3A77-BD40E2CF1462}"/>
              </a:ext>
            </a:extLst>
          </p:cNvPr>
          <p:cNvCxnSpPr>
            <a:cxnSpLocks/>
          </p:cNvCxnSpPr>
          <p:nvPr/>
        </p:nvCxnSpPr>
        <p:spPr>
          <a:xfrm flipV="1">
            <a:off x="11420475" y="3569903"/>
            <a:ext cx="0" cy="360000"/>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220" name="直線矢印コネクタ 219">
            <a:extLst>
              <a:ext uri="{FF2B5EF4-FFF2-40B4-BE49-F238E27FC236}">
                <a16:creationId xmlns:a16="http://schemas.microsoft.com/office/drawing/2014/main" id="{4AF75E18-9188-B640-1B82-542F74C99893}"/>
              </a:ext>
            </a:extLst>
          </p:cNvPr>
          <p:cNvCxnSpPr>
            <a:cxnSpLocks/>
          </p:cNvCxnSpPr>
          <p:nvPr/>
        </p:nvCxnSpPr>
        <p:spPr>
          <a:xfrm flipV="1">
            <a:off x="16259175" y="3556746"/>
            <a:ext cx="0" cy="360000"/>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222" name="直線矢印コネクタ 221">
            <a:extLst>
              <a:ext uri="{FF2B5EF4-FFF2-40B4-BE49-F238E27FC236}">
                <a16:creationId xmlns:a16="http://schemas.microsoft.com/office/drawing/2014/main" id="{088FE625-561C-F694-3374-15CEF4079151}"/>
              </a:ext>
            </a:extLst>
          </p:cNvPr>
          <p:cNvCxnSpPr>
            <a:cxnSpLocks/>
          </p:cNvCxnSpPr>
          <p:nvPr/>
        </p:nvCxnSpPr>
        <p:spPr>
          <a:xfrm flipV="1">
            <a:off x="15306675" y="7128494"/>
            <a:ext cx="0" cy="360000"/>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cxnSp>
        <p:nvCxnSpPr>
          <p:cNvPr id="223" name="直線矢印コネクタ 222">
            <a:extLst>
              <a:ext uri="{FF2B5EF4-FFF2-40B4-BE49-F238E27FC236}">
                <a16:creationId xmlns:a16="http://schemas.microsoft.com/office/drawing/2014/main" id="{BDBD1454-30B7-3453-0870-BF314B86A383}"/>
              </a:ext>
            </a:extLst>
          </p:cNvPr>
          <p:cNvCxnSpPr>
            <a:cxnSpLocks/>
          </p:cNvCxnSpPr>
          <p:nvPr/>
        </p:nvCxnSpPr>
        <p:spPr>
          <a:xfrm flipV="1">
            <a:off x="12420600" y="7108629"/>
            <a:ext cx="0" cy="360000"/>
          </a:xfrm>
          <a:prstGeom prst="straightConnector1">
            <a:avLst/>
          </a:prstGeom>
          <a:ln w="63500">
            <a:solidFill>
              <a:srgbClr val="FFC000"/>
            </a:solidFill>
            <a:tailEnd type="stealth" w="med" len="med"/>
          </a:ln>
        </p:spPr>
        <p:style>
          <a:lnRef idx="2">
            <a:schemeClr val="accent1"/>
          </a:lnRef>
          <a:fillRef idx="0">
            <a:schemeClr val="accent1"/>
          </a:fillRef>
          <a:effectRef idx="1">
            <a:schemeClr val="accent1"/>
          </a:effectRef>
          <a:fontRef idx="minor">
            <a:schemeClr val="tx1"/>
          </a:fontRef>
        </p:style>
      </p:cxnSp>
      <p:sp>
        <p:nvSpPr>
          <p:cNvPr id="225" name="テキスト ボックス 224">
            <a:extLst>
              <a:ext uri="{FF2B5EF4-FFF2-40B4-BE49-F238E27FC236}">
                <a16:creationId xmlns:a16="http://schemas.microsoft.com/office/drawing/2014/main" id="{77A77481-E2D6-479A-A780-5C20188D36AF}"/>
              </a:ext>
            </a:extLst>
          </p:cNvPr>
          <p:cNvSpPr txBox="1"/>
          <p:nvPr/>
        </p:nvSpPr>
        <p:spPr>
          <a:xfrm>
            <a:off x="6924547" y="1555208"/>
            <a:ext cx="10609263" cy="461665"/>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図</a:t>
            </a:r>
            <a:r>
              <a:rPr lang="en-US" altLang="ja-JP" sz="1200" dirty="0">
                <a:latin typeface="BIZ UDPゴシック" panose="020B0400000000000000" pitchFamily="50" charset="-128"/>
                <a:ea typeface="BIZ UDPゴシック" panose="020B0400000000000000" pitchFamily="50" charset="-128"/>
              </a:rPr>
              <a:t>1. AI</a:t>
            </a:r>
            <a:r>
              <a:rPr lang="ja-JP" altLang="en-US" sz="1200" dirty="0">
                <a:latin typeface="BIZ UDPゴシック" panose="020B0400000000000000" pitchFamily="50" charset="-128"/>
                <a:ea typeface="BIZ UDPゴシック" panose="020B0400000000000000" pitchFamily="50" charset="-128"/>
              </a:rPr>
              <a:t>マネジメントシステムの構成</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経済産業省　「</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マネジメントシステムの国際規格が発行されました　安全・安心な</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システムの開発と利活用を目指して（</a:t>
            </a:r>
            <a:r>
              <a:rPr lang="en-US" altLang="ja-JP" sz="1200" dirty="0">
                <a:latin typeface="BIZ UDPゴシック" panose="020B0400000000000000" pitchFamily="50" charset="-128"/>
                <a:ea typeface="BIZ UDPゴシック" panose="020B0400000000000000" pitchFamily="50" charset="-128"/>
              </a:rPr>
              <a:t>ISO/IEC 42001</a:t>
            </a:r>
            <a:r>
              <a:rPr lang="ja-JP" altLang="en-US" sz="1200" dirty="0">
                <a:latin typeface="BIZ UDPゴシック" panose="020B0400000000000000" pitchFamily="50" charset="-128"/>
                <a:ea typeface="BIZ UDPゴシック" panose="020B0400000000000000" pitchFamily="50" charset="-128"/>
              </a:rPr>
              <a:t>）」をもとに作成</a:t>
            </a:r>
            <a:endParaRPr lang="en-US" altLang="ja-JP" sz="1200" dirty="0">
              <a:latin typeface="BIZ UDPゴシック" panose="020B0400000000000000" pitchFamily="50" charset="-128"/>
              <a:ea typeface="BIZ UDPゴシック" panose="020B0400000000000000" pitchFamily="50" charset="-128"/>
            </a:endParaRPr>
          </a:p>
        </p:txBody>
      </p:sp>
      <p:sp>
        <p:nvSpPr>
          <p:cNvPr id="226" name="テキスト プレースホルダー 2">
            <a:extLst>
              <a:ext uri="{FF2B5EF4-FFF2-40B4-BE49-F238E27FC236}">
                <a16:creationId xmlns:a16="http://schemas.microsoft.com/office/drawing/2014/main" id="{1DA0A83C-2C5A-24BA-7863-F7ABB5FCFD24}"/>
              </a:ext>
            </a:extLst>
          </p:cNvPr>
          <p:cNvSpPr txBox="1">
            <a:spLocks/>
          </p:cNvSpPr>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図：</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マネジメントシステムの構成</a:t>
            </a:r>
          </a:p>
        </p:txBody>
      </p:sp>
      <p:sp>
        <p:nvSpPr>
          <p:cNvPr id="9" name="object 40">
            <a:extLst>
              <a:ext uri="{FF2B5EF4-FFF2-40B4-BE49-F238E27FC236}">
                <a16:creationId xmlns:a16="http://schemas.microsoft.com/office/drawing/2014/main" id="{18182CB4-7331-2345-0EE9-6B9FDB9251A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F4E58886-0135-331D-B2DD-40621CEA55E1}"/>
              </a:ext>
            </a:extLst>
          </p:cNvPr>
          <p:cNvSpPr txBox="1"/>
          <p:nvPr/>
        </p:nvSpPr>
        <p:spPr>
          <a:xfrm>
            <a:off x="11162376" y="133487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P22</a:t>
            </a:r>
          </a:p>
        </p:txBody>
      </p:sp>
    </p:spTree>
    <p:extLst>
      <p:ext uri="{BB962C8B-B14F-4D97-AF65-F5344CB8AC3E}">
        <p14:creationId xmlns:p14="http://schemas.microsoft.com/office/powerpoint/2010/main" val="113954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9FCB2-33C3-15B4-6C6B-21518E42D6A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15C4B300-6921-B16E-F2EF-C49BA36B62B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ISO/IEC 42001</a:t>
            </a:r>
            <a:r>
              <a:rPr lang="ja-JP" altLang="en-US" sz="4000" dirty="0">
                <a:latin typeface="BIZ UDPゴシック" panose="020B0400000000000000" pitchFamily="50" charset="-128"/>
                <a:ea typeface="BIZ UDPゴシック" panose="020B0400000000000000" pitchFamily="50" charset="-128"/>
              </a:rPr>
              <a:t>に基づく</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マネジメントシステムの構築と運用</a:t>
            </a:r>
          </a:p>
        </p:txBody>
      </p:sp>
      <p:sp>
        <p:nvSpPr>
          <p:cNvPr id="3" name="object 40">
            <a:extLst>
              <a:ext uri="{FF2B5EF4-FFF2-40B4-BE49-F238E27FC236}">
                <a16:creationId xmlns:a16="http://schemas.microsoft.com/office/drawing/2014/main" id="{BFA91840-1763-B3C6-2E6B-B8992DF4B96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CFEE5E55-7B8D-2E12-687E-812C49F5118B}"/>
              </a:ext>
            </a:extLst>
          </p:cNvPr>
          <p:cNvSpPr txBox="1"/>
          <p:nvPr/>
        </p:nvSpPr>
        <p:spPr>
          <a:xfrm>
            <a:off x="1332852" y="2174400"/>
            <a:ext cx="15771807" cy="7058022"/>
          </a:xfrm>
          <a:prstGeom prst="rect">
            <a:avLst/>
          </a:prstGeom>
          <a:noFill/>
        </p:spPr>
        <p:txBody>
          <a:bodyPr wrap="square" lIns="91440" tIns="45720" rIns="91440" bIns="45720" anchor="t">
            <a:spAutoFit/>
          </a:bodyPr>
          <a:lstStyle/>
          <a:p>
            <a:pPr>
              <a:lnSpc>
                <a:spcPct val="110000"/>
              </a:lnSpc>
            </a:pPr>
            <a:r>
              <a:rPr lang="en-US" altLang="ja-JP" sz="3200" b="1" dirty="0">
                <a:latin typeface="BIZ UDPゴシック" panose="020B0400000000000000" pitchFamily="50" charset="-128"/>
                <a:ea typeface="BIZ UDPゴシック" panose="020B0400000000000000" pitchFamily="50" charset="-128"/>
              </a:rPr>
              <a:t>ISO/IEC 42001</a:t>
            </a:r>
            <a:r>
              <a:rPr lang="ja-JP" altLang="en-US" sz="3200" b="1" dirty="0">
                <a:latin typeface="BIZ UDPゴシック" panose="020B0400000000000000" pitchFamily="50" charset="-128"/>
                <a:ea typeface="BIZ UDPゴシック" panose="020B0400000000000000" pitchFamily="50" charset="-128"/>
              </a:rPr>
              <a:t>導入の一般的な流れ</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ギャップ分析</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ja-JP" altLang="en-US" sz="3200" dirty="0">
                <a:latin typeface="BIZ UDPゴシック" panose="020B0400000000000000" pitchFamily="50" charset="-128"/>
                <a:ea typeface="BIZ UDPゴシック" panose="020B0400000000000000" pitchFamily="50" charset="-128"/>
              </a:rPr>
              <a:t>現状の</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利用と管理レベルを把握し、不足点を洗い出す</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AIMS</a:t>
            </a:r>
            <a:r>
              <a:rPr lang="ja-JP" altLang="en-US" sz="3200" dirty="0">
                <a:latin typeface="BIZ UDPゴシック" panose="020B0400000000000000" pitchFamily="50" charset="-128"/>
                <a:ea typeface="BIZ UDPゴシック" panose="020B0400000000000000" pitchFamily="50" charset="-128"/>
              </a:rPr>
              <a:t>の設計・統合</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ja-JP" altLang="en-US" sz="3200" dirty="0">
                <a:latin typeface="BIZ UDPゴシック" panose="020B0400000000000000" pitchFamily="50" charset="-128"/>
                <a:ea typeface="BIZ UDPゴシック" panose="020B0400000000000000" pitchFamily="50" charset="-128"/>
              </a:rPr>
              <a:t>既存プロセス上に</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マネジメントの枠組みを構築する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リスク・影響度評価の定期実施</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リスクと影響を継続的に評価する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方針・手順の制定</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ja-JP" altLang="en-US" sz="3200" dirty="0">
                <a:latin typeface="BIZ UDPゴシック" panose="020B0400000000000000" pitchFamily="50" charset="-128"/>
                <a:ea typeface="BIZ UDPゴシック" panose="020B0400000000000000" pitchFamily="50" charset="-128"/>
              </a:rPr>
              <a:t>倫理・プライバシー・データ保護などを網羅する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プロセスの文書化</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ja-JP" altLang="en-US" sz="3200" dirty="0">
                <a:latin typeface="BIZ UDPゴシック" panose="020B0400000000000000" pitchFamily="50" charset="-128"/>
                <a:ea typeface="BIZ UDPゴシック" panose="020B0400000000000000" pitchFamily="50" charset="-128"/>
              </a:rPr>
              <a:t>要求事項への適合を示せる記録を整備する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外部監査への準備・認証取得</a:t>
            </a:r>
            <a:endParaRPr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lang="ja-JP" altLang="en-US" sz="3200" dirty="0">
                <a:latin typeface="BIZ UDPゴシック" panose="020B0400000000000000" pitchFamily="50" charset="-128"/>
                <a:ea typeface="BIZ UDPゴシック" panose="020B0400000000000000" pitchFamily="50" charset="-128"/>
              </a:rPr>
              <a:t>その後も法令・規制の変化に応じて更新し、内部監査・教育を継続する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6B41A571-F9F9-2336-30F1-6C6CA880559F}"/>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導入プロセスと実践的なステップ</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3D83B11-13F7-FFC2-4774-532AD9A8405C}"/>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P22</a:t>
            </a:r>
          </a:p>
        </p:txBody>
      </p:sp>
    </p:spTree>
    <p:extLst>
      <p:ext uri="{BB962C8B-B14F-4D97-AF65-F5344CB8AC3E}">
        <p14:creationId xmlns:p14="http://schemas.microsoft.com/office/powerpoint/2010/main" val="135699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6D69F-5B12-891F-49CD-9E65855D786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FBE6781F-F05B-147B-FC41-0677FE35AFF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4000" dirty="0">
                <a:latin typeface="BIZ UDPゴシック" panose="020B0400000000000000" pitchFamily="50" charset="-128"/>
                <a:ea typeface="BIZ UDPゴシック" panose="020B0400000000000000" pitchFamily="50" charset="-128"/>
              </a:rPr>
              <a:t>ISO/IEC 42001</a:t>
            </a:r>
            <a:r>
              <a:rPr lang="ja-JP" altLang="en-US" sz="4000" dirty="0">
                <a:latin typeface="BIZ UDPゴシック" panose="020B0400000000000000" pitchFamily="50" charset="-128"/>
                <a:ea typeface="BIZ UDPゴシック" panose="020B0400000000000000" pitchFamily="50" charset="-128"/>
              </a:rPr>
              <a:t>に基づく</a:t>
            </a:r>
            <a:r>
              <a:rPr lang="en-US" altLang="ja-JP" sz="4000" dirty="0">
                <a:latin typeface="BIZ UDPゴシック" panose="020B0400000000000000" pitchFamily="50" charset="-128"/>
                <a:ea typeface="BIZ UDPゴシック" panose="020B0400000000000000" pitchFamily="50" charset="-128"/>
              </a:rPr>
              <a:t>AI</a:t>
            </a:r>
            <a:r>
              <a:rPr lang="ja-JP" altLang="en-US" sz="4000" dirty="0">
                <a:latin typeface="BIZ UDPゴシック" panose="020B0400000000000000" pitchFamily="50" charset="-128"/>
                <a:ea typeface="BIZ UDPゴシック" panose="020B0400000000000000" pitchFamily="50" charset="-128"/>
              </a:rPr>
              <a:t>マネジメントシステムの構築と運用</a:t>
            </a:r>
          </a:p>
        </p:txBody>
      </p:sp>
      <p:sp>
        <p:nvSpPr>
          <p:cNvPr id="3" name="object 40">
            <a:extLst>
              <a:ext uri="{FF2B5EF4-FFF2-40B4-BE49-F238E27FC236}">
                <a16:creationId xmlns:a16="http://schemas.microsoft.com/office/drawing/2014/main" id="{EA519897-698E-B3C1-5359-D869A719AD9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生成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および</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AI</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マネジメントシステム</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B610DB4F-89CD-2B27-B9F3-8BACBA874CEE}"/>
              </a:ext>
            </a:extLst>
          </p:cNvPr>
          <p:cNvSpPr txBox="1"/>
          <p:nvPr/>
        </p:nvSpPr>
        <p:spPr>
          <a:xfrm>
            <a:off x="1332852" y="2174400"/>
            <a:ext cx="15771807" cy="7599709"/>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ISO 9001</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ISO/IEC 27001</a:t>
            </a:r>
            <a:r>
              <a:rPr lang="ja-JP" altLang="en-US" sz="3200" dirty="0">
                <a:latin typeface="BIZ UDPゴシック" panose="020B0400000000000000" pitchFamily="50" charset="-128"/>
                <a:ea typeface="BIZ UDPゴシック" panose="020B0400000000000000" pitchFamily="50" charset="-128"/>
              </a:rPr>
              <a:t>と構造が共通（</a:t>
            </a:r>
            <a:r>
              <a:rPr lang="en-US" altLang="ja-JP" sz="3200" dirty="0">
                <a:latin typeface="BIZ UDPゴシック" panose="020B0400000000000000" pitchFamily="50" charset="-128"/>
                <a:ea typeface="BIZ UDPゴシック" panose="020B0400000000000000" pitchFamily="50" charset="-128"/>
              </a:rPr>
              <a:t>HLS</a:t>
            </a:r>
            <a:r>
              <a:rPr lang="ja-JP" altLang="en-US" sz="3200" dirty="0">
                <a:latin typeface="BIZ UDPゴシック" panose="020B0400000000000000" pitchFamily="50" charset="-128"/>
                <a:ea typeface="BIZ UDPゴシック" panose="020B0400000000000000" pitchFamily="50" charset="-128"/>
              </a:rPr>
              <a:t>）で統合しやすい</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プロセスの重複を削減し、コスト・期間の短縮が可能である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部分導入（</a:t>
            </a: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リスクアセスメントのみ等）も柔軟に実施できる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課題</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コスト・専門人材不足、継続運用に対する負荷、柔軟性低下の懸念</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解決策</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段階的導入：リスクアセスメント等、重要要素から順に導入</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既存</a:t>
            </a:r>
            <a:r>
              <a:rPr lang="en-US" altLang="ja-JP" sz="3200" dirty="0">
                <a:latin typeface="BIZ UDPゴシック" panose="020B0400000000000000" pitchFamily="50" charset="-128"/>
                <a:ea typeface="BIZ UDPゴシック" panose="020B0400000000000000" pitchFamily="50" charset="-128"/>
              </a:rPr>
              <a:t>ISO</a:t>
            </a:r>
            <a:r>
              <a:rPr lang="ja-JP" altLang="en-US" sz="3200" dirty="0">
                <a:latin typeface="BIZ UDPゴシック" panose="020B0400000000000000" pitchFamily="50" charset="-128"/>
                <a:ea typeface="BIZ UDPゴシック" panose="020B0400000000000000" pitchFamily="50" charset="-128"/>
              </a:rPr>
              <a:t>システムとの統合で負荷軽減</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外部専門家の活用及び経営層コミットメントの強化</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プレースホルダー 2">
            <a:extLst>
              <a:ext uri="{FF2B5EF4-FFF2-40B4-BE49-F238E27FC236}">
                <a16:creationId xmlns:a16="http://schemas.microsoft.com/office/drawing/2014/main" id="{45E69D9B-C8F5-8CCB-810E-9B7DDA46DD53}"/>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既存システムとの統合と効率的な導入</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8D90C87E-034F-9D9A-8993-123852A6492F}"/>
              </a:ext>
            </a:extLst>
          </p:cNvPr>
          <p:cNvSpPr txBox="1">
            <a:spLocks/>
          </p:cNvSpPr>
          <p:nvPr/>
        </p:nvSpPr>
        <p:spPr>
          <a:xfrm>
            <a:off x="1339255" y="4741607"/>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導入における課題と解決策</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C5E44EE-93FE-0B6B-9E46-41B09EA02353}"/>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29-4.】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P22</a:t>
            </a:r>
          </a:p>
        </p:txBody>
      </p:sp>
    </p:spTree>
    <p:extLst>
      <p:ext uri="{BB962C8B-B14F-4D97-AF65-F5344CB8AC3E}">
        <p14:creationId xmlns:p14="http://schemas.microsoft.com/office/powerpoint/2010/main" val="295151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30</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エグゼクティブサマリー</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全体要旨</a:t>
            </a:r>
          </a:p>
          <a:p>
            <a:pPr>
              <a:lnSpc>
                <a:spcPct val="110000"/>
              </a:lnSpc>
            </a:pPr>
            <a:r>
              <a:rPr lang="ja-JP" altLang="en-US" sz="3600" dirty="0">
                <a:latin typeface="BIZ UDPゴシック" panose="020B0400000000000000" pitchFamily="50" charset="-128"/>
                <a:ea typeface="BIZ UDPゴシック" panose="020B0400000000000000" pitchFamily="50" charset="-128"/>
              </a:rPr>
              <a:t>テキストの活用ポイント</a:t>
            </a:r>
            <a:endParaRPr lang="en-US" altLang="ja-JP"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E9F4B9A4-BB9B-6668-9CE5-597C36DE003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66448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2841-7AEB-A68B-2AAF-BDF0D079BE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4EBED36-1BDE-E5A3-63E1-084129E3352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全体要旨</a:t>
            </a:r>
          </a:p>
        </p:txBody>
      </p:sp>
      <p:sp>
        <p:nvSpPr>
          <p:cNvPr id="4" name="テキスト ボックス 3">
            <a:extLst>
              <a:ext uri="{FF2B5EF4-FFF2-40B4-BE49-F238E27FC236}">
                <a16:creationId xmlns:a16="http://schemas.microsoft.com/office/drawing/2014/main" id="{9B922DDD-916F-CED1-6E9E-37E293C7CD6B}"/>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3" name="テキスト ボックス 2">
            <a:extLst>
              <a:ext uri="{FF2B5EF4-FFF2-40B4-BE49-F238E27FC236}">
                <a16:creationId xmlns:a16="http://schemas.microsoft.com/office/drawing/2014/main" id="{3E89FCB8-6447-A1A4-D2AD-9C2671715157}"/>
              </a:ext>
            </a:extLst>
          </p:cNvPr>
          <p:cNvSpPr txBox="1"/>
          <p:nvPr/>
        </p:nvSpPr>
        <p:spPr>
          <a:xfrm>
            <a:off x="1332852" y="2345850"/>
            <a:ext cx="16098200" cy="1099468"/>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第１編　サイバーセキュリティを取り巻く背景</a:t>
            </a:r>
            <a:r>
              <a:rPr kumimoji="1" lang="en-US" altLang="ja-JP" sz="3200" b="1" dirty="0">
                <a:latin typeface="BIZ UDPゴシック" panose="020B0400000000000000" pitchFamily="50" charset="-128"/>
                <a:ea typeface="BIZ UDPゴシック" panose="020B0400000000000000" pitchFamily="50" charset="-128"/>
              </a:rPr>
              <a:t>【</a:t>
            </a:r>
            <a:r>
              <a:rPr kumimoji="1" lang="ja-JP" altLang="en-US" sz="3200" b="1" dirty="0">
                <a:latin typeface="BIZ UDPゴシック" panose="020B0400000000000000" pitchFamily="50" charset="-128"/>
                <a:ea typeface="BIZ UDPゴシック" panose="020B0400000000000000" pitchFamily="50" charset="-128"/>
              </a:rPr>
              <a:t>レベル共通</a:t>
            </a:r>
            <a:r>
              <a:rPr kumimoji="1" lang="en-US" altLang="ja-JP" sz="3200" b="1" dirty="0">
                <a:latin typeface="BIZ UDPゴシック" panose="020B0400000000000000" pitchFamily="50" charset="-128"/>
                <a:ea typeface="BIZ UDPゴシック" panose="020B0400000000000000" pitchFamily="50" charset="-128"/>
              </a:rPr>
              <a:t>】</a:t>
            </a: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章～第</a:t>
            </a:r>
            <a:r>
              <a:rPr kumimoji="1" lang="en-US" altLang="ja-JP" sz="2800" dirty="0">
                <a:latin typeface="BIZ UDPゴシック" panose="020B0400000000000000" pitchFamily="50" charset="-128"/>
                <a:ea typeface="BIZ UDPゴシック" panose="020B0400000000000000" pitchFamily="50" charset="-128"/>
              </a:rPr>
              <a:t>4</a:t>
            </a:r>
            <a:r>
              <a:rPr kumimoji="1" lang="ja-JP" altLang="en-US" sz="2800" dirty="0">
                <a:latin typeface="BIZ UDPゴシック" panose="020B0400000000000000" pitchFamily="50" charset="-128"/>
                <a:ea typeface="BIZ UDPゴシック" panose="020B0400000000000000" pitchFamily="50" charset="-128"/>
              </a:rPr>
              <a:t>章）</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A3F91FE-B6CD-82D3-B5AA-E5843FABD93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50A6487-F522-1679-4BB7-C2E64049CAAE}"/>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テキストの概要</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3F8C3A59-185D-32EC-7C73-F870F1CF99F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2D9547C3-F6AC-DF63-10EF-BFDDDBA0C098}"/>
              </a:ext>
            </a:extLst>
          </p:cNvPr>
          <p:cNvSpPr txBox="1"/>
          <p:nvPr/>
        </p:nvSpPr>
        <p:spPr>
          <a:xfrm>
            <a:off x="1332851" y="3382676"/>
            <a:ext cx="15297799" cy="2677656"/>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サイバーセキュリティを取り巻く背景として、デジタル化が進む社会と情報技術（</a:t>
            </a:r>
            <a:r>
              <a:rPr lang="en-US" altLang="ja-JP" sz="2800" dirty="0">
                <a:latin typeface="BIZ UDPゴシック" panose="020B0400000000000000" pitchFamily="50" charset="-128"/>
                <a:ea typeface="BIZ UDPゴシック" panose="020B0400000000000000" pitchFamily="50" charset="-128"/>
              </a:rPr>
              <a:t>IT</a:t>
            </a:r>
            <a:r>
              <a:rPr lang="ja-JP" altLang="en-US" sz="2800" dirty="0">
                <a:latin typeface="BIZ UDPゴシック" panose="020B0400000000000000" pitchFamily="50" charset="-128"/>
                <a:ea typeface="BIZ UDPゴシック" panose="020B0400000000000000" pitchFamily="50" charset="-128"/>
              </a:rPr>
              <a:t>）活用の動向を解説し、基本的なサイバーセキュリティ知識や</a:t>
            </a:r>
            <a:r>
              <a:rPr lang="en-US" altLang="ja-JP" sz="2800" dirty="0">
                <a:latin typeface="BIZ UDPゴシック" panose="020B0400000000000000" pitchFamily="50" charset="-128"/>
                <a:ea typeface="BIZ UDPゴシック" panose="020B0400000000000000" pitchFamily="50" charset="-128"/>
              </a:rPr>
              <a:t>UTM</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EDR</a:t>
            </a:r>
            <a:r>
              <a:rPr lang="ja-JP" altLang="en-US" sz="2800" dirty="0">
                <a:latin typeface="BIZ UDPゴシック" panose="020B0400000000000000" pitchFamily="50" charset="-128"/>
                <a:ea typeface="BIZ UDPゴシック" panose="020B0400000000000000" pitchFamily="50" charset="-128"/>
              </a:rPr>
              <a:t>の活用を振り返りました。また、サイバーセキュリティの脅威に対処する段階的なアプローチ方法を明確にするとともに、サイバーセキュリティ戦略に関連する国の方針と関連法令、セキュリティ確保と</a:t>
            </a:r>
            <a:r>
              <a:rPr lang="en-US" altLang="ja-JP" sz="2800" dirty="0">
                <a:latin typeface="BIZ UDPゴシック" panose="020B0400000000000000" pitchFamily="50" charset="-128"/>
                <a:ea typeface="BIZ UDPゴシック" panose="020B0400000000000000" pitchFamily="50" charset="-128"/>
              </a:rPr>
              <a:t>DX</a:t>
            </a:r>
            <a:r>
              <a:rPr lang="ja-JP" altLang="en-US" sz="2800" dirty="0">
                <a:latin typeface="BIZ UDPゴシック" panose="020B0400000000000000" pitchFamily="50" charset="-128"/>
                <a:ea typeface="BIZ UDPゴシック" panose="020B0400000000000000" pitchFamily="50" charset="-128"/>
              </a:rPr>
              <a:t>推進の両立の必要性について解説しました。</a:t>
            </a:r>
            <a:endParaRPr lang="en-US" altLang="ja-JP" sz="2800" dirty="0">
              <a:latin typeface="BIZ UDPゴシック" panose="020B0400000000000000" pitchFamily="50" charset="-128"/>
              <a:ea typeface="BIZ UDPゴシック" panose="020B0400000000000000" pitchFamily="50" charset="-128"/>
            </a:endParaRPr>
          </a:p>
          <a:p>
            <a:endParaRPr kumimoji="1" lang="ja-JP" altLang="en-US" sz="2800" dirty="0"/>
          </a:p>
        </p:txBody>
      </p:sp>
      <p:sp>
        <p:nvSpPr>
          <p:cNvPr id="11" name="テキスト ボックス 10">
            <a:extLst>
              <a:ext uri="{FF2B5EF4-FFF2-40B4-BE49-F238E27FC236}">
                <a16:creationId xmlns:a16="http://schemas.microsoft.com/office/drawing/2014/main" id="{341DF2D4-698F-2548-A468-D33DEFE09A67}"/>
              </a:ext>
            </a:extLst>
          </p:cNvPr>
          <p:cNvSpPr txBox="1"/>
          <p:nvPr/>
        </p:nvSpPr>
        <p:spPr>
          <a:xfrm>
            <a:off x="1332852" y="6150625"/>
            <a:ext cx="16098200" cy="1041311"/>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第２編　中小企業に求められるデジタル化の推進とサイバーセキュリティ対策</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レベル共通</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5</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6</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6F8BEB8-3CAA-3361-1419-834A2447D57A}"/>
              </a:ext>
            </a:extLst>
          </p:cNvPr>
          <p:cNvSpPr txBox="1"/>
          <p:nvPr/>
        </p:nvSpPr>
        <p:spPr>
          <a:xfrm>
            <a:off x="1332851" y="7282229"/>
            <a:ext cx="15297799" cy="1815882"/>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実際のインシデント事例を通して、近年のサイバー攻撃の傾向や対策などを紹介しました。これからの企業経営で必要な観点となる社会の動向、「守りの</a:t>
            </a:r>
            <a:r>
              <a:rPr lang="en-US" altLang="ja-JP" sz="2800" dirty="0">
                <a:latin typeface="BIZ UDPゴシック" panose="020B0400000000000000" pitchFamily="50" charset="-128"/>
                <a:ea typeface="BIZ UDPゴシック" panose="020B0400000000000000" pitchFamily="50" charset="-128"/>
              </a:rPr>
              <a:t>IT</a:t>
            </a:r>
            <a:r>
              <a:rPr lang="ja-JP" altLang="en-US" sz="2800" dirty="0">
                <a:latin typeface="BIZ UDPゴシック" panose="020B0400000000000000" pitchFamily="50" charset="-128"/>
                <a:ea typeface="BIZ UDPゴシック" panose="020B0400000000000000" pitchFamily="50" charset="-128"/>
              </a:rPr>
              <a:t>投資」や「攻めの</a:t>
            </a:r>
            <a:r>
              <a:rPr lang="en-US" altLang="ja-JP" sz="2800" dirty="0">
                <a:latin typeface="BIZ UDPゴシック" panose="020B0400000000000000" pitchFamily="50" charset="-128"/>
                <a:ea typeface="BIZ UDPゴシック" panose="020B0400000000000000" pitchFamily="50" charset="-128"/>
              </a:rPr>
              <a:t>IT</a:t>
            </a:r>
            <a:r>
              <a:rPr lang="ja-JP" altLang="en-US" sz="2800" dirty="0">
                <a:latin typeface="BIZ UDPゴシック" panose="020B0400000000000000" pitchFamily="50" charset="-128"/>
                <a:ea typeface="BIZ UDPゴシック" panose="020B0400000000000000" pitchFamily="50" charset="-128"/>
              </a:rPr>
              <a:t>投資」などの</a:t>
            </a:r>
            <a:r>
              <a:rPr lang="en-US" altLang="ja-JP" sz="2800" dirty="0">
                <a:latin typeface="BIZ UDPゴシック" panose="020B0400000000000000" pitchFamily="50" charset="-128"/>
                <a:ea typeface="BIZ UDPゴシック" panose="020B0400000000000000" pitchFamily="50" charset="-128"/>
              </a:rPr>
              <a:t>IT</a:t>
            </a:r>
            <a:r>
              <a:rPr lang="ja-JP" altLang="en-US" sz="2800" dirty="0">
                <a:latin typeface="BIZ UDPゴシック" panose="020B0400000000000000" pitchFamily="50" charset="-128"/>
                <a:ea typeface="BIZ UDPゴシック" panose="020B0400000000000000" pitchFamily="50" charset="-128"/>
              </a:rPr>
              <a:t>投資や、経営投資としてのセキュリティ対策の重要性を説明しました。</a:t>
            </a:r>
            <a:endParaRPr lang="en-US" altLang="ja-JP" sz="2800" dirty="0">
              <a:latin typeface="BIZ UDPゴシック" panose="020B0400000000000000" pitchFamily="50" charset="-128"/>
              <a:ea typeface="BIZ UDPゴシック" panose="020B0400000000000000" pitchFamily="50" charset="-128"/>
            </a:endParaRPr>
          </a:p>
          <a:p>
            <a:endParaRPr kumimoji="1" lang="ja-JP" altLang="en-US" sz="2800" dirty="0"/>
          </a:p>
        </p:txBody>
      </p:sp>
    </p:spTree>
    <p:extLst>
      <p:ext uri="{BB962C8B-B14F-4D97-AF65-F5344CB8AC3E}">
        <p14:creationId xmlns:p14="http://schemas.microsoft.com/office/powerpoint/2010/main" val="12487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847-5DCC-F39E-75A6-489A49FA021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93D8EF7-9B0D-7A3B-7DA6-E5E3E3B648A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全体要旨</a:t>
            </a:r>
          </a:p>
        </p:txBody>
      </p:sp>
      <p:sp>
        <p:nvSpPr>
          <p:cNvPr id="4" name="テキスト ボックス 3">
            <a:extLst>
              <a:ext uri="{FF2B5EF4-FFF2-40B4-BE49-F238E27FC236}">
                <a16:creationId xmlns:a16="http://schemas.microsoft.com/office/drawing/2014/main" id="{D32A41C5-1C8F-C64E-DDA4-9B1B09603664}"/>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3" name="テキスト ボックス 2">
            <a:extLst>
              <a:ext uri="{FF2B5EF4-FFF2-40B4-BE49-F238E27FC236}">
                <a16:creationId xmlns:a16="http://schemas.microsoft.com/office/drawing/2014/main" id="{9AF8C886-6251-24B4-C9F6-8EADE6049F88}"/>
              </a:ext>
            </a:extLst>
          </p:cNvPr>
          <p:cNvSpPr txBox="1"/>
          <p:nvPr/>
        </p:nvSpPr>
        <p:spPr>
          <a:xfrm>
            <a:off x="1332852" y="2345850"/>
            <a:ext cx="16098200" cy="1041311"/>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第３編　これからの企業経営で必要な</a:t>
            </a:r>
            <a:r>
              <a:rPr lang="en-US" altLang="ja-JP" sz="3200" b="1" dirty="0">
                <a:latin typeface="BIZ UDPゴシック" panose="020B0400000000000000" pitchFamily="50" charset="-128"/>
                <a:ea typeface="BIZ UDPゴシック" panose="020B0400000000000000" pitchFamily="50" charset="-128"/>
              </a:rPr>
              <a:t>IT</a:t>
            </a:r>
            <a:r>
              <a:rPr lang="ja-JP" altLang="en-US" sz="3200" b="1" dirty="0">
                <a:latin typeface="BIZ UDPゴシック" panose="020B0400000000000000" pitchFamily="50" charset="-128"/>
                <a:ea typeface="BIZ UDPゴシック" panose="020B0400000000000000" pitchFamily="50" charset="-128"/>
              </a:rPr>
              <a:t>活用とサイバーセキュリティ対策</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レベル共通</a:t>
            </a:r>
            <a:r>
              <a:rPr lang="en-US" altLang="ja-JP" sz="3200" b="1" dirty="0">
                <a:latin typeface="BIZ UDPゴシック" panose="020B0400000000000000" pitchFamily="50" charset="-128"/>
                <a:ea typeface="BIZ UDPゴシック" panose="020B0400000000000000" pitchFamily="50" charset="-128"/>
              </a:rPr>
              <a:t>】</a:t>
            </a:r>
            <a:br>
              <a:rPr lang="en-US" altLang="ja-JP" sz="3200" b="1"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7</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8</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23D7CCED-C7D6-AD59-9077-BA4A9B5BE863}"/>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8887E3E0-D4B5-02D2-94D0-DD44909E41A5}"/>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テキストの概要</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9278B8C6-AB37-D0E0-C672-D714235176C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8936C707-4AF5-7529-F274-839643EBAC23}"/>
              </a:ext>
            </a:extLst>
          </p:cNvPr>
          <p:cNvSpPr txBox="1"/>
          <p:nvPr/>
        </p:nvSpPr>
        <p:spPr>
          <a:xfrm>
            <a:off x="1332851" y="3437939"/>
            <a:ext cx="15297799" cy="1815882"/>
          </a:xfrm>
          <a:prstGeom prst="rect">
            <a:avLst/>
          </a:prstGeom>
          <a:noFill/>
        </p:spPr>
        <p:txBody>
          <a:bodyPr wrap="square" rtlCol="0">
            <a:spAutoFit/>
          </a:bodyPr>
          <a:lstStyle/>
          <a:p>
            <a:r>
              <a:rPr lang="en-US" altLang="ja-JP" sz="2800" dirty="0">
                <a:latin typeface="BIZ UDPゴシック" panose="020B0400000000000000" pitchFamily="50" charset="-128"/>
                <a:ea typeface="BIZ UDPゴシック" panose="020B0400000000000000" pitchFamily="50" charset="-128"/>
              </a:rPr>
              <a:t>ISMS</a:t>
            </a:r>
            <a:r>
              <a:rPr lang="ja-JP" altLang="en-US" sz="2800" dirty="0">
                <a:latin typeface="BIZ UDPゴシック" panose="020B0400000000000000" pitchFamily="50" charset="-128"/>
                <a:ea typeface="BIZ UDPゴシック" panose="020B0400000000000000" pitchFamily="50" charset="-128"/>
              </a:rPr>
              <a:t>認証を前提としたセキュリティ対策における基準を</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段階にレベル分けし、それぞれのアプローチ手法について解説しました。さらに、</a:t>
            </a:r>
            <a:r>
              <a:rPr lang="en-US" altLang="ja-JP" sz="2800" dirty="0">
                <a:latin typeface="BIZ UDPゴシック" panose="020B0400000000000000" pitchFamily="50" charset="-128"/>
                <a:ea typeface="BIZ UDPゴシック" panose="020B0400000000000000" pitchFamily="50" charset="-128"/>
              </a:rPr>
              <a:t>ISO/IEC 27000</a:t>
            </a:r>
            <a:r>
              <a:rPr lang="ja-JP" altLang="en-US" sz="2800" dirty="0">
                <a:latin typeface="BIZ UDPゴシック" panose="020B0400000000000000" pitchFamily="50" charset="-128"/>
                <a:ea typeface="BIZ UDPゴシック" panose="020B0400000000000000" pitchFamily="50" charset="-128"/>
              </a:rPr>
              <a:t>に記述されている「リスク」、「脅威」、「脆弱性」、「管理策」といった用語の定義とそれらの関係性、脅威や脆弱性の識別方法を説明しました。</a:t>
            </a:r>
            <a:endParaRPr kumimoji="1" lang="ja-JP" altLang="en-US" sz="2800" dirty="0"/>
          </a:p>
        </p:txBody>
      </p:sp>
      <p:sp>
        <p:nvSpPr>
          <p:cNvPr id="11" name="テキスト ボックス 10">
            <a:extLst>
              <a:ext uri="{FF2B5EF4-FFF2-40B4-BE49-F238E27FC236}">
                <a16:creationId xmlns:a16="http://schemas.microsoft.com/office/drawing/2014/main" id="{C8F3AAAD-45D7-26E2-1263-532B218F1779}"/>
              </a:ext>
            </a:extLst>
          </p:cNvPr>
          <p:cNvSpPr txBox="1"/>
          <p:nvPr/>
        </p:nvSpPr>
        <p:spPr>
          <a:xfrm>
            <a:off x="1332852" y="5389359"/>
            <a:ext cx="16098200" cy="1099468"/>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第４編　セキュリティ事象に対応して組織として策定すべき対策基準と具体的な実施</a:t>
            </a: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レベル１</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5</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6</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F3DE276-656A-7EE5-9A35-F3CDBC2A920E}"/>
              </a:ext>
            </a:extLst>
          </p:cNvPr>
          <p:cNvSpPr txBox="1"/>
          <p:nvPr/>
        </p:nvSpPr>
        <p:spPr>
          <a:xfrm>
            <a:off x="1332851" y="6515408"/>
            <a:ext cx="15297799" cy="954107"/>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実際のセキュリティインシデントの事例を踏まえ、自社での発生可能性や被害規模を慎重に検討し、対策基準や実施手順を策定していく手法である、</a:t>
            </a:r>
            <a:r>
              <a:rPr lang="en-US" altLang="ja-JP" sz="2800" dirty="0">
                <a:latin typeface="BIZ UDPゴシック" panose="020B0400000000000000" pitchFamily="50" charset="-128"/>
                <a:ea typeface="BIZ UDPゴシック" panose="020B0400000000000000" pitchFamily="50" charset="-128"/>
              </a:rPr>
              <a:t>Lv.1</a:t>
            </a:r>
            <a:r>
              <a:rPr lang="ja-JP" altLang="en-US" sz="2800" dirty="0">
                <a:latin typeface="BIZ UDPゴシック" panose="020B0400000000000000" pitchFamily="50" charset="-128"/>
                <a:ea typeface="BIZ UDPゴシック" panose="020B0400000000000000" pitchFamily="50" charset="-128"/>
              </a:rPr>
              <a:t>クイックアプローチについて解説しました。</a:t>
            </a:r>
            <a:endParaRPr kumimoji="1" lang="ja-JP" altLang="en-US" sz="2800" dirty="0"/>
          </a:p>
        </p:txBody>
      </p:sp>
      <p:sp>
        <p:nvSpPr>
          <p:cNvPr id="15" name="テキスト ボックス 14">
            <a:extLst>
              <a:ext uri="{FF2B5EF4-FFF2-40B4-BE49-F238E27FC236}">
                <a16:creationId xmlns:a16="http://schemas.microsoft.com/office/drawing/2014/main" id="{84648108-3E08-EBE5-7191-D84067F08409}"/>
              </a:ext>
            </a:extLst>
          </p:cNvPr>
          <p:cNvSpPr txBox="1"/>
          <p:nvPr/>
        </p:nvSpPr>
        <p:spPr>
          <a:xfrm>
            <a:off x="1332852" y="7872094"/>
            <a:ext cx="16098200" cy="557781"/>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第５編　各種ガイドラインを参考にした対策の実施</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レベル２</a:t>
            </a:r>
            <a:r>
              <a:rPr lang="en-US" altLang="ja-JP" sz="3200" b="1"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10</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F1B4BE2-ADF9-3866-6FEF-A31816BFDA74}"/>
              </a:ext>
            </a:extLst>
          </p:cNvPr>
          <p:cNvSpPr txBox="1"/>
          <p:nvPr/>
        </p:nvSpPr>
        <p:spPr>
          <a:xfrm>
            <a:off x="1332851" y="8470505"/>
            <a:ext cx="15297799" cy="954107"/>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ガイドラインやひな型など既存の手法を参考にして対策基準や実施手順を策定する手法である、</a:t>
            </a:r>
            <a:r>
              <a:rPr lang="en-US" altLang="ja-JP" sz="2800" dirty="0">
                <a:latin typeface="BIZ UDPゴシック" panose="020B0400000000000000" pitchFamily="50" charset="-128"/>
                <a:ea typeface="BIZ UDPゴシック" panose="020B0400000000000000" pitchFamily="50" charset="-128"/>
              </a:rPr>
              <a:t>Lv.2</a:t>
            </a:r>
            <a:r>
              <a:rPr lang="ja-JP" altLang="en-US" sz="2800" dirty="0">
                <a:latin typeface="BIZ UDPゴシック" panose="020B0400000000000000" pitchFamily="50" charset="-128"/>
                <a:ea typeface="BIZ UDPゴシック" panose="020B0400000000000000" pitchFamily="50" charset="-128"/>
              </a:rPr>
              <a:t>ベースラインアプローチについて解説しました。</a:t>
            </a:r>
            <a:endParaRPr kumimoji="1" lang="ja-JP" altLang="en-US" sz="2800" dirty="0"/>
          </a:p>
        </p:txBody>
      </p:sp>
    </p:spTree>
    <p:extLst>
      <p:ext uri="{BB962C8B-B14F-4D97-AF65-F5344CB8AC3E}">
        <p14:creationId xmlns:p14="http://schemas.microsoft.com/office/powerpoint/2010/main" val="1793993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4AA1-0CF3-1443-2939-3EECD574E52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D911D97-DA2C-46B7-5BE5-A47E8D08249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全体要旨</a:t>
            </a:r>
          </a:p>
        </p:txBody>
      </p:sp>
      <p:sp>
        <p:nvSpPr>
          <p:cNvPr id="4" name="テキスト ボックス 3">
            <a:extLst>
              <a:ext uri="{FF2B5EF4-FFF2-40B4-BE49-F238E27FC236}">
                <a16:creationId xmlns:a16="http://schemas.microsoft.com/office/drawing/2014/main" id="{C2D67A0E-1F5D-AD16-BCBE-8BF74CB153F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6" name="テキスト プレースホルダー 2">
            <a:extLst>
              <a:ext uri="{FF2B5EF4-FFF2-40B4-BE49-F238E27FC236}">
                <a16:creationId xmlns:a16="http://schemas.microsoft.com/office/drawing/2014/main" id="{B759ECB1-0626-EC8D-2035-90EEE3849BB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CD051820-754E-0785-4090-DAD3120BA7D2}"/>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テキストの概要</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C1515E66-18FC-7A17-40C8-DF8BB12FF30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9AE913C2-3F1D-B336-2FA2-C83B75CAF8AB}"/>
              </a:ext>
            </a:extLst>
          </p:cNvPr>
          <p:cNvSpPr txBox="1"/>
          <p:nvPr/>
        </p:nvSpPr>
        <p:spPr>
          <a:xfrm>
            <a:off x="1332852" y="2347200"/>
            <a:ext cx="16098200" cy="1099468"/>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第６編　</a:t>
            </a:r>
            <a:r>
              <a:rPr lang="en-US" altLang="ja-JP" sz="3200" b="1" dirty="0">
                <a:latin typeface="BIZ UDPゴシック" panose="020B0400000000000000" pitchFamily="50" charset="-128"/>
                <a:ea typeface="BIZ UDPゴシック" panose="020B0400000000000000" pitchFamily="50" charset="-128"/>
              </a:rPr>
              <a:t>ISMS</a:t>
            </a:r>
            <a:r>
              <a:rPr lang="ja-JP" altLang="en-US" sz="3200" b="1" dirty="0">
                <a:latin typeface="BIZ UDPゴシック" panose="020B0400000000000000" pitchFamily="50" charset="-128"/>
                <a:ea typeface="BIZ UDPゴシック" panose="020B0400000000000000" pitchFamily="50" charset="-128"/>
              </a:rPr>
              <a:t>などのフレームワークの種類と活用法の紹介</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レベル３</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lang="ja-JP" altLang="en-US" sz="32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11</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12</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5A17E5D-11C6-984B-D8A7-CB3616456A6D}"/>
              </a:ext>
            </a:extLst>
          </p:cNvPr>
          <p:cNvSpPr txBox="1"/>
          <p:nvPr/>
        </p:nvSpPr>
        <p:spPr>
          <a:xfrm>
            <a:off x="1332851" y="3621193"/>
            <a:ext cx="15297799" cy="954107"/>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サイバーセキュリティ対策における代表的なフレームワーク（</a:t>
            </a:r>
            <a:r>
              <a:rPr lang="en-US" altLang="ja-JP" sz="2800" dirty="0">
                <a:latin typeface="BIZ UDPゴシック" panose="020B0400000000000000" pitchFamily="50" charset="-128"/>
                <a:ea typeface="BIZ UDPゴシック" panose="020B0400000000000000" pitchFamily="50" charset="-128"/>
              </a:rPr>
              <a:t>ISMS</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CSF2.0</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CPSF</a:t>
            </a:r>
            <a:r>
              <a:rPr lang="ja-JP" altLang="en-US" sz="2800" dirty="0">
                <a:latin typeface="BIZ UDPゴシック" panose="020B0400000000000000" pitchFamily="50" charset="-128"/>
                <a:ea typeface="BIZ UDPゴシック" panose="020B0400000000000000" pitchFamily="50" charset="-128"/>
              </a:rPr>
              <a:t>など）の概要と、リスクマネジメントやリスクアセスメントの手法、リスク対応の考え方について説明しました。</a:t>
            </a:r>
          </a:p>
        </p:txBody>
      </p:sp>
      <p:sp>
        <p:nvSpPr>
          <p:cNvPr id="14" name="テキスト ボックス 13">
            <a:extLst>
              <a:ext uri="{FF2B5EF4-FFF2-40B4-BE49-F238E27FC236}">
                <a16:creationId xmlns:a16="http://schemas.microsoft.com/office/drawing/2014/main" id="{6ED2F00C-51AF-0803-03D8-32F464D180C5}"/>
              </a:ext>
            </a:extLst>
          </p:cNvPr>
          <p:cNvSpPr txBox="1"/>
          <p:nvPr/>
        </p:nvSpPr>
        <p:spPr>
          <a:xfrm>
            <a:off x="1332852" y="5237640"/>
            <a:ext cx="16098200" cy="1041311"/>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a:t>
            </a:r>
            <a:r>
              <a:rPr lang="en-US" altLang="ja-JP" sz="3200" b="1" dirty="0">
                <a:latin typeface="BIZ UDPゴシック" panose="020B0400000000000000" pitchFamily="50" charset="-128"/>
                <a:ea typeface="BIZ UDPゴシック" panose="020B0400000000000000" pitchFamily="50" charset="-128"/>
              </a:rPr>
              <a:t>7</a:t>
            </a:r>
            <a:r>
              <a:rPr lang="ja-JP" altLang="en-US" sz="3200" b="1" dirty="0">
                <a:latin typeface="BIZ UDPゴシック" panose="020B0400000000000000" pitchFamily="50" charset="-128"/>
                <a:ea typeface="BIZ UDPゴシック" panose="020B0400000000000000" pitchFamily="50" charset="-128"/>
              </a:rPr>
              <a:t>編　</a:t>
            </a:r>
            <a:r>
              <a:rPr lang="en-US" altLang="ja-JP" sz="3200" b="1" dirty="0">
                <a:latin typeface="BIZ UDPゴシック" panose="020B0400000000000000" pitchFamily="50" charset="-128"/>
                <a:ea typeface="BIZ UDPゴシック" panose="020B0400000000000000" pitchFamily="50" charset="-128"/>
              </a:rPr>
              <a:t>ISMS</a:t>
            </a:r>
            <a:r>
              <a:rPr lang="ja-JP" altLang="en-US" sz="3200" b="1" dirty="0">
                <a:latin typeface="BIZ UDPゴシック" panose="020B0400000000000000" pitchFamily="50" charset="-128"/>
                <a:ea typeface="BIZ UDPゴシック" panose="020B0400000000000000" pitchFamily="50" charset="-128"/>
              </a:rPr>
              <a:t>の構築と対策基準の策定と実施手順</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レベル３</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13</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19</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C0E4814-2502-180C-FFA8-2535525A06E1}"/>
              </a:ext>
            </a:extLst>
          </p:cNvPr>
          <p:cNvSpPr txBox="1"/>
          <p:nvPr/>
        </p:nvSpPr>
        <p:spPr>
          <a:xfrm>
            <a:off x="1332851" y="6329729"/>
            <a:ext cx="15297799" cy="2246769"/>
          </a:xfrm>
          <a:prstGeom prst="rect">
            <a:avLst/>
          </a:prstGeom>
          <a:noFill/>
        </p:spPr>
        <p:txBody>
          <a:bodyPr wrap="square" rtlCol="0">
            <a:spAutoFit/>
          </a:bodyPr>
          <a:lstStyle/>
          <a:p>
            <a:r>
              <a:rPr lang="en-US" altLang="ja-JP" sz="2800" dirty="0">
                <a:latin typeface="BIZ UDPゴシック" panose="020B0400000000000000" pitchFamily="50" charset="-128"/>
                <a:ea typeface="BIZ UDPゴシック" panose="020B0400000000000000" pitchFamily="50" charset="-128"/>
              </a:rPr>
              <a:t>ISMS</a:t>
            </a:r>
            <a:r>
              <a:rPr lang="ja-JP" altLang="en-US" sz="2800" dirty="0">
                <a:latin typeface="BIZ UDPゴシック" panose="020B0400000000000000" pitchFamily="50" charset="-128"/>
                <a:ea typeface="BIZ UDPゴシック" panose="020B0400000000000000" pitchFamily="50" charset="-128"/>
              </a:rPr>
              <a:t>のフレームワークを用いて、体系的・網羅的にセキュリティ対策基準、実施手順を作成する</a:t>
            </a:r>
            <a:r>
              <a:rPr lang="en-US" altLang="ja-JP" sz="2800" dirty="0">
                <a:latin typeface="BIZ UDPゴシック" panose="020B0400000000000000" pitchFamily="50" charset="-128"/>
                <a:ea typeface="BIZ UDPゴシック" panose="020B0400000000000000" pitchFamily="50" charset="-128"/>
              </a:rPr>
              <a:t>Lv.3</a:t>
            </a:r>
            <a:r>
              <a:rPr lang="ja-JP" altLang="en-US" sz="2800" dirty="0">
                <a:latin typeface="BIZ UDPゴシック" panose="020B0400000000000000" pitchFamily="50" charset="-128"/>
                <a:ea typeface="BIZ UDPゴシック" panose="020B0400000000000000" pitchFamily="50" charset="-128"/>
              </a:rPr>
              <a:t>網羅的アプローチについて説明しました。</a:t>
            </a:r>
            <a:r>
              <a:rPr lang="en-US" altLang="ja-JP" sz="2800" dirty="0">
                <a:latin typeface="BIZ UDPゴシック" panose="020B0400000000000000" pitchFamily="50" charset="-128"/>
                <a:ea typeface="BIZ UDPゴシック" panose="020B0400000000000000" pitchFamily="50" charset="-128"/>
              </a:rPr>
              <a:t>ISMS</a:t>
            </a:r>
            <a:r>
              <a:rPr lang="ja-JP" altLang="en-US" sz="2800" dirty="0">
                <a:latin typeface="BIZ UDPゴシック" panose="020B0400000000000000" pitchFamily="50" charset="-128"/>
                <a:ea typeface="BIZ UDPゴシック" panose="020B0400000000000000" pitchFamily="50" charset="-128"/>
              </a:rPr>
              <a:t>の管理策（組織的、人的、物理的、技術的管理策）をもとに、対策基準を策定する手順と、策定した対策基準をもとに具体的な実施手順を策定する方法を説明しました。最後に、内部・外部監査によるセキュリティ対策の有効性評価について解説しました。</a:t>
            </a:r>
            <a:endParaRPr kumimoji="1" lang="ja-JP" altLang="en-US" sz="2800" dirty="0"/>
          </a:p>
        </p:txBody>
      </p:sp>
    </p:spTree>
    <p:extLst>
      <p:ext uri="{BB962C8B-B14F-4D97-AF65-F5344CB8AC3E}">
        <p14:creationId xmlns:p14="http://schemas.microsoft.com/office/powerpoint/2010/main" val="35700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37AC1-1956-218B-0B5E-0CD5D9410AB5}"/>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3D7457B-8812-5225-1068-A3169D4B4130}"/>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全体要旨</a:t>
            </a:r>
          </a:p>
        </p:txBody>
      </p:sp>
      <p:sp>
        <p:nvSpPr>
          <p:cNvPr id="4" name="テキスト ボックス 3">
            <a:extLst>
              <a:ext uri="{FF2B5EF4-FFF2-40B4-BE49-F238E27FC236}">
                <a16:creationId xmlns:a16="http://schemas.microsoft.com/office/drawing/2014/main" id="{CB90D554-F151-341C-E473-792ECA7371EE}"/>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6" name="テキスト プレースホルダー 2">
            <a:extLst>
              <a:ext uri="{FF2B5EF4-FFF2-40B4-BE49-F238E27FC236}">
                <a16:creationId xmlns:a16="http://schemas.microsoft.com/office/drawing/2014/main" id="{E896503C-990A-108D-0DEC-4B136B4CD284}"/>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1D7279D9-2E8B-B351-6DE1-398A387CCAD3}"/>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テキストの概要</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BF26012B-FD8A-2980-D836-BCA9AA4FB00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C3658ED7-5474-2ACD-BBAB-ADBF95FB1826}"/>
              </a:ext>
            </a:extLst>
          </p:cNvPr>
          <p:cNvSpPr txBox="1"/>
          <p:nvPr/>
        </p:nvSpPr>
        <p:spPr>
          <a:xfrm>
            <a:off x="1332852" y="2347200"/>
            <a:ext cx="16098200" cy="1099468"/>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第８編　具体的な構築・運用の実践</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レベル３</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lang="ja-JP" altLang="en-US" sz="32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20</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21</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4D729A2-99E1-42AF-5B73-D1C097BDEF84}"/>
              </a:ext>
            </a:extLst>
          </p:cNvPr>
          <p:cNvSpPr txBox="1"/>
          <p:nvPr/>
        </p:nvSpPr>
        <p:spPr>
          <a:xfrm>
            <a:off x="1332851" y="3446668"/>
            <a:ext cx="15297799" cy="1815882"/>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デジタル・ガバメント推進標準ガイドラインなどが示すサービスシステム構築と運用の工程を参考に、中小企業においても有効な情報システムを導入する流れと、セキュリティ対策の実装と運用ポイントを説明しました。</a:t>
            </a:r>
            <a:r>
              <a:rPr lang="en-US" altLang="ja-JP" sz="2800" dirty="0">
                <a:latin typeface="BIZ UDPゴシック" panose="020B0400000000000000" pitchFamily="50" charset="-128"/>
                <a:ea typeface="BIZ UDPゴシック" panose="020B0400000000000000" pitchFamily="50" charset="-128"/>
              </a:rPr>
              <a:t>EC</a:t>
            </a:r>
            <a:r>
              <a:rPr lang="ja-JP" altLang="en-US" sz="2800" dirty="0">
                <a:latin typeface="BIZ UDPゴシック" panose="020B0400000000000000" pitchFamily="50" charset="-128"/>
                <a:ea typeface="BIZ UDPゴシック" panose="020B0400000000000000" pitchFamily="50" charset="-128"/>
              </a:rPr>
              <a:t>サイトを例にとり、企画から要件定義、調達、設計・開発、運用保守までの流れと、セキュリティ機能の実装方法を解説しました。</a:t>
            </a:r>
          </a:p>
        </p:txBody>
      </p:sp>
      <p:sp>
        <p:nvSpPr>
          <p:cNvPr id="14" name="テキスト ボックス 13">
            <a:extLst>
              <a:ext uri="{FF2B5EF4-FFF2-40B4-BE49-F238E27FC236}">
                <a16:creationId xmlns:a16="http://schemas.microsoft.com/office/drawing/2014/main" id="{B27AA141-CE06-FE67-8D60-ED156C51DB66}"/>
              </a:ext>
            </a:extLst>
          </p:cNvPr>
          <p:cNvSpPr txBox="1"/>
          <p:nvPr/>
        </p:nvSpPr>
        <p:spPr>
          <a:xfrm>
            <a:off x="1332852" y="5671980"/>
            <a:ext cx="16098200" cy="1041311"/>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第９編　組織として実践するためのスキル・知識と人材育成</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レベル共通</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22</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25</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131BEF0-9926-0E25-6B24-F51BB13911AB}"/>
              </a:ext>
            </a:extLst>
          </p:cNvPr>
          <p:cNvSpPr txBox="1"/>
          <p:nvPr/>
        </p:nvSpPr>
        <p:spPr>
          <a:xfrm>
            <a:off x="1332851" y="6764069"/>
            <a:ext cx="15297799" cy="1815882"/>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各種スキル標準のフレームワークをもとに、必要とされる新しいスキルや知識、</a:t>
            </a:r>
            <a:r>
              <a:rPr lang="en-US" altLang="ja-JP" sz="2800" dirty="0">
                <a:latin typeface="BIZ UDPゴシック" panose="020B0400000000000000" pitchFamily="50" charset="-128"/>
                <a:ea typeface="BIZ UDPゴシック" panose="020B0400000000000000" pitchFamily="50" charset="-128"/>
              </a:rPr>
              <a:t>IT</a:t>
            </a:r>
            <a:r>
              <a:rPr lang="ja-JP" altLang="en-US" sz="2800" dirty="0">
                <a:latin typeface="BIZ UDPゴシック" panose="020B0400000000000000" pitchFamily="50" charset="-128"/>
                <a:ea typeface="BIZ UDPゴシック" panose="020B0400000000000000" pitchFamily="50" charset="-128"/>
              </a:rPr>
              <a:t>およびデジタル人材のスキル、知識の認定制度について解説するとともに、必要な知識やスキルを備えた人材の育成・確保のために、関係機関が公表しているセキュリティ関連のカリキュラムを紹介しました。また紹介したカリキュラムなどを活用して教育・研修計画を作成する方法を解説しました。</a:t>
            </a:r>
            <a:endParaRPr kumimoji="1" lang="ja-JP" altLang="en-US" sz="2800" dirty="0"/>
          </a:p>
        </p:txBody>
      </p:sp>
    </p:spTree>
    <p:extLst>
      <p:ext uri="{BB962C8B-B14F-4D97-AF65-F5344CB8AC3E}">
        <p14:creationId xmlns:p14="http://schemas.microsoft.com/office/powerpoint/2010/main" val="350232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73E2-E523-1775-8BDE-6E1AA2996CB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5719DA7-3E39-5C39-CF5C-32616ABCCC92}"/>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全体要旨</a:t>
            </a:r>
          </a:p>
        </p:txBody>
      </p:sp>
      <p:sp>
        <p:nvSpPr>
          <p:cNvPr id="4" name="テキスト ボックス 3">
            <a:extLst>
              <a:ext uri="{FF2B5EF4-FFF2-40B4-BE49-F238E27FC236}">
                <a16:creationId xmlns:a16="http://schemas.microsoft.com/office/drawing/2014/main" id="{AE2B4A30-FEE3-B264-E95D-6BFB07CA637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3" name="テキスト ボックス 2">
            <a:extLst>
              <a:ext uri="{FF2B5EF4-FFF2-40B4-BE49-F238E27FC236}">
                <a16:creationId xmlns:a16="http://schemas.microsoft.com/office/drawing/2014/main" id="{EC17C5E6-9202-E472-7599-BD4D230B6B06}"/>
              </a:ext>
            </a:extLst>
          </p:cNvPr>
          <p:cNvSpPr txBox="1"/>
          <p:nvPr/>
        </p:nvSpPr>
        <p:spPr>
          <a:xfrm>
            <a:off x="1332852" y="2345850"/>
            <a:ext cx="16098200" cy="1099468"/>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a:t>
            </a:r>
            <a:r>
              <a:rPr lang="en-US" altLang="ja-JP" sz="3200" b="1" dirty="0">
                <a:latin typeface="BIZ UDPゴシック" panose="020B0400000000000000" pitchFamily="50" charset="-128"/>
                <a:ea typeface="BIZ UDPゴシック" panose="020B0400000000000000" pitchFamily="50" charset="-128"/>
              </a:rPr>
              <a:t>10</a:t>
            </a:r>
            <a:r>
              <a:rPr lang="ja-JP" altLang="en-US" sz="3200" b="1" dirty="0">
                <a:latin typeface="BIZ UDPゴシック" panose="020B0400000000000000" pitchFamily="50" charset="-128"/>
                <a:ea typeface="BIZ UDPゴシック" panose="020B0400000000000000" pitchFamily="50" charset="-128"/>
              </a:rPr>
              <a:t>編　サイバーレジリエンス能力の育成</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レベル共通</a:t>
            </a:r>
            <a:r>
              <a:rPr lang="en-US" altLang="ja-JP" sz="3200" b="1" dirty="0">
                <a:latin typeface="BIZ UDPゴシック" panose="020B0400000000000000" pitchFamily="50" charset="-128"/>
                <a:ea typeface="BIZ UDPゴシック" panose="020B0400000000000000" pitchFamily="50" charset="-128"/>
              </a:rPr>
              <a:t>】</a:t>
            </a:r>
          </a:p>
          <a:p>
            <a:pPr>
              <a:lnSpc>
                <a:spcPct val="110000"/>
              </a:lnSpc>
            </a:pPr>
            <a:r>
              <a:rPr lang="ja-JP" altLang="en-US" sz="3200" b="1"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26</a:t>
            </a:r>
            <a:r>
              <a:rPr lang="ja-JP" altLang="en-US" sz="2800" dirty="0">
                <a:latin typeface="BIZ UDPゴシック" panose="020B0400000000000000" pitchFamily="50" charset="-128"/>
                <a:ea typeface="BIZ UDPゴシック" panose="020B0400000000000000" pitchFamily="50" charset="-128"/>
              </a:rPr>
              <a:t>章～第</a:t>
            </a:r>
            <a:r>
              <a:rPr lang="en-US" altLang="ja-JP" sz="2800" dirty="0">
                <a:latin typeface="BIZ UDPゴシック" panose="020B0400000000000000" pitchFamily="50" charset="-128"/>
                <a:ea typeface="BIZ UDPゴシック" panose="020B0400000000000000" pitchFamily="50" charset="-128"/>
              </a:rPr>
              <a:t>28</a:t>
            </a:r>
            <a:r>
              <a:rPr lang="ja-JP" altLang="en-US" sz="2800" dirty="0">
                <a:latin typeface="BIZ UDPゴシック" panose="020B0400000000000000" pitchFamily="50" charset="-128"/>
                <a:ea typeface="BIZ UDPゴシック" panose="020B0400000000000000" pitchFamily="50" charset="-128"/>
              </a:rPr>
              <a:t>章）</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59243755-FB36-CFE4-8337-30DEDF0C5DD5}"/>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0A5C75C-93A2-B5C5-B26C-A0983E3FEE8F}"/>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テキストの概要</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D594B557-CF7A-2E27-78F9-0A54CA5E269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6B338A8D-7430-9B03-EBDB-BD41BAA2BCBE}"/>
              </a:ext>
            </a:extLst>
          </p:cNvPr>
          <p:cNvSpPr txBox="1"/>
          <p:nvPr/>
        </p:nvSpPr>
        <p:spPr>
          <a:xfrm>
            <a:off x="1332851" y="3437939"/>
            <a:ext cx="15297799" cy="1815882"/>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サイバー攻撃やシステム障害などの事態が発生した場合でも事業を継続し、速やかに復旧・改善するために必要となるサイバーレジリエンス能力について解説しました。従来の侵入防止を中心とした対策に加え、インシデント対応計画や</a:t>
            </a:r>
            <a:r>
              <a:rPr lang="en-US" altLang="ja-JP" sz="2800" dirty="0">
                <a:latin typeface="BIZ UDPゴシック" panose="020B0400000000000000" pitchFamily="50" charset="-128"/>
                <a:ea typeface="BIZ UDPゴシック" panose="020B0400000000000000" pitchFamily="50" charset="-128"/>
              </a:rPr>
              <a:t>IT-BCP</a:t>
            </a:r>
            <a:r>
              <a:rPr lang="ja-JP" altLang="en-US" sz="2800" dirty="0">
                <a:latin typeface="BIZ UDPゴシック" panose="020B0400000000000000" pitchFamily="50" charset="-128"/>
                <a:ea typeface="BIZ UDPゴシック" panose="020B0400000000000000" pitchFamily="50" charset="-128"/>
              </a:rPr>
              <a:t>を含めた対応・復旧・改善の考え方を整理し、中小企業において段階的に取り組むための実践的な方向性を解説しました。</a:t>
            </a:r>
          </a:p>
        </p:txBody>
      </p:sp>
      <p:sp>
        <p:nvSpPr>
          <p:cNvPr id="11" name="テキスト ボックス 10">
            <a:extLst>
              <a:ext uri="{FF2B5EF4-FFF2-40B4-BE49-F238E27FC236}">
                <a16:creationId xmlns:a16="http://schemas.microsoft.com/office/drawing/2014/main" id="{166ED847-8E74-9FB0-5C2A-6C0928E159FA}"/>
              </a:ext>
            </a:extLst>
          </p:cNvPr>
          <p:cNvSpPr txBox="1"/>
          <p:nvPr/>
        </p:nvSpPr>
        <p:spPr>
          <a:xfrm>
            <a:off x="1332852" y="5973300"/>
            <a:ext cx="16098200" cy="1099468"/>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第</a:t>
            </a:r>
            <a:r>
              <a:rPr lang="en-US" altLang="ja-JP" sz="3200" b="1" dirty="0">
                <a:latin typeface="BIZ UDPゴシック" panose="020B0400000000000000" pitchFamily="50" charset="-128"/>
                <a:ea typeface="BIZ UDPゴシック" panose="020B0400000000000000" pitchFamily="50" charset="-128"/>
              </a:rPr>
              <a:t>11</a:t>
            </a:r>
            <a:r>
              <a:rPr lang="ja-JP" altLang="en-US" sz="3200" b="1" dirty="0">
                <a:latin typeface="BIZ UDPゴシック" panose="020B0400000000000000" pitchFamily="50" charset="-128"/>
                <a:ea typeface="BIZ UDPゴシック" panose="020B0400000000000000" pitchFamily="50" charset="-128"/>
              </a:rPr>
              <a:t>編　生成</a:t>
            </a:r>
            <a:r>
              <a:rPr lang="en-US" altLang="ja-JP" sz="3200" b="1" dirty="0">
                <a:latin typeface="BIZ UDPゴシック" panose="020B0400000000000000" pitchFamily="50" charset="-128"/>
                <a:ea typeface="BIZ UDPゴシック" panose="020B0400000000000000" pitchFamily="50" charset="-128"/>
              </a:rPr>
              <a:t>AI</a:t>
            </a:r>
            <a:r>
              <a:rPr lang="ja-JP" altLang="en-US" sz="3200" b="1" dirty="0">
                <a:latin typeface="BIZ UDPゴシック" panose="020B0400000000000000" pitchFamily="50" charset="-128"/>
                <a:ea typeface="BIZ UDPゴシック" panose="020B0400000000000000" pitchFamily="50" charset="-128"/>
              </a:rPr>
              <a:t>および</a:t>
            </a:r>
            <a:r>
              <a:rPr lang="en-US" altLang="ja-JP" sz="3200" b="1" dirty="0">
                <a:latin typeface="BIZ UDPゴシック" panose="020B0400000000000000" pitchFamily="50" charset="-128"/>
                <a:ea typeface="BIZ UDPゴシック" panose="020B0400000000000000" pitchFamily="50" charset="-128"/>
              </a:rPr>
              <a:t>AI</a:t>
            </a:r>
            <a:r>
              <a:rPr lang="ja-JP" altLang="en-US" sz="3200" b="1" dirty="0">
                <a:latin typeface="BIZ UDPゴシック" panose="020B0400000000000000" pitchFamily="50" charset="-128"/>
                <a:ea typeface="BIZ UDPゴシック" panose="020B0400000000000000" pitchFamily="50" charset="-128"/>
              </a:rPr>
              <a:t>マネジメントシステム</a:t>
            </a: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第</a:t>
            </a:r>
            <a:r>
              <a:rPr lang="en-US" altLang="ja-JP" sz="2800" dirty="0">
                <a:latin typeface="BIZ UDPゴシック" panose="020B0400000000000000" pitchFamily="50" charset="-128"/>
                <a:ea typeface="BIZ UDPゴシック" panose="020B0400000000000000" pitchFamily="50" charset="-128"/>
              </a:rPr>
              <a:t>29</a:t>
            </a:r>
            <a:r>
              <a:rPr lang="ja-JP" altLang="en-US" sz="2800" dirty="0">
                <a:latin typeface="BIZ UDPゴシック" panose="020B0400000000000000" pitchFamily="50" charset="-128"/>
                <a:ea typeface="BIZ UDPゴシック" panose="020B0400000000000000" pitchFamily="50" charset="-128"/>
              </a:rPr>
              <a:t>章</a:t>
            </a:r>
            <a:r>
              <a:rPr kumimoji="1" lang="ja-JP" altLang="en-US" sz="2800" dirty="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97B22A1-B0C9-A4DA-3BE5-BDF30A9E8635}"/>
              </a:ext>
            </a:extLst>
          </p:cNvPr>
          <p:cNvSpPr txBox="1"/>
          <p:nvPr/>
        </p:nvSpPr>
        <p:spPr>
          <a:xfrm>
            <a:off x="1332851" y="7099349"/>
            <a:ext cx="15297799" cy="1815882"/>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生成</a:t>
            </a:r>
            <a:r>
              <a:rPr lang="en-US" altLang="ja-JP" sz="2800" dirty="0">
                <a:latin typeface="BIZ UDPゴシック" panose="020B0400000000000000" pitchFamily="50" charset="-128"/>
                <a:ea typeface="BIZ UDPゴシック" panose="020B0400000000000000" pitchFamily="50" charset="-128"/>
              </a:rPr>
              <a:t>AI</a:t>
            </a:r>
            <a:r>
              <a:rPr lang="ja-JP" altLang="en-US" sz="2800" dirty="0">
                <a:latin typeface="BIZ UDPゴシック" panose="020B0400000000000000" pitchFamily="50" charset="-128"/>
                <a:ea typeface="BIZ UDPゴシック" panose="020B0400000000000000" pitchFamily="50" charset="-128"/>
              </a:rPr>
              <a:t>の利活用が進展する中で、企業が留意すべきリスクとガバナンスの考え方について解説しました。</a:t>
            </a:r>
            <a:r>
              <a:rPr lang="en-US" altLang="ja-JP" sz="2800" dirty="0">
                <a:latin typeface="BIZ UDPゴシック" panose="020B0400000000000000" pitchFamily="50" charset="-128"/>
                <a:ea typeface="BIZ UDPゴシック" panose="020B0400000000000000" pitchFamily="50" charset="-128"/>
              </a:rPr>
              <a:t>ISO/IEC 42001</a:t>
            </a:r>
            <a:r>
              <a:rPr lang="ja-JP" altLang="en-US" sz="2800" dirty="0">
                <a:latin typeface="BIZ UDPゴシック" panose="020B0400000000000000" pitchFamily="50" charset="-128"/>
                <a:ea typeface="BIZ UDPゴシック" panose="020B0400000000000000" pitchFamily="50" charset="-128"/>
              </a:rPr>
              <a:t>などの国際標準を参考に、情報セキュリティ、法令遵守、倫理を含めた</a:t>
            </a:r>
            <a:r>
              <a:rPr lang="en-US" altLang="ja-JP" sz="2800" dirty="0">
                <a:latin typeface="BIZ UDPゴシック" panose="020B0400000000000000" pitchFamily="50" charset="-128"/>
                <a:ea typeface="BIZ UDPゴシック" panose="020B0400000000000000" pitchFamily="50" charset="-128"/>
              </a:rPr>
              <a:t>AI</a:t>
            </a:r>
            <a:r>
              <a:rPr lang="ja-JP" altLang="en-US" sz="2800" dirty="0">
                <a:latin typeface="BIZ UDPゴシック" panose="020B0400000000000000" pitchFamily="50" charset="-128"/>
                <a:ea typeface="BIZ UDPゴシック" panose="020B0400000000000000" pitchFamily="50" charset="-128"/>
              </a:rPr>
              <a:t>マネジメントシステムの基本的な枠組みを整理し、組織として適切に生成</a:t>
            </a:r>
            <a:r>
              <a:rPr lang="en-US" altLang="ja-JP" sz="2800" dirty="0">
                <a:latin typeface="BIZ UDPゴシック" panose="020B0400000000000000" pitchFamily="50" charset="-128"/>
                <a:ea typeface="BIZ UDPゴシック" panose="020B0400000000000000" pitchFamily="50" charset="-128"/>
              </a:rPr>
              <a:t>AI</a:t>
            </a:r>
            <a:r>
              <a:rPr lang="ja-JP" altLang="en-US" sz="2800" dirty="0">
                <a:latin typeface="BIZ UDPゴシック" panose="020B0400000000000000" pitchFamily="50" charset="-128"/>
                <a:ea typeface="BIZ UDPゴシック" panose="020B0400000000000000" pitchFamily="50" charset="-128"/>
              </a:rPr>
              <a:t>を管理・運用するための方向性を説明しました。</a:t>
            </a:r>
          </a:p>
        </p:txBody>
      </p:sp>
    </p:spTree>
    <p:extLst>
      <p:ext uri="{BB962C8B-B14F-4D97-AF65-F5344CB8AC3E}">
        <p14:creationId xmlns:p14="http://schemas.microsoft.com/office/powerpoint/2010/main" val="403099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61C3-564B-B4DC-9939-6FB562FED62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A948828-CA2D-6DD2-DA4D-80ABA26C25F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テキスト活用のポイント</a:t>
            </a:r>
          </a:p>
        </p:txBody>
      </p:sp>
      <p:sp>
        <p:nvSpPr>
          <p:cNvPr id="4" name="テキスト ボックス 3">
            <a:extLst>
              <a:ext uri="{FF2B5EF4-FFF2-40B4-BE49-F238E27FC236}">
                <a16:creationId xmlns:a16="http://schemas.microsoft.com/office/drawing/2014/main" id="{2A09C8C4-D420-1CED-CCC6-D7361F41CD9D}"/>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30-2.】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P32</a:t>
            </a:r>
          </a:p>
        </p:txBody>
      </p:sp>
      <p:sp>
        <p:nvSpPr>
          <p:cNvPr id="3" name="テキスト ボックス 2">
            <a:extLst>
              <a:ext uri="{FF2B5EF4-FFF2-40B4-BE49-F238E27FC236}">
                <a16:creationId xmlns:a16="http://schemas.microsoft.com/office/drawing/2014/main" id="{1397338A-0839-26EE-DF8D-B0B6A2D72B11}"/>
              </a:ext>
            </a:extLst>
          </p:cNvPr>
          <p:cNvSpPr txBox="1"/>
          <p:nvPr/>
        </p:nvSpPr>
        <p:spPr>
          <a:xfrm>
            <a:off x="1265583" y="1612800"/>
            <a:ext cx="16260417" cy="7319311"/>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600" dirty="0">
                <a:latin typeface="BIZ UDPゴシック" panose="020B0400000000000000" pitchFamily="50" charset="-128"/>
                <a:ea typeface="BIZ UDPゴシック" panose="020B0400000000000000" pitchFamily="50" charset="-128"/>
              </a:rPr>
              <a:t>ポイントの再認識</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Arial" panose="020B0604020202020204" pitchFamily="34" charset="0"/>
              <a:buChar char="•"/>
            </a:pPr>
            <a:r>
              <a:rPr kumimoji="1" lang="en-US" altLang="ja-JP" sz="3600" dirty="0">
                <a:latin typeface="BIZ UDPゴシック" panose="020B0400000000000000" pitchFamily="50" charset="-128"/>
                <a:ea typeface="BIZ UDPゴシック" panose="020B0400000000000000" pitchFamily="50" charset="-128"/>
              </a:rPr>
              <a:t>DX</a:t>
            </a:r>
            <a:r>
              <a:rPr kumimoji="1" lang="ja-JP" altLang="en-US" sz="3600" dirty="0">
                <a:latin typeface="BIZ UDPゴシック" panose="020B0400000000000000" pitchFamily="50" charset="-128"/>
                <a:ea typeface="BIZ UDPゴシック" panose="020B0400000000000000" pitchFamily="50" charset="-128"/>
              </a:rPr>
              <a:t>推進の考え方の把握：＜テキスト</a:t>
            </a:r>
            <a:r>
              <a:rPr kumimoji="1" lang="en-US" altLang="ja-JP" sz="3600" dirty="0">
                <a:latin typeface="BIZ UDPゴシック" panose="020B0400000000000000" pitchFamily="50" charset="-128"/>
                <a:ea typeface="BIZ UDPゴシック" panose="020B0400000000000000" pitchFamily="50" charset="-128"/>
              </a:rPr>
              <a:t>P28</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29</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セキュリティ対策の全容の認識：＜テキスト</a:t>
            </a:r>
            <a:r>
              <a:rPr kumimoji="1" lang="en-US" altLang="ja-JP" sz="3600" dirty="0">
                <a:latin typeface="BIZ UDPゴシック" panose="020B0400000000000000" pitchFamily="50" charset="-128"/>
                <a:ea typeface="BIZ UDPゴシック" panose="020B0400000000000000" pitchFamily="50" charset="-128"/>
              </a:rPr>
              <a:t>P29</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自組織でのセキュリティ対策の実施項目の認識：＜テキスト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３０参照＞</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自組織としての実践準備：＜テキスト</a:t>
            </a:r>
            <a:r>
              <a:rPr kumimoji="1" lang="en-US" altLang="ja-JP" sz="3600" dirty="0">
                <a:latin typeface="BIZ UDPゴシック" panose="020B0400000000000000" pitchFamily="50" charset="-128"/>
                <a:ea typeface="BIZ UDPゴシック" panose="020B0400000000000000" pitchFamily="50" charset="-128"/>
              </a:rPr>
              <a:t>P30</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31</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457200" lvl="1">
              <a:lnSpc>
                <a:spcPct val="110000"/>
              </a:lnSpc>
            </a:pPr>
            <a:r>
              <a:rPr lang="ja-JP" altLang="en-US" sz="3600" dirty="0">
                <a:latin typeface="BIZ UDPゴシック" panose="020B0400000000000000" pitchFamily="50" charset="-128"/>
                <a:ea typeface="BIZ UDPゴシック" panose="020B0400000000000000" pitchFamily="50" charset="-128"/>
              </a:rPr>
              <a:t>　　　</a:t>
            </a:r>
          </a:p>
          <a:p>
            <a:pPr marL="742950" indent="-742950">
              <a:lnSpc>
                <a:spcPct val="110000"/>
              </a:lnSpc>
              <a:buFont typeface="+mj-lt"/>
              <a:buAutoNum type="arabicPeriod"/>
            </a:pPr>
            <a:r>
              <a:rPr kumimoji="1" lang="ja-JP" altLang="en-US" sz="3600" dirty="0">
                <a:latin typeface="BIZ UDPゴシック" panose="020B0400000000000000" pitchFamily="50" charset="-128"/>
                <a:ea typeface="BIZ UDPゴシック" panose="020B0400000000000000" pitchFamily="50" charset="-128"/>
              </a:rPr>
              <a:t>関係者との共有</a:t>
            </a:r>
            <a:br>
              <a:rPr kumimoji="1" lang="en-US" altLang="ja-JP" sz="3600" dirty="0">
                <a:latin typeface="BIZ UDPゴシック" panose="020B0400000000000000" pitchFamily="50" charset="-128"/>
                <a:ea typeface="BIZ UDPゴシック" panose="020B0400000000000000" pitchFamily="50" charset="-128"/>
              </a:rPr>
            </a:br>
            <a:r>
              <a:rPr kumimoji="1" lang="ja-JP" altLang="en-US" sz="3600" dirty="0">
                <a:latin typeface="BIZ UDPゴシック" panose="020B0400000000000000" pitchFamily="50" charset="-128"/>
                <a:ea typeface="BIZ UDPゴシック" panose="020B0400000000000000" pitchFamily="50" charset="-128"/>
              </a:rPr>
              <a:t>　　＜テキスト</a:t>
            </a:r>
            <a:r>
              <a:rPr kumimoji="1" lang="en-US" altLang="ja-JP" sz="3600" dirty="0">
                <a:latin typeface="BIZ UDPゴシック" panose="020B0400000000000000" pitchFamily="50" charset="-128"/>
                <a:ea typeface="BIZ UDPゴシック" panose="020B0400000000000000" pitchFamily="50" charset="-128"/>
              </a:rPr>
              <a:t>P31</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600" dirty="0">
                <a:latin typeface="BIZ UDPゴシック" panose="020B0400000000000000" pitchFamily="50" charset="-128"/>
                <a:ea typeface="BIZ UDPゴシック" panose="020B0400000000000000" pitchFamily="50" charset="-128"/>
              </a:rPr>
              <a:t>社内体制の確立</a:t>
            </a:r>
            <a:br>
              <a:rPr kumimoji="1" lang="en-US" altLang="ja-JP" sz="3600" dirty="0">
                <a:latin typeface="BIZ UDPゴシック" panose="020B0400000000000000" pitchFamily="50" charset="-128"/>
                <a:ea typeface="BIZ UDPゴシック" panose="020B0400000000000000" pitchFamily="50" charset="-128"/>
              </a:rPr>
            </a:br>
            <a:r>
              <a:rPr kumimoji="1" lang="ja-JP" altLang="en-US" sz="3600" dirty="0">
                <a:latin typeface="BIZ UDPゴシック" panose="020B0400000000000000" pitchFamily="50" charset="-128"/>
                <a:ea typeface="BIZ UDPゴシック" panose="020B0400000000000000" pitchFamily="50" charset="-128"/>
              </a:rPr>
              <a:t>　　＜テキスト</a:t>
            </a:r>
            <a:r>
              <a:rPr kumimoji="1" lang="en-US" altLang="ja-JP" sz="3600" dirty="0">
                <a:latin typeface="BIZ UDPゴシック" panose="020B0400000000000000" pitchFamily="50" charset="-128"/>
                <a:ea typeface="BIZ UDPゴシック" panose="020B0400000000000000" pitchFamily="50" charset="-128"/>
              </a:rPr>
              <a:t>P31</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32</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600" dirty="0">
                <a:latin typeface="BIZ UDPゴシック" panose="020B0400000000000000" pitchFamily="50" charset="-128"/>
                <a:ea typeface="BIZ UDPゴシック" panose="020B0400000000000000" pitchFamily="50" charset="-128"/>
              </a:rPr>
              <a:t>セキュリティ対策の実践</a:t>
            </a:r>
            <a:br>
              <a:rPr kumimoji="1" lang="en-US" altLang="ja-JP" sz="3600" dirty="0">
                <a:latin typeface="BIZ UDPゴシック" panose="020B0400000000000000" pitchFamily="50" charset="-128"/>
                <a:ea typeface="BIZ UDPゴシック" panose="020B0400000000000000" pitchFamily="50" charset="-128"/>
              </a:rPr>
            </a:br>
            <a:r>
              <a:rPr kumimoji="1" lang="ja-JP" altLang="en-US" sz="3600" dirty="0">
                <a:latin typeface="BIZ UDPゴシック" panose="020B0400000000000000" pitchFamily="50" charset="-128"/>
                <a:ea typeface="BIZ UDPゴシック" panose="020B0400000000000000" pitchFamily="50" charset="-128"/>
              </a:rPr>
              <a:t>　　＜テキスト</a:t>
            </a:r>
            <a:r>
              <a:rPr kumimoji="1" lang="en-US" altLang="ja-JP" sz="3600" dirty="0">
                <a:latin typeface="BIZ UDPゴシック" panose="020B0400000000000000" pitchFamily="50" charset="-128"/>
                <a:ea typeface="BIZ UDPゴシック" panose="020B0400000000000000" pitchFamily="50" charset="-128"/>
              </a:rPr>
              <a:t>P32</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0A1D7772-B189-BF9E-3076-64DA81F9A29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687C0ABC-24BD-D073-D414-C6C3E6D22F1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94624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4F26-02AA-4250-62F1-F6FB671C2510}"/>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0346AAA-2DAE-D767-8F71-3D40428A364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31</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各章のポイント</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CCD58D57-7DC4-66E9-AB01-0DFEC9BB7606}"/>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各章のポイント</a:t>
            </a:r>
            <a:endParaRPr lang="en-US" altLang="ja-JP" sz="3600" dirty="0">
              <a:latin typeface="BIZ UDPゴシック" panose="020B0400000000000000" pitchFamily="50" charset="-128"/>
              <a:ea typeface="BIZ UDPゴシック" panose="020B0400000000000000" pitchFamily="50" charset="-128"/>
            </a:endParaRPr>
          </a:p>
          <a:p>
            <a:r>
              <a:rPr lang="ja-JP" altLang="ja-JP" sz="3600" b="0" dirty="0"/>
              <a:t>各章のポイントを整理し、具体的な知識やスキルを振り返る</a:t>
            </a:r>
            <a:r>
              <a:rPr lang="ja-JP" altLang="en-US" sz="3600" b="0" dirty="0"/>
              <a:t>ことを目的としています。</a:t>
            </a:r>
            <a:endParaRPr lang="en-US" altLang="ja-JP" sz="3600" b="0" dirty="0">
              <a:latin typeface="BIZ UDPゴシック" panose="020B0400000000000000" pitchFamily="50" charset="-128"/>
              <a:ea typeface="BIZ UDPゴシック" panose="020B0400000000000000" pitchFamily="50" charset="-128"/>
            </a:endParaRPr>
          </a:p>
          <a:p>
            <a:r>
              <a:rPr lang="ja-JP" altLang="en-US" sz="3600" b="0" dirty="0">
                <a:latin typeface="BIZ UDPゴシック" panose="020B0400000000000000" pitchFamily="50" charset="-128"/>
                <a:ea typeface="BIZ UDPゴシック" panose="020B0400000000000000" pitchFamily="50" charset="-128"/>
              </a:rPr>
              <a:t>＜テキスト</a:t>
            </a:r>
            <a:r>
              <a:rPr lang="en-US" altLang="ja-JP" sz="3600" b="0" dirty="0">
                <a:latin typeface="BIZ UDPゴシック" panose="020B0400000000000000" pitchFamily="50" charset="-128"/>
                <a:ea typeface="BIZ UDPゴシック" panose="020B0400000000000000" pitchFamily="50" charset="-128"/>
              </a:rPr>
              <a:t>P34</a:t>
            </a:r>
            <a:r>
              <a:rPr lang="ja-JP" altLang="en-US" sz="3600" b="0" dirty="0">
                <a:latin typeface="BIZ UDPゴシック" panose="020B0400000000000000" pitchFamily="50" charset="-128"/>
                <a:ea typeface="BIZ UDPゴシック" panose="020B0400000000000000" pitchFamily="50" charset="-128"/>
              </a:rPr>
              <a:t>～</a:t>
            </a:r>
            <a:r>
              <a:rPr lang="en-US" altLang="ja-JP" sz="3600" b="0" dirty="0">
                <a:latin typeface="BIZ UDPゴシック" panose="020B0400000000000000" pitchFamily="50" charset="-128"/>
                <a:ea typeface="BIZ UDPゴシック" panose="020B0400000000000000" pitchFamily="50" charset="-128"/>
              </a:rPr>
              <a:t>P112</a:t>
            </a:r>
            <a:r>
              <a:rPr lang="ja-JP" altLang="en-US" sz="3600" b="0" dirty="0">
                <a:latin typeface="BIZ UDPゴシック" panose="020B0400000000000000" pitchFamily="50" charset="-128"/>
                <a:ea typeface="BIZ UDPゴシック" panose="020B0400000000000000" pitchFamily="50" charset="-128"/>
              </a:rPr>
              <a:t>参照＞</a:t>
            </a:r>
            <a:endParaRPr lang="en-US" altLang="ja-JP" sz="3600" b="0" dirty="0">
              <a:latin typeface="BIZ UDPゴシック" panose="020B0400000000000000" pitchFamily="50" charset="-128"/>
              <a:ea typeface="BIZ UDPゴシック" panose="020B0400000000000000" pitchFamily="50" charset="-128"/>
            </a:endParaRPr>
          </a:p>
          <a:p>
            <a:endParaRPr lang="en-US" altLang="ja-JP" sz="2400" b="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C9EF07E4-1BFE-58CB-D64F-670DD5BA192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49137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0CF9-02FF-E9C3-3EE6-7CD9275AE39E}"/>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BF53DB5-5A0A-460E-729D-842B4EAAB37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32</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今後実施すべきこと</a:t>
            </a:r>
          </a:p>
        </p:txBody>
      </p:sp>
      <p:sp>
        <p:nvSpPr>
          <p:cNvPr id="3" name="テキスト プレースホルダー 2">
            <a:extLst>
              <a:ext uri="{FF2B5EF4-FFF2-40B4-BE49-F238E27FC236}">
                <a16:creationId xmlns:a16="http://schemas.microsoft.com/office/drawing/2014/main" id="{8B206B79-4B13-E864-B334-B7B8FE9C7D1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今後のアクション</a:t>
            </a:r>
            <a:endParaRPr lang="en-US" altLang="ja-JP" sz="36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D967CD70-33A9-0716-7A5C-32DA45BE659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83554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1DDA-6BF2-7B2E-937C-894ECC6B20E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4CA4FC9-1D55-133D-AA2F-21057CA3510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今後のアクション</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48D249A-5F8A-7CE0-2225-ABA4122D1977}"/>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P123</a:t>
            </a:r>
          </a:p>
        </p:txBody>
      </p:sp>
      <p:sp>
        <p:nvSpPr>
          <p:cNvPr id="4" name="テキスト プレースホルダー 2">
            <a:extLst>
              <a:ext uri="{FF2B5EF4-FFF2-40B4-BE49-F238E27FC236}">
                <a16:creationId xmlns:a16="http://schemas.microsoft.com/office/drawing/2014/main" id="{482CC858-24B4-3F00-41A5-2790489D6E6C}"/>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本テキストの内容を実践するために行うべき事項</a:t>
            </a:r>
          </a:p>
        </p:txBody>
      </p:sp>
      <p:sp>
        <p:nvSpPr>
          <p:cNvPr id="6" name="テキスト ボックス 5">
            <a:extLst>
              <a:ext uri="{FF2B5EF4-FFF2-40B4-BE49-F238E27FC236}">
                <a16:creationId xmlns:a16="http://schemas.microsoft.com/office/drawing/2014/main" id="{08AE987A-EAE2-C2AB-5437-6A2DDD426ACA}"/>
              </a:ext>
            </a:extLst>
          </p:cNvPr>
          <p:cNvSpPr txBox="1"/>
          <p:nvPr/>
        </p:nvSpPr>
        <p:spPr>
          <a:xfrm>
            <a:off x="1554680" y="4213080"/>
            <a:ext cx="14204058" cy="2182842"/>
          </a:xfrm>
          <a:prstGeom prst="rect">
            <a:avLst/>
          </a:prstGeom>
          <a:noFill/>
        </p:spPr>
        <p:txBody>
          <a:bodyPr wrap="square">
            <a:spAutoFit/>
          </a:bodyPr>
          <a:lstStyle/>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各章のポイントの理解</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DX</a:t>
            </a:r>
            <a:r>
              <a:rPr lang="ja-JP" altLang="en-US" sz="3200" dirty="0">
                <a:latin typeface="BIZ UDPゴシック" panose="020B0400000000000000" pitchFamily="50" charset="-128"/>
                <a:ea typeface="BIZ UDPゴシック" panose="020B0400000000000000" pitchFamily="50" charset="-128"/>
              </a:rPr>
              <a:t>推進の考え方の把握</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セキュリティ対策全容の認識</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自組織でのセキュリティ対策の実施項目の認識</a:t>
            </a:r>
            <a:endParaRPr lang="en-US" altLang="ja-JP" sz="3200"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94918CB7-E7C1-AB91-D08A-F88C77A0E2B7}"/>
              </a:ext>
            </a:extLst>
          </p:cNvPr>
          <p:cNvSpPr/>
          <p:nvPr/>
        </p:nvSpPr>
        <p:spPr>
          <a:xfrm>
            <a:off x="1650186" y="2435660"/>
            <a:ext cx="14204058" cy="1437574"/>
          </a:xfrm>
          <a:prstGeom prst="roundRect">
            <a:avLst/>
          </a:prstGeom>
          <a:noFill/>
          <a:ln w="762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テキストに記載された各章の理解を深め、</a:t>
            </a:r>
            <a:endParaRPr kumimoji="1" lang="en-US" altLang="ja-JP" sz="3200" b="1" dirty="0">
              <a:solidFill>
                <a:srgbClr val="FF0000"/>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3200" b="1" dirty="0">
                <a:solidFill>
                  <a:srgbClr val="FF0000"/>
                </a:solidFill>
                <a:latin typeface="BIZ UDPゴシック" panose="020B0400000000000000" pitchFamily="50" charset="-128"/>
                <a:ea typeface="BIZ UDPゴシック" panose="020B0400000000000000" pitchFamily="50" charset="-128"/>
              </a:rPr>
              <a:t>経営者を含めた関係者と共有すること</a:t>
            </a:r>
          </a:p>
        </p:txBody>
      </p:sp>
      <p:sp>
        <p:nvSpPr>
          <p:cNvPr id="9" name="四角形: 角を丸くする 8">
            <a:extLst>
              <a:ext uri="{FF2B5EF4-FFF2-40B4-BE49-F238E27FC236}">
                <a16:creationId xmlns:a16="http://schemas.microsoft.com/office/drawing/2014/main" id="{D7AF594D-B725-1D1F-EAD7-58495D5854CB}"/>
              </a:ext>
            </a:extLst>
          </p:cNvPr>
          <p:cNvSpPr/>
          <p:nvPr/>
        </p:nvSpPr>
        <p:spPr>
          <a:xfrm>
            <a:off x="1554680" y="6574975"/>
            <a:ext cx="14395070" cy="264397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リスクアセスメントによって自組織の現状のリスクを把握する。</a:t>
            </a:r>
          </a:p>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リスクアセスメントの結果を踏まえ、管理策の中から自組織として実施すべき項目を選定する。</a:t>
            </a:r>
          </a:p>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実施する管理策に関して、自組織としての実施手順を策定する。</a:t>
            </a:r>
          </a:p>
        </p:txBody>
      </p:sp>
      <p:sp>
        <p:nvSpPr>
          <p:cNvPr id="3" name="object 40">
            <a:extLst>
              <a:ext uri="{FF2B5EF4-FFF2-40B4-BE49-F238E27FC236}">
                <a16:creationId xmlns:a16="http://schemas.microsoft.com/office/drawing/2014/main" id="{D4FB62C2-1AB2-F38A-9832-3DD780FC6F3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10757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275B-9B4A-780B-AED5-AF4E2005F2A9}"/>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3F169EC-5F82-DD3B-3AC6-FF094745DA9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今後のアクション</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F325087-B3DC-6018-5DFC-61D183631D5C}"/>
              </a:ext>
            </a:extLst>
          </p:cNvPr>
          <p:cNvSpPr txBox="1"/>
          <p:nvPr/>
        </p:nvSpPr>
        <p:spPr>
          <a:xfrm>
            <a:off x="1554679" y="2853684"/>
            <a:ext cx="15678962" cy="2182842"/>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実施手順の実行準備</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実施手順の実行</a:t>
            </a:r>
            <a:endParaRPr lang="en-US" altLang="ja-JP" sz="3200" b="0" i="0" dirty="0">
              <a:effectLst/>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組織体制と役割の決定</a:t>
            </a:r>
          </a:p>
          <a:p>
            <a:pPr marL="1200150" lvl="1"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年間を通して実行すべき事項の例示</a:t>
            </a:r>
          </a:p>
        </p:txBody>
      </p:sp>
      <p:sp>
        <p:nvSpPr>
          <p:cNvPr id="10" name="四角形: 角を丸くする 9">
            <a:extLst>
              <a:ext uri="{FF2B5EF4-FFF2-40B4-BE49-F238E27FC236}">
                <a16:creationId xmlns:a16="http://schemas.microsoft.com/office/drawing/2014/main" id="{F603421D-18E5-2A99-153B-048DBD0BA1A5}"/>
              </a:ext>
            </a:extLst>
          </p:cNvPr>
          <p:cNvSpPr/>
          <p:nvPr/>
        </p:nvSpPr>
        <p:spPr>
          <a:xfrm>
            <a:off x="1554679" y="1678115"/>
            <a:ext cx="15074647" cy="956742"/>
          </a:xfrm>
          <a:prstGeom prst="roundRect">
            <a:avLst/>
          </a:prstGeom>
          <a:noFill/>
          <a:ln w="762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a:solidFill>
                  <a:srgbClr val="FF0000"/>
                </a:solidFill>
                <a:latin typeface="BIZ UDPゴシック" panose="020B0400000000000000" pitchFamily="50" charset="-128"/>
                <a:ea typeface="BIZ UDPゴシック" panose="020B0400000000000000" pitchFamily="50" charset="-128"/>
              </a:rPr>
              <a:t>経営者のリーダーシップによって、社内体制を整備すること</a:t>
            </a:r>
          </a:p>
        </p:txBody>
      </p:sp>
      <p:pic>
        <p:nvPicPr>
          <p:cNvPr id="11" name="図 10">
            <a:extLst>
              <a:ext uri="{FF2B5EF4-FFF2-40B4-BE49-F238E27FC236}">
                <a16:creationId xmlns:a16="http://schemas.microsoft.com/office/drawing/2014/main" id="{3B721EDA-F129-212B-8DEB-A92A23D8235E}"/>
              </a:ext>
            </a:extLst>
          </p:cNvPr>
          <p:cNvPicPr>
            <a:picLocks noChangeAspect="1"/>
          </p:cNvPicPr>
          <p:nvPr/>
        </p:nvPicPr>
        <p:blipFill>
          <a:blip r:embed="rId3"/>
          <a:stretch>
            <a:fillRect/>
          </a:stretch>
        </p:blipFill>
        <p:spPr>
          <a:xfrm>
            <a:off x="2809781" y="4981374"/>
            <a:ext cx="11652667" cy="3661184"/>
          </a:xfrm>
          <a:prstGeom prst="rect">
            <a:avLst/>
          </a:prstGeom>
        </p:spPr>
      </p:pic>
      <p:sp>
        <p:nvSpPr>
          <p:cNvPr id="12" name="四角形: 角を丸くする 11">
            <a:extLst>
              <a:ext uri="{FF2B5EF4-FFF2-40B4-BE49-F238E27FC236}">
                <a16:creationId xmlns:a16="http://schemas.microsoft.com/office/drawing/2014/main" id="{F0093C2E-AD82-52EB-8324-9B7F9BEE0112}"/>
              </a:ext>
            </a:extLst>
          </p:cNvPr>
          <p:cNvSpPr/>
          <p:nvPr/>
        </p:nvSpPr>
        <p:spPr>
          <a:xfrm>
            <a:off x="1554679" y="8503965"/>
            <a:ext cx="15074647" cy="75608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r>
              <a:rPr kumimoji="1" lang="ja-JP" altLang="en-US" sz="3200">
                <a:solidFill>
                  <a:schemeClr val="tx1"/>
                </a:solidFill>
                <a:latin typeface="BIZ UDPゴシック" panose="020B0400000000000000" pitchFamily="50" charset="-128"/>
                <a:ea typeface="BIZ UDPゴシック" panose="020B0400000000000000" pitchFamily="50" charset="-128"/>
              </a:rPr>
              <a:t>実施するための年間計画を作成する</a:t>
            </a:r>
          </a:p>
        </p:txBody>
      </p:sp>
      <p:sp>
        <p:nvSpPr>
          <p:cNvPr id="2" name="object 40">
            <a:extLst>
              <a:ext uri="{FF2B5EF4-FFF2-40B4-BE49-F238E27FC236}">
                <a16:creationId xmlns:a16="http://schemas.microsoft.com/office/drawing/2014/main" id="{968A62AB-3D5E-517A-D82B-13FF68AE894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FE379211-52FF-8599-D067-04A6C24C0A22}"/>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P123</a:t>
            </a:r>
          </a:p>
        </p:txBody>
      </p:sp>
    </p:spTree>
    <p:extLst>
      <p:ext uri="{BB962C8B-B14F-4D97-AF65-F5344CB8AC3E}">
        <p14:creationId xmlns:p14="http://schemas.microsoft.com/office/powerpoint/2010/main" val="245079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3C806-B5DA-FAC2-85F5-61D3C77B5B45}"/>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1DAD0A2-5E17-BB50-3BB4-A1A5BDF3545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今後のアクション</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552E670-FF7B-0AC5-895F-7D31493A4954}"/>
              </a:ext>
            </a:extLst>
          </p:cNvPr>
          <p:cNvSpPr txBox="1"/>
          <p:nvPr/>
        </p:nvSpPr>
        <p:spPr>
          <a:xfrm>
            <a:off x="1332852" y="2174400"/>
            <a:ext cx="15579110" cy="3266215"/>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現状分析</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en-US" altLang="ja-JP" sz="3200" dirty="0">
                <a:latin typeface="BIZ UDPゴシック" panose="020B0400000000000000" pitchFamily="50" charset="-128"/>
                <a:ea typeface="BIZ UDPゴシック" panose="020B0400000000000000" pitchFamily="50" charset="-128"/>
              </a:rPr>
              <a:t>SaaS</a:t>
            </a:r>
            <a:r>
              <a:rPr kumimoji="1" lang="ja-JP" altLang="en-US" sz="3200" dirty="0">
                <a:latin typeface="BIZ UDPゴシック" panose="020B0400000000000000" pitchFamily="50" charset="-128"/>
                <a:ea typeface="BIZ UDPゴシック" panose="020B0400000000000000" pitchFamily="50" charset="-128"/>
              </a:rPr>
              <a:t>、パッケージソフトウェアの機能調査</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比較分析</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ギャップへの対応策検討</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費用対効果の分析</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実施計画の策定</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EFE43F9-DA55-1962-83AE-E9C683F7AF04}"/>
              </a:ext>
            </a:extLst>
          </p:cNvPr>
          <p:cNvSpPr/>
          <p:nvPr/>
        </p:nvSpPr>
        <p:spPr>
          <a:xfrm>
            <a:off x="1898492" y="6361606"/>
            <a:ext cx="14447829" cy="20996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情報システムで取扱う情報資産に対し、リスクアセスメントを実施する。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リスクアセスメントの結果をもとに、必要な管理策を決定する。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solidFill>
                  <a:schemeClr val="tx1"/>
                </a:solidFill>
                <a:latin typeface="BIZ UDPゴシック" panose="020B0400000000000000" pitchFamily="50" charset="-128"/>
                <a:ea typeface="BIZ UDPゴシック" panose="020B0400000000000000" pitchFamily="50" charset="-128"/>
              </a:rPr>
              <a:t>セキュリティ要件を決定する。</a:t>
            </a:r>
          </a:p>
        </p:txBody>
      </p:sp>
      <p:sp>
        <p:nvSpPr>
          <p:cNvPr id="9" name="テキスト ボックス 8">
            <a:extLst>
              <a:ext uri="{FF2B5EF4-FFF2-40B4-BE49-F238E27FC236}">
                <a16:creationId xmlns:a16="http://schemas.microsoft.com/office/drawing/2014/main" id="{07915C11-4A94-E2D3-900D-17B6E635A63E}"/>
              </a:ext>
            </a:extLst>
          </p:cNvPr>
          <p:cNvSpPr txBox="1"/>
          <p:nvPr/>
        </p:nvSpPr>
        <p:spPr>
          <a:xfrm>
            <a:off x="1332000" y="1612800"/>
            <a:ext cx="16209425" cy="590931"/>
          </a:xfrm>
          <a:prstGeom prst="rect">
            <a:avLst/>
          </a:prstGeom>
          <a:noFill/>
        </p:spPr>
        <p:txBody>
          <a:bodyPr wrap="square" lIns="91440" tIns="45720" rIns="91440" bIns="45720" anchor="t">
            <a:spAutoFit/>
          </a:bodyPr>
          <a:lstStyle/>
          <a:p>
            <a:pPr>
              <a:lnSpc>
                <a:spcPct val="90000"/>
              </a:lnSpc>
            </a:pPr>
            <a:r>
              <a:rPr lang="en-US" altLang="ja-JP" sz="3600" b="1" dirty="0" err="1">
                <a:latin typeface="BIZ UDPゴシック" panose="020B0400000000000000" pitchFamily="50" charset="-128"/>
                <a:ea typeface="BIZ UDPゴシック" panose="020B0400000000000000" pitchFamily="50" charset="-128"/>
              </a:rPr>
              <a:t>Fit&amp;Gap</a:t>
            </a:r>
            <a:r>
              <a:rPr lang="ja-JP" altLang="en-US" sz="3600" b="1" dirty="0">
                <a:latin typeface="BIZ UDPゴシック" panose="020B0400000000000000" pitchFamily="50" charset="-128"/>
                <a:ea typeface="BIZ UDPゴシック" panose="020B0400000000000000" pitchFamily="50" charset="-128"/>
              </a:rPr>
              <a:t>分析</a:t>
            </a:r>
            <a:endParaRPr lang="en-US" altLang="ja-JP" sz="3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DAE987E-AC9F-915E-8A19-549901E56191}"/>
              </a:ext>
            </a:extLst>
          </p:cNvPr>
          <p:cNvSpPr txBox="1"/>
          <p:nvPr/>
        </p:nvSpPr>
        <p:spPr>
          <a:xfrm>
            <a:off x="1331999" y="5472000"/>
            <a:ext cx="16209425" cy="590931"/>
          </a:xfrm>
          <a:prstGeom prst="rect">
            <a:avLst/>
          </a:prstGeom>
          <a:noFill/>
        </p:spPr>
        <p:txBody>
          <a:bodyPr wrap="square" lIns="91440" tIns="45720" rIns="91440" bIns="45720" anchor="t">
            <a:spAutoFit/>
          </a:bodyPr>
          <a:lstStyle/>
          <a:p>
            <a:pPr>
              <a:lnSpc>
                <a:spcPct val="90000"/>
              </a:lnSpc>
            </a:pPr>
            <a:r>
              <a:rPr lang="ja-JP" altLang="en-US" sz="3600" b="1" dirty="0">
                <a:latin typeface="BIZ UDPゴシック" panose="020B0400000000000000" pitchFamily="50" charset="-128"/>
                <a:ea typeface="BIZ UDPゴシック" panose="020B0400000000000000" pitchFamily="50" charset="-128"/>
              </a:rPr>
              <a:t>非機能要件におけるセキュリティ要件の決め方</a:t>
            </a:r>
            <a:endParaRPr lang="en-US" altLang="ja-JP" sz="3600" b="1"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88DEF4AF-DB03-3192-F59F-EEAB816E6A7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95783EEE-5FF4-BE55-38C6-5C83302FBE1A}"/>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P123</a:t>
            </a:r>
          </a:p>
        </p:txBody>
      </p:sp>
    </p:spTree>
    <p:extLst>
      <p:ext uri="{BB962C8B-B14F-4D97-AF65-F5344CB8AC3E}">
        <p14:creationId xmlns:p14="http://schemas.microsoft.com/office/powerpoint/2010/main" val="166965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E124A-EFB9-A815-EAEC-F3C5C98783A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C8802BBA-5EDF-D587-AECB-E62382121523}"/>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今後のアクション</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F6E640E-0296-B9BD-464D-A21E44709B7D}"/>
              </a:ext>
            </a:extLst>
          </p:cNvPr>
          <p:cNvSpPr txBox="1"/>
          <p:nvPr/>
        </p:nvSpPr>
        <p:spPr>
          <a:xfrm>
            <a:off x="1332852" y="2174400"/>
            <a:ext cx="15579110" cy="2869503"/>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en-US" altLang="ja-JP" sz="2800" dirty="0">
                <a:latin typeface="BIZ UDPゴシック" panose="020B0400000000000000" pitchFamily="50" charset="-128"/>
                <a:ea typeface="BIZ UDPゴシック" panose="020B0400000000000000" pitchFamily="50" charset="-128"/>
              </a:rPr>
              <a:t>ISO/IEC 27002:2022</a:t>
            </a:r>
            <a:r>
              <a:rPr kumimoji="1" lang="ja-JP" altLang="en-US" sz="2800" dirty="0">
                <a:latin typeface="BIZ UDPゴシック" panose="020B0400000000000000" pitchFamily="50" charset="-128"/>
                <a:ea typeface="BIZ UDPゴシック" panose="020B0400000000000000" pitchFamily="50" charset="-128"/>
              </a:rPr>
              <a:t>対応 情報セキュリティ管理策実践ガイド</a:t>
            </a:r>
          </a:p>
          <a:p>
            <a:pPr marL="571500" indent="-571500">
              <a:lnSpc>
                <a:spcPct val="110000"/>
              </a:lnSpc>
              <a:buFont typeface="Arial" panose="020B0604020202020204" pitchFamily="34" charset="0"/>
              <a:buChar cha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推進マニュアル </a:t>
            </a:r>
            <a:r>
              <a:rPr kumimoji="1" lang="en-US" altLang="ja-JP"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活用ガイドブック </a:t>
            </a:r>
            <a:r>
              <a:rPr kumimoji="1" lang="en-US" altLang="ja-JP" sz="2800" dirty="0">
                <a:latin typeface="BIZ UDPゴシック" panose="020B0400000000000000" pitchFamily="50" charset="-128"/>
                <a:ea typeface="BIZ UDPゴシック" panose="020B0400000000000000" pitchFamily="50" charset="-128"/>
              </a:rPr>
              <a:t>ISO/IEC 27001:2022</a:t>
            </a:r>
            <a:r>
              <a:rPr kumimoji="1" lang="ja-JP" altLang="en-US" sz="2800" dirty="0">
                <a:latin typeface="BIZ UDPゴシック" panose="020B0400000000000000" pitchFamily="50" charset="-128"/>
                <a:ea typeface="BIZ UDPゴシック" panose="020B0400000000000000" pitchFamily="50" charset="-128"/>
              </a:rPr>
              <a:t>対応</a:t>
            </a:r>
          </a:p>
          <a:p>
            <a:pPr marL="571500" indent="-571500">
              <a:lnSpc>
                <a:spcPct val="110000"/>
              </a:lnSpc>
              <a:buFont typeface="Arial" panose="020B0604020202020204" pitchFamily="34" charset="0"/>
              <a:buChar char="•"/>
            </a:pPr>
            <a:r>
              <a:rPr kumimoji="1" lang="en-US" altLang="ja-JP" sz="2800" dirty="0">
                <a:latin typeface="BIZ UDPゴシック" panose="020B0400000000000000" pitchFamily="50" charset="-128"/>
                <a:ea typeface="BIZ UDPゴシック" panose="020B0400000000000000" pitchFamily="50" charset="-128"/>
              </a:rPr>
              <a:t>JISC</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JIS Q 27000 </a:t>
            </a:r>
            <a:r>
              <a:rPr kumimoji="1" lang="ja-JP" altLang="en-US" sz="2800" dirty="0">
                <a:latin typeface="BIZ UDPゴシック" panose="020B0400000000000000" pitchFamily="50" charset="-128"/>
                <a:ea typeface="BIZ UDPゴシック" panose="020B0400000000000000" pitchFamily="50" charset="-128"/>
              </a:rPr>
              <a:t>情報技術－セキュリティ技術－情報セキュリティマネジメントシステム－用語」</a:t>
            </a:r>
          </a:p>
          <a:p>
            <a:pPr marL="571500" indent="-571500">
              <a:lnSpc>
                <a:spcPct val="110000"/>
              </a:lnSpc>
              <a:buFont typeface="Arial" panose="020B0604020202020204" pitchFamily="34" charset="0"/>
              <a:buChar char="•"/>
            </a:pPr>
            <a:r>
              <a:rPr kumimoji="1" lang="en-US" altLang="ja-JP" sz="2800" dirty="0">
                <a:latin typeface="BIZ UDPゴシック" panose="020B0400000000000000" pitchFamily="50" charset="-128"/>
                <a:ea typeface="BIZ UDPゴシック" panose="020B0400000000000000" pitchFamily="50" charset="-128"/>
              </a:rPr>
              <a:t>ISO/IEC 27002:2022</a:t>
            </a:r>
          </a:p>
          <a:p>
            <a:pPr>
              <a:lnSpc>
                <a:spcPct val="110000"/>
              </a:lnSpc>
            </a:pPr>
            <a:r>
              <a:rPr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取組例</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D57C7D5-C659-7F8C-71A1-404FB5A29204}"/>
              </a:ext>
            </a:extLst>
          </p:cNvPr>
          <p:cNvSpPr txBox="1"/>
          <p:nvPr/>
        </p:nvSpPr>
        <p:spPr>
          <a:xfrm>
            <a:off x="1332000" y="1612800"/>
            <a:ext cx="8494633" cy="646331"/>
          </a:xfrm>
          <a:prstGeom prst="rect">
            <a:avLst/>
          </a:prstGeom>
          <a:noFill/>
        </p:spPr>
        <p:txBody>
          <a:bodyPr wrap="none" rtlCol="0">
            <a:spAutoFit/>
          </a:bodyPr>
          <a:lstStyle/>
          <a:p>
            <a:r>
              <a:rPr lang="ja-JP" altLang="en-US" sz="3600" b="1" dirty="0">
                <a:latin typeface="メイリオ" panose="020B0604030504040204" pitchFamily="50" charset="-128"/>
              </a:rPr>
              <a:t>管理策を実施するための参考となる情報</a:t>
            </a:r>
            <a:endParaRPr lang="en-US" altLang="ja-JP" sz="3600" b="1" dirty="0">
              <a:latin typeface="メイリオ" panose="020B0604030504040204" pitchFamily="50" charset="-128"/>
            </a:endParaRPr>
          </a:p>
        </p:txBody>
      </p:sp>
      <p:graphicFrame>
        <p:nvGraphicFramePr>
          <p:cNvPr id="2" name="表 1">
            <a:extLst>
              <a:ext uri="{FF2B5EF4-FFF2-40B4-BE49-F238E27FC236}">
                <a16:creationId xmlns:a16="http://schemas.microsoft.com/office/drawing/2014/main" id="{210CA336-559D-392B-618D-197A40F54D0F}"/>
              </a:ext>
            </a:extLst>
          </p:cNvPr>
          <p:cNvGraphicFramePr>
            <a:graphicFrameLocks noGrp="1"/>
          </p:cNvGraphicFramePr>
          <p:nvPr>
            <p:extLst>
              <p:ext uri="{D42A27DB-BD31-4B8C-83A1-F6EECF244321}">
                <p14:modId xmlns:p14="http://schemas.microsoft.com/office/powerpoint/2010/main" val="215812556"/>
              </p:ext>
            </p:extLst>
          </p:nvPr>
        </p:nvGraphicFramePr>
        <p:xfrm>
          <a:off x="3010886" y="5097051"/>
          <a:ext cx="13683445" cy="4149218"/>
        </p:xfrm>
        <a:graphic>
          <a:graphicData uri="http://schemas.openxmlformats.org/drawingml/2006/table">
            <a:tbl>
              <a:tblPr firstRow="1" bandRow="1">
                <a:tableStyleId>{5C22544A-7EE6-4342-B048-85BDC9FD1C3A}</a:tableStyleId>
              </a:tblPr>
              <a:tblGrid>
                <a:gridCol w="2736689">
                  <a:extLst>
                    <a:ext uri="{9D8B030D-6E8A-4147-A177-3AD203B41FA5}">
                      <a16:colId xmlns:a16="http://schemas.microsoft.com/office/drawing/2014/main" val="2266674611"/>
                    </a:ext>
                  </a:extLst>
                </a:gridCol>
                <a:gridCol w="2736689">
                  <a:extLst>
                    <a:ext uri="{9D8B030D-6E8A-4147-A177-3AD203B41FA5}">
                      <a16:colId xmlns:a16="http://schemas.microsoft.com/office/drawing/2014/main" val="3140727203"/>
                    </a:ext>
                  </a:extLst>
                </a:gridCol>
                <a:gridCol w="2736689">
                  <a:extLst>
                    <a:ext uri="{9D8B030D-6E8A-4147-A177-3AD203B41FA5}">
                      <a16:colId xmlns:a16="http://schemas.microsoft.com/office/drawing/2014/main" val="3792995871"/>
                    </a:ext>
                  </a:extLst>
                </a:gridCol>
                <a:gridCol w="2736689">
                  <a:extLst>
                    <a:ext uri="{9D8B030D-6E8A-4147-A177-3AD203B41FA5}">
                      <a16:colId xmlns:a16="http://schemas.microsoft.com/office/drawing/2014/main" val="3691728357"/>
                    </a:ext>
                  </a:extLst>
                </a:gridCol>
                <a:gridCol w="2736689">
                  <a:extLst>
                    <a:ext uri="{9D8B030D-6E8A-4147-A177-3AD203B41FA5}">
                      <a16:colId xmlns:a16="http://schemas.microsoft.com/office/drawing/2014/main" val="3455546906"/>
                    </a:ext>
                  </a:extLst>
                </a:gridCol>
              </a:tblGrid>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対策基準（例）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0000"/>
                        </a:lnSpc>
                      </a:pPr>
                      <a:r>
                        <a:rPr kumimoji="1" lang="en-US" altLang="ja-JP" sz="1800" b="0" dirty="0">
                          <a:solidFill>
                            <a:schemeClr val="tx1"/>
                          </a:solidFill>
                          <a:latin typeface="BIZ UDPゴシック" panose="020B0400000000000000" pitchFamily="50" charset="-128"/>
                          <a:ea typeface="BIZ UDPゴシック" panose="020B0400000000000000" pitchFamily="50" charset="-128"/>
                        </a:rPr>
                        <a:t>5.2</a:t>
                      </a:r>
                      <a:r>
                        <a:rPr kumimoji="1" lang="ja-JP" altLang="en-US" sz="1800" b="0" dirty="0">
                          <a:solidFill>
                            <a:schemeClr val="tx1"/>
                          </a:solidFill>
                          <a:latin typeface="BIZ UDPゴシック" panose="020B0400000000000000" pitchFamily="50" charset="-128"/>
                          <a:ea typeface="BIZ UDPゴシック" panose="020B0400000000000000" pitchFamily="50" charset="-128"/>
                        </a:rPr>
                        <a:t>情報セキュリティの役割及び責任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en-US" altLang="ja-JP" sz="1800" b="0" dirty="0">
                          <a:solidFill>
                            <a:schemeClr val="tx1"/>
                          </a:solidFill>
                          <a:latin typeface="BIZ UDPゴシック" panose="020B0400000000000000" pitchFamily="50" charset="-128"/>
                          <a:ea typeface="BIZ UDPゴシック" panose="020B0400000000000000" pitchFamily="50" charset="-128"/>
                        </a:rPr>
                        <a:t>5.5</a:t>
                      </a:r>
                      <a:r>
                        <a:rPr kumimoji="1" lang="ja-JP" altLang="en-US" sz="1800" b="0" dirty="0">
                          <a:solidFill>
                            <a:schemeClr val="tx1"/>
                          </a:solidFill>
                          <a:latin typeface="BIZ UDPゴシック" panose="020B0400000000000000" pitchFamily="50" charset="-128"/>
                          <a:ea typeface="BIZ UDPゴシック" panose="020B0400000000000000" pitchFamily="50" charset="-128"/>
                        </a:rPr>
                        <a:t>関係当局との連絡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en-US" altLang="ja-JP" sz="1800" b="0" dirty="0">
                          <a:solidFill>
                            <a:schemeClr val="tx1"/>
                          </a:solidFill>
                          <a:latin typeface="BIZ UDPゴシック" panose="020B0400000000000000" pitchFamily="50" charset="-128"/>
                          <a:ea typeface="BIZ UDPゴシック" panose="020B0400000000000000" pitchFamily="50" charset="-128"/>
                        </a:rPr>
                        <a:t>6.7</a:t>
                      </a:r>
                      <a:r>
                        <a:rPr kumimoji="1" lang="ja-JP" altLang="en-US" sz="1800" b="0" dirty="0">
                          <a:solidFill>
                            <a:schemeClr val="tx1"/>
                          </a:solidFill>
                          <a:latin typeface="BIZ UDPゴシック" panose="020B0400000000000000" pitchFamily="50" charset="-128"/>
                          <a:ea typeface="BIZ UDPゴシック" panose="020B0400000000000000" pitchFamily="50" charset="-128"/>
                        </a:rPr>
                        <a:t>リモートワーク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en-US" altLang="ja-JP" sz="1800" b="0" dirty="0">
                          <a:solidFill>
                            <a:schemeClr val="tx1"/>
                          </a:solidFill>
                          <a:latin typeface="BIZ UDPゴシック" panose="020B0400000000000000" pitchFamily="50" charset="-128"/>
                          <a:ea typeface="BIZ UDPゴシック" panose="020B0400000000000000" pitchFamily="50" charset="-128"/>
                        </a:rPr>
                        <a:t>8.15</a:t>
                      </a:r>
                      <a:r>
                        <a:rPr kumimoji="1" lang="ja-JP" altLang="en-US" sz="1800" b="0" dirty="0">
                          <a:solidFill>
                            <a:schemeClr val="tx1"/>
                          </a:solidFill>
                          <a:latin typeface="BIZ UDPゴシック" panose="020B0400000000000000" pitchFamily="50" charset="-128"/>
                          <a:ea typeface="BIZ UDPゴシック" panose="020B0400000000000000" pitchFamily="50" charset="-128"/>
                        </a:rPr>
                        <a:t>ログ取得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63818"/>
                  </a:ext>
                </a:extLst>
              </a:tr>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実施手順（例）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情報セキュリティ委員会を設置する。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関係当局およびその連絡先を「連絡先一覧表」に特定し、必要時に容易に連絡がとれる体制を確立・維持する。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社内ネットワークへは</a:t>
                      </a:r>
                      <a:r>
                        <a:rPr kumimoji="1" lang="en-US" altLang="ja-JP" sz="1800" dirty="0">
                          <a:solidFill>
                            <a:schemeClr val="tx1"/>
                          </a:solidFill>
                          <a:latin typeface="BIZ UDPゴシック" panose="020B0400000000000000" pitchFamily="50" charset="-128"/>
                          <a:ea typeface="BIZ UDPゴシック" panose="020B0400000000000000" pitchFamily="50" charset="-128"/>
                        </a:rPr>
                        <a:t>VPN</a:t>
                      </a:r>
                      <a:r>
                        <a:rPr kumimoji="1" lang="ja-JP" altLang="en-US" sz="1800" dirty="0">
                          <a:solidFill>
                            <a:schemeClr val="tx1"/>
                          </a:solidFill>
                          <a:latin typeface="BIZ UDPゴシック" panose="020B0400000000000000" pitchFamily="50" charset="-128"/>
                          <a:ea typeface="BIZ UDPゴシック" panose="020B0400000000000000" pitchFamily="50" charset="-128"/>
                        </a:rPr>
                        <a:t>にて接続する。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バックアップが確実に行われており、障害時に復元が可能かどうかを月に</a:t>
                      </a:r>
                      <a:r>
                        <a:rPr kumimoji="1" lang="en-US" altLang="ja-JP" sz="1800" dirty="0">
                          <a:solidFill>
                            <a:schemeClr val="tx1"/>
                          </a:solidFill>
                          <a:latin typeface="BIZ UDPゴシック" panose="020B0400000000000000" pitchFamily="50" charset="-128"/>
                          <a:ea typeface="BIZ UDPゴシック" panose="020B0400000000000000" pitchFamily="50" charset="-128"/>
                        </a:rPr>
                        <a:t>1</a:t>
                      </a:r>
                      <a:r>
                        <a:rPr kumimoji="1" lang="ja-JP" altLang="en-US" sz="1800" dirty="0">
                          <a:solidFill>
                            <a:schemeClr val="tx1"/>
                          </a:solidFill>
                          <a:latin typeface="BIZ UDPゴシック" panose="020B0400000000000000" pitchFamily="50" charset="-128"/>
                          <a:ea typeface="BIZ UDPゴシック" panose="020B0400000000000000" pitchFamily="50" charset="-128"/>
                        </a:rPr>
                        <a:t>度チェックする。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884116"/>
                  </a:ext>
                </a:extLst>
              </a:tr>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トップマネジメント</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（経営層）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5246386"/>
                  </a:ext>
                </a:extLst>
              </a:tr>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情報セキュリティ</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委員会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5099125"/>
                  </a:ext>
                </a:extLst>
              </a:tr>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情報システム管理者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965841"/>
                  </a:ext>
                </a:extLst>
              </a:tr>
              <a:tr h="370840">
                <a:tc>
                  <a:txBody>
                    <a:bodyPr/>
                    <a:lstStyle/>
                    <a:p>
                      <a:pPr algn="ctr">
                        <a:lnSpc>
                          <a:spcPct val="110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一般社員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8961636"/>
                  </a:ext>
                </a:extLst>
              </a:tr>
            </a:tbl>
          </a:graphicData>
        </a:graphic>
      </p:graphicFrame>
      <p:sp>
        <p:nvSpPr>
          <p:cNvPr id="5" name="object 40">
            <a:extLst>
              <a:ext uri="{FF2B5EF4-FFF2-40B4-BE49-F238E27FC236}">
                <a16:creationId xmlns:a16="http://schemas.microsoft.com/office/drawing/2014/main" id="{A161A795-A497-FF97-80E1-BCDDC16FBB9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1418D633-88F0-4C50-DD58-C6AB7075E066}"/>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P123</a:t>
            </a:r>
          </a:p>
        </p:txBody>
      </p:sp>
    </p:spTree>
    <p:extLst>
      <p:ext uri="{BB962C8B-B14F-4D97-AF65-F5344CB8AC3E}">
        <p14:creationId xmlns:p14="http://schemas.microsoft.com/office/powerpoint/2010/main" val="2796431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8B2E7-5BAA-8114-1A14-53DE2E97C2B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C8E6BF32-5645-3B85-749D-C2D9D1344F3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今後のアクション</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5332BD4-B150-E3C2-76C7-8CEB8DD56A1D}"/>
              </a:ext>
            </a:extLst>
          </p:cNvPr>
          <p:cNvSpPr txBox="1"/>
          <p:nvPr/>
        </p:nvSpPr>
        <p:spPr>
          <a:xfrm>
            <a:off x="1332851" y="1612800"/>
            <a:ext cx="16173913" cy="5287986"/>
          </a:xfrm>
          <a:prstGeom prst="rect">
            <a:avLst/>
          </a:prstGeom>
          <a:noFill/>
        </p:spPr>
        <p:txBody>
          <a:bodyPr wrap="square" lIns="91440" tIns="45720" rIns="91440" bIns="45720" anchor="t">
            <a:spAutoFit/>
          </a:bodyPr>
          <a:lstStyle/>
          <a:p>
            <a:pPr>
              <a:lnSpc>
                <a:spcPct val="110000"/>
              </a:lnSpc>
            </a:pPr>
            <a:r>
              <a:rPr kumimoji="1" lang="ja-JP" altLang="en-US" sz="3600" b="1" dirty="0">
                <a:latin typeface="BIZ UDPゴシック" panose="020B0400000000000000" pitchFamily="50" charset="-128"/>
                <a:ea typeface="BIZ UDPゴシック" panose="020B0400000000000000" pitchFamily="50" charset="-128"/>
              </a:rPr>
              <a:t>セキュリティ対策を考慮した情報システムを導入するために参考となる情報</a:t>
            </a:r>
            <a:endParaRPr kumimoji="1" lang="en-US" altLang="ja-JP" sz="36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１１９～</a:t>
            </a:r>
            <a:r>
              <a:rPr kumimoji="1" lang="en-US" altLang="ja-JP" sz="3200" dirty="0">
                <a:latin typeface="BIZ UDPゴシック" panose="020B0400000000000000" pitchFamily="50" charset="-128"/>
                <a:ea typeface="BIZ UDPゴシック" panose="020B0400000000000000" pitchFamily="50" charset="-128"/>
              </a:rPr>
              <a:t>120</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6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600" b="1" dirty="0">
                <a:latin typeface="BIZ UDPゴシック" panose="020B0400000000000000" pitchFamily="50" charset="-128"/>
                <a:ea typeface="BIZ UDPゴシック" panose="020B0400000000000000" pitchFamily="50" charset="-128"/>
              </a:rPr>
              <a:t>継続的な情報収集</a:t>
            </a:r>
            <a:endParaRPr kumimoji="1" lang="en-US" altLang="ja-JP" sz="36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１２０～</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１２２参照＞</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6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600" b="1" dirty="0">
                <a:latin typeface="BIZ UDPゴシック" panose="020B0400000000000000" pitchFamily="50" charset="-128"/>
                <a:ea typeface="BIZ UDPゴシック" panose="020B0400000000000000" pitchFamily="50" charset="-128"/>
              </a:rPr>
              <a:t>人材育成を実施するために参考となる文献</a:t>
            </a:r>
            <a:endParaRPr kumimoji="1" lang="en-US" altLang="ja-JP" sz="36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１２２～</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１２３参照＞</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600" b="1"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BC2B8212-7091-8D1D-4572-EE4DFAC5DBA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全体総括</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AFC27809-EED6-554D-2268-198060E0C03A}"/>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P123</a:t>
            </a:r>
          </a:p>
        </p:txBody>
      </p:sp>
    </p:spTree>
    <p:extLst>
      <p:ext uri="{BB962C8B-B14F-4D97-AF65-F5344CB8AC3E}">
        <p14:creationId xmlns:p14="http://schemas.microsoft.com/office/powerpoint/2010/main" val="3290787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194"/>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extLst>
              <p:ext uri="{D42A27DB-BD31-4B8C-83A1-F6EECF244321}">
                <p14:modId xmlns:p14="http://schemas.microsoft.com/office/powerpoint/2010/main" val="3946720844"/>
              </p:ext>
            </p:extLst>
          </p:nvPr>
        </p:nvGraphicFramePr>
        <p:xfrm>
          <a:off x="1200736" y="1464379"/>
          <a:ext cx="15872328" cy="801854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810172">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810172">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57875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57875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810172">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810172">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810172">
                <a:tc row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rowSpan="2">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生成</a:t>
                      </a:r>
                      <a:r>
                        <a:rPr kumimoji="1" lang="en-US" altLang="ja-JP" sz="2800" dirty="0">
                          <a:latin typeface="BIZ UDPゴシック" panose="020B0400000000000000" pitchFamily="50" charset="-128"/>
                          <a:ea typeface="BIZ UDPゴシック" panose="020B0400000000000000" pitchFamily="50" charset="-128"/>
                        </a:rPr>
                        <a:t>AI</a:t>
                      </a:r>
                      <a:r>
                        <a:rPr kumimoji="1" lang="ja-JP" altLang="en-US" sz="2800" dirty="0">
                          <a:latin typeface="BIZ UDPゴシック" panose="020B0400000000000000" pitchFamily="50" charset="-128"/>
                          <a:ea typeface="BIZ UDPゴシック" panose="020B0400000000000000" pitchFamily="50" charset="-128"/>
                        </a:rPr>
                        <a:t>および</a:t>
                      </a:r>
                      <a:r>
                        <a:rPr kumimoji="1" lang="en-US" altLang="ja-JP" sz="2800" dirty="0">
                          <a:latin typeface="BIZ UDPゴシック" panose="020B0400000000000000" pitchFamily="50" charset="-128"/>
                          <a:ea typeface="BIZ UDPゴシック" panose="020B0400000000000000" pitchFamily="50" charset="-128"/>
                        </a:rPr>
                        <a:t>AI</a:t>
                      </a:r>
                      <a:r>
                        <a:rPr kumimoji="1" lang="ja-JP" altLang="en-US" sz="2800" dirty="0">
                          <a:latin typeface="BIZ UDPゴシック" panose="020B0400000000000000" pitchFamily="50" charset="-128"/>
                          <a:ea typeface="BIZ UDPゴシック" panose="020B0400000000000000" pitchFamily="50" charset="-128"/>
                        </a:rPr>
                        <a:t>マネジメントシステム</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r h="810172">
                <a:tc vMerge="1">
                  <a:txBody>
                    <a:bodyPr/>
                    <a:lstStyle/>
                    <a:p>
                      <a:pPr algn="ct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rgbClr val="B4E5A2"/>
                    </a:solidFill>
                  </a:tcPr>
                </a:tc>
                <a:tc vMerge="1">
                  <a:txBody>
                    <a:bodyPr/>
                    <a:lstStyle/>
                    <a:p>
                      <a:pPr algn="ct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rgbClr val="B4E5A2"/>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12</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B4E5A2"/>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rgbClr val="B4E5A2"/>
                    </a:solidFill>
                  </a:tcPr>
                </a:tc>
                <a:extLst>
                  <a:ext uri="{0D108BD9-81ED-4DB2-BD59-A6C34878D82A}">
                    <a16:rowId xmlns:a16="http://schemas.microsoft.com/office/drawing/2014/main" val="2523979276"/>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217065" y="7860766"/>
            <a:ext cx="15855999" cy="162215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4FDB-8DD3-69E8-12FB-DF60947A86E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B6BC62D-0C6D-E27A-5E35-2488EB84817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28</a:t>
            </a:r>
            <a:r>
              <a:rPr lang="ja-JP" altLang="en-US" sz="4000" dirty="0">
                <a:latin typeface="BIZ UDPゴシック" panose="020B0400000000000000" pitchFamily="50" charset="-128"/>
                <a:ea typeface="BIZ UDPゴシック" panose="020B0400000000000000" pitchFamily="50" charset="-128"/>
              </a:rPr>
              <a:t>章</a:t>
            </a:r>
            <a:r>
              <a:rPr lang="en-US" altLang="ja-JP" sz="4000" dirty="0">
                <a:latin typeface="BIZ UDPゴシック" panose="020B0400000000000000" pitchFamily="50" charset="-128"/>
                <a:ea typeface="BIZ UDPゴシック" panose="020B0400000000000000" pitchFamily="50" charset="-128"/>
              </a:rPr>
              <a:t>. IT-BCP</a:t>
            </a:r>
            <a:r>
              <a:rPr lang="ja-JP" altLang="en-US" sz="4000" dirty="0">
                <a:latin typeface="BIZ UDPゴシック" panose="020B0400000000000000" pitchFamily="50" charset="-128"/>
                <a:ea typeface="BIZ UDPゴシック" panose="020B0400000000000000" pitchFamily="50" charset="-128"/>
              </a:rPr>
              <a:t>の一環としてのインシデントに対応する体制</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91CD8763-77EF-5197-BB90-34135D29016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solidFill>
                  <a:schemeClr val="bg1">
                    <a:lumMod val="75000"/>
                  </a:schemeClr>
                </a:solidFill>
                <a:latin typeface="BIZ UDPゴシック" panose="020B0400000000000000" pitchFamily="50" charset="-128"/>
                <a:ea typeface="BIZ UDPゴシック" panose="020B0400000000000000" pitchFamily="50" charset="-128"/>
              </a:rPr>
              <a:t>情報システム継続計画（</a:t>
            </a:r>
            <a:r>
              <a:rPr lang="en-US" altLang="ja-JP" sz="3600" dirty="0">
                <a:solidFill>
                  <a:schemeClr val="bg1">
                    <a:lumMod val="75000"/>
                  </a:schemeClr>
                </a:solidFill>
                <a:latin typeface="BIZ UDPゴシック" panose="020B0400000000000000" pitchFamily="50" charset="-128"/>
                <a:ea typeface="BIZ UDPゴシック" panose="020B0400000000000000" pitchFamily="50" charset="-128"/>
              </a:rPr>
              <a:t>IT-BCP</a:t>
            </a:r>
            <a:r>
              <a:rPr lang="ja-JP" altLang="en-US" sz="3600" dirty="0">
                <a:solidFill>
                  <a:schemeClr val="bg1">
                    <a:lumMod val="75000"/>
                  </a:schemeClr>
                </a:solidFill>
                <a:latin typeface="BIZ UDPゴシック" panose="020B0400000000000000" pitchFamily="50" charset="-128"/>
                <a:ea typeface="BIZ UDPゴシック" panose="020B0400000000000000" pitchFamily="50" charset="-128"/>
              </a:rPr>
              <a:t>）の基本要素と体制</a:t>
            </a:r>
            <a:endParaRPr lang="en-US" altLang="ja-JP" sz="3600" dirty="0">
              <a:solidFill>
                <a:schemeClr val="bg1">
                  <a:lumMod val="75000"/>
                </a:schemeClr>
              </a:solidFill>
              <a:latin typeface="BIZ UDPゴシック" panose="020B0400000000000000" pitchFamily="50" charset="-128"/>
              <a:ea typeface="BIZ UDPゴシック" panose="020B0400000000000000" pitchFamily="50" charset="-128"/>
            </a:endParaRPr>
          </a:p>
          <a:p>
            <a:pPr>
              <a:lnSpc>
                <a:spcPct val="110000"/>
              </a:lnSpc>
            </a:pPr>
            <a:r>
              <a:rPr lang="ja-JP" altLang="en-US" sz="3600" dirty="0">
                <a:solidFill>
                  <a:schemeClr val="bg1">
                    <a:lumMod val="75000"/>
                  </a:schemeClr>
                </a:solidFill>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3600" dirty="0">
              <a:solidFill>
                <a:schemeClr val="bg1">
                  <a:lumMod val="75000"/>
                </a:schemeClr>
              </a:solidFill>
              <a:latin typeface="BIZ UDPゴシック" panose="020B0400000000000000" pitchFamily="50" charset="-128"/>
              <a:ea typeface="BIZ UDPゴシック" panose="020B0400000000000000" pitchFamily="50" charset="-128"/>
            </a:endParaRPr>
          </a:p>
          <a:p>
            <a:pPr>
              <a:lnSpc>
                <a:spcPct val="110000"/>
              </a:lnSpc>
            </a:pPr>
            <a:r>
              <a:rPr lang="ja-JP" altLang="en-US" sz="3600" dirty="0">
                <a:solidFill>
                  <a:schemeClr val="bg1">
                    <a:lumMod val="75000"/>
                  </a:schemeClr>
                </a:solidFill>
                <a:latin typeface="BIZ UDPゴシック" panose="020B0400000000000000" pitchFamily="50" charset="-128"/>
                <a:ea typeface="BIZ UDPゴシック" panose="020B0400000000000000" pitchFamily="50" charset="-128"/>
              </a:rPr>
              <a:t>復旧・回復プロセスと教訓の反映（継続的改善）</a:t>
            </a:r>
            <a:endParaRPr lang="en-US" altLang="ja-JP" sz="3600" dirty="0">
              <a:solidFill>
                <a:schemeClr val="bg1">
                  <a:lumMod val="75000"/>
                </a:schemeClr>
              </a:solidFill>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サイバーレジリエンス能力向上のための実践的な演習と訓練</a:t>
            </a:r>
            <a:endParaRPr lang="en-US" altLang="ja-JP" sz="36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77EF6200-8D59-0AE7-C4F1-EBB3992EB8D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86959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E90F-9044-5AAA-87E4-CBFBCB3C2AC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94767D8-5F98-A0DB-40A6-5AF5E3F2ABB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A43373CB-A480-7DE4-28CA-3CB4314190B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BBE0A89B-9FD0-9507-4912-99CC72A20B7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79B03AFD-AA76-79DD-E4A1-2886A0ACB867}"/>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E324454-22F5-5BBC-04A8-0D8D457BC80A}"/>
              </a:ext>
            </a:extLst>
          </p:cNvPr>
          <p:cNvSpPr txBox="1"/>
          <p:nvPr/>
        </p:nvSpPr>
        <p:spPr>
          <a:xfrm>
            <a:off x="1332852" y="2169415"/>
            <a:ext cx="15648862" cy="5974649"/>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文書化された </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IRP </a:t>
            </a:r>
            <a:r>
              <a:rPr kumimoji="1" lang="ja-JP" altLang="en-US" sz="3200" dirty="0">
                <a:latin typeface="BIZ UDPゴシック" panose="020B0400000000000000" pitchFamily="50" charset="-128"/>
                <a:ea typeface="BIZ UDPゴシック" panose="020B0400000000000000" pitchFamily="50" charset="-128"/>
              </a:rPr>
              <a:t>を実効的にするには、定期的な訓練・演習が必須であり、訓練は、計画の有効性検証、役割の明確化、習熟度向上に直結する。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対象別の訓練の推奨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経営層向け：</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サイバーリスク判断や対外説明のシミュレーション訓練</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実務担当者向け：</a:t>
            </a:r>
            <a:r>
              <a:rPr kumimoji="1" lang="en-US" altLang="ja-JP" sz="3200" dirty="0">
                <a:latin typeface="BIZ UDPゴシック" panose="020B0400000000000000" pitchFamily="50" charset="-128"/>
                <a:ea typeface="BIZ UDPゴシック" panose="020B0400000000000000" pitchFamily="50" charset="-128"/>
              </a:rPr>
              <a:t>	CYDER</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RPCI</a:t>
            </a:r>
            <a:r>
              <a:rPr kumimoji="1" lang="ja-JP" altLang="en-US" sz="3200" dirty="0">
                <a:latin typeface="BIZ UDPゴシック" panose="020B0400000000000000" pitchFamily="50" charset="-128"/>
                <a:ea typeface="BIZ UDPゴシック" panose="020B0400000000000000" pitchFamily="50" charset="-128"/>
              </a:rPr>
              <a:t>などの実践的演習で封じ込め・復旧手順を習得</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人材育成の統合</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非専門人材も初期対応（報告・連絡・封じ込め補助）を行えるよう、「プラス・セキュリティ」などの基礎教育を継続する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中小企業では、これが外部専門家との橋渡し役として重要である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8D38F4CE-C20F-4B38-0A00-34509DC6A4C3}"/>
              </a:ext>
            </a:extLst>
          </p:cNvPr>
          <p:cNvSpPr txBox="1">
            <a:spLocks/>
          </p:cNvSpPr>
          <p:nvPr/>
        </p:nvSpPr>
        <p:spPr>
          <a:xfrm>
            <a:off x="1343582" y="1605667"/>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サイバーレジリエンス能力向上のための演習と訓練</a:t>
            </a:r>
          </a:p>
        </p:txBody>
      </p:sp>
      <p:sp>
        <p:nvSpPr>
          <p:cNvPr id="5" name="テキスト ボックス 4">
            <a:extLst>
              <a:ext uri="{FF2B5EF4-FFF2-40B4-BE49-F238E27FC236}">
                <a16:creationId xmlns:a16="http://schemas.microsoft.com/office/drawing/2014/main" id="{9EDE77DC-E69A-EA5A-6403-23DB27C339DD}"/>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a:t>
            </a:r>
          </a:p>
        </p:txBody>
      </p:sp>
    </p:spTree>
    <p:extLst>
      <p:ext uri="{BB962C8B-B14F-4D97-AF65-F5344CB8AC3E}">
        <p14:creationId xmlns:p14="http://schemas.microsoft.com/office/powerpoint/2010/main" val="189523185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1847</TotalTime>
  <Words>5150</Words>
  <Application>Microsoft Macintosh PowerPoint</Application>
  <PresentationFormat>ユーザー設定</PresentationFormat>
  <Paragraphs>655</Paragraphs>
  <Slides>38</Slides>
  <Notes>31</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38</vt:i4>
      </vt:variant>
    </vt:vector>
  </HeadingPairs>
  <TitlesOfParts>
    <vt:vector size="47" baseType="lpstr">
      <vt:lpstr>BIZ UDPゴシック</vt:lpstr>
      <vt:lpstr>メイリオ</vt:lpstr>
      <vt:lpstr>游ゴシック</vt:lpstr>
      <vt:lpstr>游ゴシック Light</vt:lpstr>
      <vt:lpstr>Arial</vt:lpstr>
      <vt:lpstr>Calibri</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第28章. IT-BCPの一環としてのインシデントに対応する体制</vt:lpstr>
      <vt:lpstr>サイバーレジリエンス能力向上のための実践的な演習と訓練</vt:lpstr>
      <vt:lpstr>サイバーレジリエンス能力向上のための実践的な演習と訓練</vt:lpstr>
      <vt:lpstr>サイバーレジリエンス能力向上のための実践的な演習と訓練</vt:lpstr>
      <vt:lpstr>第29章.生成AIおよびAIマネジメントシステム</vt:lpstr>
      <vt:lpstr>AIの進化とガバナンス・リスクマネジメントの喫緊性</vt:lpstr>
      <vt:lpstr>AIの進化とガバナンス・リスクマネジメントの喫緊性</vt:lpstr>
      <vt:lpstr>AIガバナンスの国際標準：ISO/IEC 42001の全貌</vt:lpstr>
      <vt:lpstr>AIガバナンスの国際標準：ISO/IEC 42001の全貌</vt:lpstr>
      <vt:lpstr>AIに特有のリスクの特定と体系的な管理</vt:lpstr>
      <vt:lpstr>AIに特有のリスクの特定と体系的な管理</vt:lpstr>
      <vt:lpstr>AIに特有のリスクの特定と体系的な管理</vt:lpstr>
      <vt:lpstr>ISO/IEC 42001に基づくAIマネジメントシステムの構築と運用</vt:lpstr>
      <vt:lpstr>PowerPoint プレゼンテーション</vt:lpstr>
      <vt:lpstr>ISO/IEC 42001に基づくAIマネジメントシステムの構築と運用</vt:lpstr>
      <vt:lpstr>ISO/IEC 42001に基づくAIマネジメントシステムの構築と運用</vt:lpstr>
      <vt:lpstr>第30章. エグゼクティブサマリー</vt:lpstr>
      <vt:lpstr>全体要旨</vt:lpstr>
      <vt:lpstr>全体要旨</vt:lpstr>
      <vt:lpstr>全体要旨</vt:lpstr>
      <vt:lpstr>全体要旨</vt:lpstr>
      <vt:lpstr>全体要旨</vt:lpstr>
      <vt:lpstr>テキスト活用のポイント</vt:lpstr>
      <vt:lpstr>第31章. 各章のポイント</vt:lpstr>
      <vt:lpstr>第32章. 今後実施すべきこと</vt:lpstr>
      <vt:lpstr>今後のアクション</vt:lpstr>
      <vt:lpstr>今後のアクション</vt:lpstr>
      <vt:lpstr>今後のアクション</vt:lpstr>
      <vt:lpstr>今後のアクション</vt:lpstr>
      <vt:lpstr>今後のアクション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角谷 愛</cp:lastModifiedBy>
  <cp:revision>50</cp:revision>
  <dcterms:created xsi:type="dcterms:W3CDTF">2025-05-09T08:34:04Z</dcterms:created>
  <dcterms:modified xsi:type="dcterms:W3CDTF">2026-02-05T04:45:15Z</dcterms:modified>
  <cp:category/>
</cp:coreProperties>
</file>